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8" r:id="rId2"/>
    <p:sldId id="294" r:id="rId3"/>
    <p:sldId id="296" r:id="rId4"/>
    <p:sldId id="297" r:id="rId5"/>
    <p:sldId id="298" r:id="rId6"/>
    <p:sldId id="299" r:id="rId7"/>
    <p:sldId id="300" r:id="rId8"/>
    <p:sldId id="310" r:id="rId9"/>
    <p:sldId id="312" r:id="rId10"/>
    <p:sldId id="303" r:id="rId11"/>
    <p:sldId id="311" r:id="rId12"/>
    <p:sldId id="305" r:id="rId13"/>
    <p:sldId id="306" r:id="rId14"/>
    <p:sldId id="313" r:id="rId15"/>
    <p:sldId id="314" r:id="rId16"/>
    <p:sldId id="315" r:id="rId17"/>
    <p:sldId id="316" r:id="rId18"/>
  </p:sldIdLst>
  <p:sldSz cx="9144000" cy="6858000" type="screen4x3"/>
  <p:notesSz cx="6858000" cy="9144000"/>
  <p:custDataLst>
    <p:tags r:id="rId20"/>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2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F40C5D-3152-4FC4-B330-EC27EF3B70D5}" type="datetimeFigureOut">
              <a:rPr lang="es-MX" smtClean="0"/>
              <a:t>09/08/2019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7557EB-B507-42EC-8202-A96869623EC4}" type="slidenum">
              <a:rPr lang="es-MX" smtClean="0"/>
              <a:t>‹Nº›</a:t>
            </a:fld>
            <a:endParaRPr lang="es-MX"/>
          </a:p>
        </p:txBody>
      </p:sp>
    </p:spTree>
    <p:extLst>
      <p:ext uri="{BB962C8B-B14F-4D97-AF65-F5344CB8AC3E}">
        <p14:creationId xmlns:p14="http://schemas.microsoft.com/office/powerpoint/2010/main" val="3344526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1DE1A1-19EA-4081-8700-F5C16E8191B4}" type="slidenum">
              <a:rPr lang="es-MX"/>
              <a:pPr/>
              <a:t>2</a:t>
            </a:fld>
            <a:endParaRPr lang="es-MX"/>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176570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A15319-482A-4F85-8F0F-5972D1A9F318}" type="slidenum">
              <a:rPr lang="es-MX"/>
              <a:pPr/>
              <a:t>12</a:t>
            </a:fld>
            <a:endParaRPr lang="es-MX"/>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13908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C976A4-9DF0-442B-8D3C-51861DCBDDBD}" type="slidenum">
              <a:rPr lang="es-MX"/>
              <a:pPr/>
              <a:t>13</a:t>
            </a:fld>
            <a:endParaRPr lang="es-MX"/>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5893365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502CE3-3D6A-49BF-ABFE-80A000CA4107}" type="slidenum">
              <a:rPr lang="es-MX"/>
              <a:pPr/>
              <a:t>15</a:t>
            </a:fld>
            <a:endParaRPr lang="es-MX"/>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423688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502CE3-3D6A-49BF-ABFE-80A000CA4107}" type="slidenum">
              <a:rPr lang="es-MX"/>
              <a:pPr/>
              <a:t>3</a:t>
            </a:fld>
            <a:endParaRPr lang="es-MX"/>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207910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1E17DE-8153-4102-80D6-0BF02F58C9AE}" type="slidenum">
              <a:rPr lang="es-MX"/>
              <a:pPr/>
              <a:t>4</a:t>
            </a:fld>
            <a:endParaRPr lang="es-MX"/>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10387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20FDFA-8751-481D-8BA3-698B0DA640A0}" type="slidenum">
              <a:rPr lang="es-MX"/>
              <a:pPr/>
              <a:t>5</a:t>
            </a:fld>
            <a:endParaRPr lang="es-MX"/>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360294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948250-C37C-4B0A-8743-AB6109FD72E0}" type="slidenum">
              <a:rPr lang="es-MX"/>
              <a:pPr/>
              <a:t>6</a:t>
            </a:fld>
            <a:endParaRPr lang="es-MX"/>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314863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7393AF-2E63-4EBF-BC61-3FB8FC1F8311}" type="slidenum">
              <a:rPr lang="es-MX"/>
              <a:pPr/>
              <a:t>7</a:t>
            </a:fld>
            <a:endParaRPr lang="es-MX"/>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229515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7393AF-2E63-4EBF-BC61-3FB8FC1F8311}" type="slidenum">
              <a:rPr lang="es-MX"/>
              <a:pPr/>
              <a:t>8</a:t>
            </a:fld>
            <a:endParaRPr lang="es-MX"/>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039606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20FDFA-8751-481D-8BA3-698B0DA640A0}" type="slidenum">
              <a:rPr lang="es-MX"/>
              <a:pPr/>
              <a:t>9</a:t>
            </a:fld>
            <a:endParaRPr lang="es-MX"/>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431103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9B0904-37EB-479F-9FC6-AA4A6485F09E}" type="slidenum">
              <a:rPr lang="es-MX"/>
              <a:pPr/>
              <a:t>10</a:t>
            </a:fld>
            <a:endParaRPr lang="es-MX"/>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855659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09/08/2019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52424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09/08/2019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587126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09/08/2019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565643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09/08/2019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059576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28D052D9-BF90-42C8-8F25-16E785FC0593}" type="datetimeFigureOut">
              <a:rPr lang="es-MX" smtClean="0"/>
              <a:t>09/08/2019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561366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28D052D9-BF90-42C8-8F25-16E785FC0593}" type="datetimeFigureOut">
              <a:rPr lang="es-MX" smtClean="0"/>
              <a:t>09/08/2019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123767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28D052D9-BF90-42C8-8F25-16E785FC0593}" type="datetimeFigureOut">
              <a:rPr lang="es-MX" smtClean="0"/>
              <a:t>09/08/2019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418495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28D052D9-BF90-42C8-8F25-16E785FC0593}" type="datetimeFigureOut">
              <a:rPr lang="es-MX" smtClean="0"/>
              <a:t>09/08/2019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55084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8D052D9-BF90-42C8-8F25-16E785FC0593}" type="datetimeFigureOut">
              <a:rPr lang="es-MX" smtClean="0"/>
              <a:t>09/08/2019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242995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28D052D9-BF90-42C8-8F25-16E785FC0593}" type="datetimeFigureOut">
              <a:rPr lang="es-MX" smtClean="0"/>
              <a:t>09/08/2019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58492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28D052D9-BF90-42C8-8F25-16E785FC0593}" type="datetimeFigureOut">
              <a:rPr lang="es-MX" smtClean="0"/>
              <a:t>09/08/2019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4263086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8D052D9-BF90-42C8-8F25-16E785FC0593}" type="datetimeFigureOut">
              <a:rPr lang="es-MX" smtClean="0"/>
              <a:t>09/08/2019</a:t>
            </a:fld>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B47372-E1FE-4576-902F-F3C35822B073}" type="slidenum">
              <a:rPr lang="es-MX" smtClean="0"/>
              <a:t>‹Nº›</a:t>
            </a:fld>
            <a:endParaRPr lang="es-MX"/>
          </a:p>
        </p:txBody>
      </p:sp>
    </p:spTree>
    <p:extLst>
      <p:ext uri="{BB962C8B-B14F-4D97-AF65-F5344CB8AC3E}">
        <p14:creationId xmlns:p14="http://schemas.microsoft.com/office/powerpoint/2010/main" val="7801112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10.wmf"/><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10.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9.bin"/><Relationship Id="rId11" Type="http://schemas.openxmlformats.org/officeDocument/2006/relationships/image" Target="../media/image17.png"/><Relationship Id="rId5" Type="http://schemas.openxmlformats.org/officeDocument/2006/relationships/image" Target="../media/image12.wmf"/><Relationship Id="rId10" Type="http://schemas.openxmlformats.org/officeDocument/2006/relationships/image" Target="../media/image15.jpg"/><Relationship Id="rId4" Type="http://schemas.openxmlformats.org/officeDocument/2006/relationships/oleObject" Target="../embeddings/oleObject8.bin"/><Relationship Id="rId9" Type="http://schemas.openxmlformats.org/officeDocument/2006/relationships/image" Target="../media/image14.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16.wmf"/><Relationship Id="rId4"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 Id="rId5" Type="http://schemas.openxmlformats.org/officeDocument/2006/relationships/image" Target="../media/image25.png"/><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3" Type="http://schemas.openxmlformats.org/officeDocument/2006/relationships/hyperlink" Target="file:///C:\Documents%20and%20Settings\PORFIRIO\Mis%20documentos\sesion1.estadistica.descriptiva.pp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notesSlide" Target="../notesSlides/notesSlide2.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10" Type="http://schemas.openxmlformats.org/officeDocument/2006/relationships/image" Target="../media/image8.png"/><Relationship Id="rId4" Type="http://schemas.openxmlformats.org/officeDocument/2006/relationships/oleObject" Target="../embeddings/oleObject1.bin"/><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6.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6.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7.wmf"/><Relationship Id="rId4" Type="http://schemas.openxmlformats.org/officeDocument/2006/relationships/oleObject" Target="../embeddings/oleObject4.bin"/><Relationship Id="rId9" Type="http://schemas.openxmlformats.org/officeDocument/2006/relationships/image" Target="../media/image9.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32560" y="359898"/>
            <a:ext cx="7406640" cy="3645166"/>
          </a:xfrm>
        </p:spPr>
        <p:txBody>
          <a:bodyPr>
            <a:normAutofit/>
          </a:bodyPr>
          <a:lstStyle/>
          <a:p>
            <a:pPr algn="ctr"/>
            <a:r>
              <a:rPr lang="es-MX" sz="6000" dirty="0">
                <a:solidFill>
                  <a:schemeClr val="accent1">
                    <a:lumMod val="50000"/>
                  </a:schemeClr>
                </a:solidFill>
              </a:rPr>
              <a:t>INFERENCIA ESTADISTICA</a:t>
            </a:r>
          </a:p>
        </p:txBody>
      </p:sp>
      <p:sp>
        <p:nvSpPr>
          <p:cNvPr id="3" name="2 Subtítulo"/>
          <p:cNvSpPr>
            <a:spLocks noGrp="1"/>
          </p:cNvSpPr>
          <p:nvPr>
            <p:ph type="subTitle" idx="1"/>
          </p:nvPr>
        </p:nvSpPr>
        <p:spPr>
          <a:xfrm>
            <a:off x="3779912" y="4869160"/>
            <a:ext cx="5030376" cy="1152128"/>
          </a:xfrm>
        </p:spPr>
        <p:txBody>
          <a:bodyPr/>
          <a:lstStyle/>
          <a:p>
            <a:pPr algn="r"/>
            <a:r>
              <a:rPr lang="es-MX" dirty="0">
                <a:solidFill>
                  <a:schemeClr val="accent1">
                    <a:lumMod val="75000"/>
                  </a:schemeClr>
                </a:solidFill>
              </a:rPr>
              <a:t>Dr. Porfirio Gutiérrez González</a:t>
            </a:r>
          </a:p>
          <a:p>
            <a:pPr algn="r"/>
            <a:r>
              <a:rPr lang="es-MX" dirty="0">
                <a:solidFill>
                  <a:schemeClr val="accent1">
                    <a:lumMod val="75000"/>
                  </a:schemeClr>
                </a:solidFill>
              </a:rPr>
              <a:t>pgutierrezglez@gmail.com</a:t>
            </a:r>
          </a:p>
        </p:txBody>
      </p:sp>
      <p:pic>
        <p:nvPicPr>
          <p:cNvPr id="12290" name="Picture 2" descr="C:\Users\LAURA\AppData\Local\Microsoft\Windows\Temporary Internet Files\Content.IE5\O3LCVPLS\MC90023748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149080"/>
            <a:ext cx="1650749" cy="2172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386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539552" y="356724"/>
            <a:ext cx="828059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b="1" dirty="0">
                <a:solidFill>
                  <a:schemeClr val="accent1">
                    <a:lumMod val="75000"/>
                  </a:schemeClr>
                </a:solidFill>
              </a:rPr>
              <a:t>SOLUCION:</a:t>
            </a:r>
          </a:p>
          <a:p>
            <a:pPr marL="342900" indent="-342900" algn="just">
              <a:spcBef>
                <a:spcPct val="50000"/>
              </a:spcBef>
              <a:buFont typeface="+mj-lt"/>
              <a:buAutoNum type="arabicPeriod"/>
            </a:pPr>
            <a:r>
              <a:rPr lang="es-MX" b="1" dirty="0">
                <a:solidFill>
                  <a:schemeClr val="accent1">
                    <a:lumMod val="75000"/>
                  </a:schemeClr>
                </a:solidFill>
              </a:rPr>
              <a:t>LOS PARAMETROS DE INTERES SON </a:t>
            </a:r>
            <a:r>
              <a:rPr lang="en-US" b="1" dirty="0">
                <a:solidFill>
                  <a:schemeClr val="accent1">
                    <a:lumMod val="75000"/>
                  </a:schemeClr>
                </a:solidFill>
                <a:cs typeface="Times New Roman" pitchFamily="18" charset="0"/>
              </a:rPr>
              <a:t>µ</a:t>
            </a:r>
            <a:r>
              <a:rPr lang="en-US" b="1" baseline="-25000" dirty="0">
                <a:solidFill>
                  <a:schemeClr val="accent1">
                    <a:lumMod val="75000"/>
                  </a:schemeClr>
                </a:solidFill>
                <a:cs typeface="Times New Roman" pitchFamily="18" charset="0"/>
              </a:rPr>
              <a:t>1</a:t>
            </a:r>
            <a:r>
              <a:rPr lang="en-US" b="1" dirty="0">
                <a:solidFill>
                  <a:schemeClr val="accent1">
                    <a:lumMod val="75000"/>
                  </a:schemeClr>
                </a:solidFill>
                <a:cs typeface="Times New Roman" pitchFamily="18" charset="0"/>
              </a:rPr>
              <a:t> Y µ</a:t>
            </a:r>
            <a:r>
              <a:rPr lang="en-US" b="1" baseline="-25000" dirty="0">
                <a:solidFill>
                  <a:schemeClr val="accent1">
                    <a:lumMod val="75000"/>
                  </a:schemeClr>
                </a:solidFill>
                <a:cs typeface="Times New Roman" pitchFamily="18" charset="0"/>
              </a:rPr>
              <a:t>2</a:t>
            </a:r>
            <a:r>
              <a:rPr lang="en-US" b="1" dirty="0">
                <a:solidFill>
                  <a:schemeClr val="accent1">
                    <a:lumMod val="75000"/>
                  </a:schemeClr>
                </a:solidFill>
                <a:cs typeface="Times New Roman" pitchFamily="18" charset="0"/>
              </a:rPr>
              <a:t>, LOS CUALES REPRESENTAN EL RENDIMIENTO PROMEDIO DE CADA CATALIZADOR.</a:t>
            </a:r>
          </a:p>
          <a:p>
            <a:pPr marL="342900" indent="-342900" algn="just">
              <a:spcBef>
                <a:spcPct val="50000"/>
              </a:spcBef>
              <a:buFont typeface="+mj-lt"/>
              <a:buAutoNum type="arabicPeriod"/>
            </a:pPr>
            <a:r>
              <a:rPr lang="en-US" b="1" dirty="0">
                <a:solidFill>
                  <a:schemeClr val="accent1">
                    <a:lumMod val="75000"/>
                  </a:schemeClr>
                </a:solidFill>
                <a:cs typeface="Times New Roman" pitchFamily="18" charset="0"/>
              </a:rPr>
              <a:t>Ho: µ</a:t>
            </a:r>
            <a:r>
              <a:rPr lang="en-US" b="1" baseline="-25000" dirty="0">
                <a:solidFill>
                  <a:schemeClr val="accent1">
                    <a:lumMod val="75000"/>
                  </a:schemeClr>
                </a:solidFill>
                <a:cs typeface="Times New Roman" pitchFamily="18" charset="0"/>
              </a:rPr>
              <a:t>1</a:t>
            </a:r>
            <a:r>
              <a:rPr lang="en-US" b="1" dirty="0">
                <a:solidFill>
                  <a:schemeClr val="accent1">
                    <a:lumMod val="75000"/>
                  </a:schemeClr>
                </a:solidFill>
                <a:cs typeface="Times New Roman" pitchFamily="18" charset="0"/>
              </a:rPr>
              <a:t>=µ</a:t>
            </a:r>
            <a:r>
              <a:rPr lang="en-US" b="1" baseline="-25000" dirty="0">
                <a:solidFill>
                  <a:schemeClr val="accent1">
                    <a:lumMod val="75000"/>
                  </a:schemeClr>
                </a:solidFill>
                <a:cs typeface="Times New Roman" pitchFamily="18" charset="0"/>
              </a:rPr>
              <a:t>2			</a:t>
            </a:r>
            <a:r>
              <a:rPr lang="en-US" b="1" dirty="0">
                <a:solidFill>
                  <a:schemeClr val="accent1">
                    <a:lumMod val="75000"/>
                  </a:schemeClr>
                </a:solidFill>
                <a:cs typeface="Times New Roman" pitchFamily="18" charset="0"/>
              </a:rPr>
              <a:t>Ha: </a:t>
            </a:r>
            <a:r>
              <a:rPr lang="en-US" b="1" dirty="0">
                <a:solidFill>
                  <a:schemeClr val="accent1">
                    <a:lumMod val="75000"/>
                  </a:schemeClr>
                </a:solidFill>
              </a:rPr>
              <a:t>µ</a:t>
            </a:r>
            <a:r>
              <a:rPr lang="en-US" b="1" baseline="-25000" dirty="0">
                <a:solidFill>
                  <a:schemeClr val="accent1">
                    <a:lumMod val="75000"/>
                  </a:schemeClr>
                </a:solidFill>
              </a:rPr>
              <a:t>1</a:t>
            </a:r>
            <a:r>
              <a:rPr lang="en-US" b="1" dirty="0">
                <a:solidFill>
                  <a:schemeClr val="accent1">
                    <a:lumMod val="75000"/>
                  </a:schemeClr>
                </a:solidFill>
                <a:cs typeface="Times New Roman" pitchFamily="18" charset="0"/>
              </a:rPr>
              <a:t>≠</a:t>
            </a:r>
            <a:r>
              <a:rPr lang="en-US" b="1" dirty="0">
                <a:solidFill>
                  <a:schemeClr val="accent1">
                    <a:lumMod val="75000"/>
                  </a:schemeClr>
                </a:solidFill>
              </a:rPr>
              <a:t>µ</a:t>
            </a:r>
            <a:r>
              <a:rPr lang="en-US" b="1" baseline="-25000" dirty="0">
                <a:solidFill>
                  <a:schemeClr val="accent1">
                    <a:lumMod val="75000"/>
                  </a:schemeClr>
                </a:solidFill>
              </a:rPr>
              <a:t>2</a:t>
            </a:r>
            <a:endParaRPr lang="en-US" b="1" dirty="0">
              <a:solidFill>
                <a:schemeClr val="accent1">
                  <a:lumMod val="75000"/>
                </a:schemeClr>
              </a:solidFill>
            </a:endParaRPr>
          </a:p>
          <a:p>
            <a:pPr marL="342900" indent="-342900" algn="just">
              <a:spcBef>
                <a:spcPct val="50000"/>
              </a:spcBef>
              <a:buFont typeface="+mj-lt"/>
              <a:buAutoNum type="arabicPeriod"/>
            </a:pPr>
            <a:r>
              <a:rPr lang="en-US" b="1" dirty="0">
                <a:solidFill>
                  <a:schemeClr val="accent1">
                    <a:lumMod val="75000"/>
                  </a:schemeClr>
                </a:solidFill>
                <a:sym typeface="Symbol" pitchFamily="18" charset="2"/>
              </a:rPr>
              <a:t>=0.05</a:t>
            </a:r>
          </a:p>
          <a:p>
            <a:pPr marL="342900" indent="-342900" algn="just">
              <a:spcBef>
                <a:spcPct val="50000"/>
              </a:spcBef>
              <a:buFont typeface="+mj-lt"/>
              <a:buAutoNum type="arabicPeriod"/>
            </a:pPr>
            <a:r>
              <a:rPr lang="en-US" b="1" dirty="0">
                <a:solidFill>
                  <a:schemeClr val="accent1">
                    <a:lumMod val="75000"/>
                  </a:schemeClr>
                </a:solidFill>
                <a:sym typeface="Symbol" pitchFamily="18" charset="2"/>
              </a:rPr>
              <a:t>EL ESTADISTICO DE PRUEBA ES</a:t>
            </a:r>
          </a:p>
        </p:txBody>
      </p:sp>
      <p:graphicFrame>
        <p:nvGraphicFramePr>
          <p:cNvPr id="113668" name="Object 4"/>
          <p:cNvGraphicFramePr>
            <a:graphicFrameLocks noChangeAspect="1"/>
          </p:cNvGraphicFramePr>
          <p:nvPr>
            <p:extLst>
              <p:ext uri="{D42A27DB-BD31-4B8C-83A1-F6EECF244321}">
                <p14:modId xmlns:p14="http://schemas.microsoft.com/office/powerpoint/2010/main" val="2758629275"/>
              </p:ext>
            </p:extLst>
          </p:nvPr>
        </p:nvGraphicFramePr>
        <p:xfrm>
          <a:off x="1043608" y="3645024"/>
          <a:ext cx="2250270" cy="1916112"/>
        </p:xfrm>
        <a:graphic>
          <a:graphicData uri="http://schemas.openxmlformats.org/presentationml/2006/ole">
            <mc:AlternateContent xmlns:mc="http://schemas.openxmlformats.org/markup-compatibility/2006">
              <mc:Choice xmlns:v="urn:schemas-microsoft-com:vml" Requires="v">
                <p:oleObj spid="_x0000_s11444" name="Ecuación" r:id="rId4" imgW="952200" imgH="736560" progId="Equation.3">
                  <p:embed/>
                </p:oleObj>
              </mc:Choice>
              <mc:Fallback>
                <p:oleObj name="Ecuación" r:id="rId4" imgW="952200" imgH="7365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3608" y="3645024"/>
                        <a:ext cx="2250270" cy="1916112"/>
                      </a:xfrm>
                      <a:prstGeom prst="rect">
                        <a:avLst/>
                      </a:prstGeom>
                      <a:solidFill>
                        <a:srgbClr val="FFFF00"/>
                      </a:solidFill>
                      <a:ln>
                        <a:noFill/>
                      </a:ln>
                      <a:effectLst/>
                    </p:spPr>
                  </p:pic>
                </p:oleObj>
              </mc:Fallback>
            </mc:AlternateContent>
          </a:graphicData>
        </a:graphic>
      </p:graphicFrame>
      <p:graphicFrame>
        <p:nvGraphicFramePr>
          <p:cNvPr id="113669" name="Object 5"/>
          <p:cNvGraphicFramePr>
            <a:graphicFrameLocks noChangeAspect="1"/>
          </p:cNvGraphicFramePr>
          <p:nvPr>
            <p:extLst>
              <p:ext uri="{D42A27DB-BD31-4B8C-83A1-F6EECF244321}">
                <p14:modId xmlns:p14="http://schemas.microsoft.com/office/powerpoint/2010/main" val="3158084878"/>
              </p:ext>
            </p:extLst>
          </p:nvPr>
        </p:nvGraphicFramePr>
        <p:xfrm>
          <a:off x="4932040" y="3573016"/>
          <a:ext cx="2554244" cy="2103438"/>
        </p:xfrm>
        <a:graphic>
          <a:graphicData uri="http://schemas.openxmlformats.org/presentationml/2006/ole">
            <mc:AlternateContent xmlns:mc="http://schemas.openxmlformats.org/markup-compatibility/2006">
              <mc:Choice xmlns:v="urn:schemas-microsoft-com:vml" Requires="v">
                <p:oleObj spid="_x0000_s11445" name="Ecuación" r:id="rId6" imgW="1612800" imgH="1206360" progId="Equation.3">
                  <p:embed/>
                </p:oleObj>
              </mc:Choice>
              <mc:Fallback>
                <p:oleObj name="Ecuación" r:id="rId6" imgW="1612800" imgH="12063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2040" y="3573016"/>
                        <a:ext cx="2554244" cy="2103438"/>
                      </a:xfrm>
                      <a:prstGeom prst="rect">
                        <a:avLst/>
                      </a:prstGeom>
                      <a:solidFill>
                        <a:srgbClr val="FFFF00"/>
                      </a:solidFill>
                      <a:ln>
                        <a:noFill/>
                      </a:ln>
                      <a:effectLst/>
                    </p:spPr>
                  </p:pic>
                </p:oleObj>
              </mc:Fallback>
            </mc:AlternateContent>
          </a:graphicData>
        </a:graphic>
      </p:graphicFrame>
    </p:spTree>
    <p:extLst>
      <p:ext uri="{BB962C8B-B14F-4D97-AF65-F5344CB8AC3E}">
        <p14:creationId xmlns:p14="http://schemas.microsoft.com/office/powerpoint/2010/main" val="3289423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260648"/>
            <a:ext cx="8640960" cy="5932521"/>
          </a:xfrm>
          <a:prstGeom prst="rect">
            <a:avLst/>
          </a:prstGeom>
        </p:spPr>
        <p:txBody>
          <a:bodyPr wrap="square">
            <a:spAutoFit/>
          </a:bodyPr>
          <a:lstStyle/>
          <a:p>
            <a:pPr>
              <a:lnSpc>
                <a:spcPct val="107000"/>
              </a:lnSpc>
              <a:spcAft>
                <a:spcPts val="0"/>
              </a:spcAft>
            </a:pPr>
            <a:r>
              <a:rPr lang="es-MX"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Comparación de Medias</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Intervalos de confianza del 95.0% para la media de CATALIZADOR 1: 92.255 +/- 1.99393   [90.2611, 94.2489]</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Intervalos de confianza del 95.0% para la media de CATALIZADOR 2: 92.7325 +/- 2.49424   [90.2383, 95.2267]</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Intervalos de confianza del 95.0% intervalo de confianza para la diferencia de medias</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sin suponer varianzas iguales: -0.4775 +/- 2.90962   [</a:t>
            </a:r>
            <a:r>
              <a:rPr lang="es-MX"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-3.38712</a:t>
            </a:r>
            <a:r>
              <a:rPr lang="es-MX"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s-MX"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2.43212</a:t>
            </a:r>
            <a:r>
              <a:rPr lang="es-MX"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2400"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Prueba t para comparar medias</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Hipótesis nula: media1 = media2</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Hipótesis </a:t>
            </a:r>
            <a:r>
              <a:rPr lang="es-MX"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Alt</a:t>
            </a:r>
            <a:r>
              <a:rPr lang="es-MX"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media1 &lt;&gt; media2</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sin suponer varianzas iguales: t = -0.353591   valor-P = </a:t>
            </a:r>
            <a:r>
              <a:rPr lang="es-MX"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0.729166</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r>
              <a:rPr lang="es-MX" sz="2000" dirty="0">
                <a:solidFill>
                  <a:srgbClr val="000000"/>
                </a:solidFill>
                <a:latin typeface="Times New Roman" panose="02020603050405020304" pitchFamily="18" charset="0"/>
                <a:ea typeface="Calibri" panose="020F0502020204030204" pitchFamily="34" charset="0"/>
              </a:rPr>
              <a:t>   No se rechaza la hipótesis nula para </a:t>
            </a:r>
            <a:r>
              <a:rPr lang="es-MX" sz="2000" dirty="0"/>
              <a:t>alfa = 0.05</a:t>
            </a:r>
          </a:p>
        </p:txBody>
      </p:sp>
    </p:spTree>
    <p:extLst>
      <p:ext uri="{BB962C8B-B14F-4D97-AF65-F5344CB8AC3E}">
        <p14:creationId xmlns:p14="http://schemas.microsoft.com/office/powerpoint/2010/main" val="3046480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395536" y="188640"/>
            <a:ext cx="82810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MX" sz="2400" b="1" dirty="0">
                <a:solidFill>
                  <a:schemeClr val="accent1">
                    <a:lumMod val="50000"/>
                  </a:schemeClr>
                </a:solidFill>
              </a:rPr>
              <a:t>PRUEBA DE HIPOTESIS PARA IGUALDAD DE VARIANZAS</a:t>
            </a:r>
          </a:p>
          <a:p>
            <a:pPr algn="ctr"/>
            <a:r>
              <a:rPr lang="es-MX" sz="2400" b="1" dirty="0">
                <a:solidFill>
                  <a:schemeClr val="accent1">
                    <a:lumMod val="50000"/>
                  </a:schemeClr>
                </a:solidFill>
              </a:rPr>
              <a:t>(EXPERIMENTALMENTE, IGUALDAD DE CIRCUSTANCIAS)</a:t>
            </a:r>
          </a:p>
        </p:txBody>
      </p:sp>
      <p:graphicFrame>
        <p:nvGraphicFramePr>
          <p:cNvPr id="96259" name="Object 3"/>
          <p:cNvGraphicFramePr>
            <a:graphicFrameLocks noChangeAspect="1"/>
          </p:cNvGraphicFramePr>
          <p:nvPr>
            <p:extLst>
              <p:ext uri="{D42A27DB-BD31-4B8C-83A1-F6EECF244321}">
                <p14:modId xmlns:p14="http://schemas.microsoft.com/office/powerpoint/2010/main" val="1598801481"/>
              </p:ext>
            </p:extLst>
          </p:nvPr>
        </p:nvGraphicFramePr>
        <p:xfrm>
          <a:off x="730225" y="2501525"/>
          <a:ext cx="1482162" cy="1385888"/>
        </p:xfrm>
        <a:graphic>
          <a:graphicData uri="http://schemas.openxmlformats.org/presentationml/2006/ole">
            <mc:AlternateContent xmlns:mc="http://schemas.openxmlformats.org/markup-compatibility/2006">
              <mc:Choice xmlns:v="urn:schemas-microsoft-com:vml" Requires="v">
                <p:oleObj spid="_x0000_s12560" name="Ecuación" r:id="rId4" imgW="622080" imgH="533160" progId="Equation.3">
                  <p:embed/>
                </p:oleObj>
              </mc:Choice>
              <mc:Fallback>
                <p:oleObj name="Ecuación" r:id="rId4" imgW="622080" imgH="533160" progId="Equation.3">
                  <p:embed/>
                  <p:pic>
                    <p:nvPicPr>
                      <p:cNvPr id="0" name=""/>
                      <p:cNvPicPr>
                        <a:picLocks noChangeAspect="1" noChangeArrowheads="1"/>
                      </p:cNvPicPr>
                      <p:nvPr/>
                    </p:nvPicPr>
                    <p:blipFill>
                      <a:blip r:embed="rId5"/>
                      <a:srcRect/>
                      <a:stretch>
                        <a:fillRect/>
                      </a:stretch>
                    </p:blipFill>
                    <p:spPr bwMode="auto">
                      <a:xfrm>
                        <a:off x="730225" y="2501525"/>
                        <a:ext cx="1482162" cy="1385888"/>
                      </a:xfrm>
                      <a:prstGeom prst="rect">
                        <a:avLst/>
                      </a:prstGeom>
                      <a:solidFill>
                        <a:srgbClr val="FFFF00"/>
                      </a:solidFill>
                      <a:ln>
                        <a:noFill/>
                      </a:ln>
                      <a:effectLst/>
                    </p:spPr>
                  </p:pic>
                </p:oleObj>
              </mc:Fallback>
            </mc:AlternateContent>
          </a:graphicData>
        </a:graphic>
      </p:graphicFrame>
      <p:sp>
        <p:nvSpPr>
          <p:cNvPr id="96262" name="Text Box 6"/>
          <p:cNvSpPr txBox="1">
            <a:spLocks noChangeArrowheads="1"/>
          </p:cNvSpPr>
          <p:nvPr/>
        </p:nvSpPr>
        <p:spPr bwMode="auto">
          <a:xfrm>
            <a:off x="539552" y="4363358"/>
            <a:ext cx="799288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2400" b="1" dirty="0">
                <a:solidFill>
                  <a:schemeClr val="accent1">
                    <a:lumMod val="75000"/>
                  </a:schemeClr>
                </a:solidFill>
              </a:rPr>
              <a:t>LA CUAL SIGUE UNA DISTRIBUCION F CON n</a:t>
            </a:r>
            <a:r>
              <a:rPr lang="es-MX" sz="2400" b="1" baseline="-25000" dirty="0">
                <a:solidFill>
                  <a:schemeClr val="accent1">
                    <a:lumMod val="75000"/>
                  </a:schemeClr>
                </a:solidFill>
              </a:rPr>
              <a:t>1</a:t>
            </a:r>
            <a:r>
              <a:rPr lang="es-MX" sz="2400" b="1" dirty="0">
                <a:solidFill>
                  <a:schemeClr val="accent1">
                    <a:lumMod val="75000"/>
                  </a:schemeClr>
                </a:solidFill>
              </a:rPr>
              <a:t>-1 GRADOS DE LIBERTAD EN EL NUMERADOR Y n</a:t>
            </a:r>
            <a:r>
              <a:rPr lang="es-MX" sz="2400" b="1" baseline="-25000" dirty="0">
                <a:solidFill>
                  <a:schemeClr val="accent1">
                    <a:lumMod val="75000"/>
                  </a:schemeClr>
                </a:solidFill>
              </a:rPr>
              <a:t>2</a:t>
            </a:r>
            <a:r>
              <a:rPr lang="es-MX" sz="2400" b="1" dirty="0">
                <a:solidFill>
                  <a:schemeClr val="accent1">
                    <a:lumMod val="75000"/>
                  </a:schemeClr>
                </a:solidFill>
              </a:rPr>
              <a:t>-1 GRADOS DE LIBERTAD EN EL DENOMINADOR.</a:t>
            </a:r>
          </a:p>
          <a:p>
            <a:pPr algn="just">
              <a:spcBef>
                <a:spcPct val="50000"/>
              </a:spcBef>
            </a:pPr>
            <a:r>
              <a:rPr lang="es-MX" sz="2400" b="1" dirty="0">
                <a:solidFill>
                  <a:schemeClr val="accent1">
                    <a:lumMod val="75000"/>
                  </a:schemeClr>
                </a:solidFill>
              </a:rPr>
              <a:t>SI F</a:t>
            </a:r>
            <a:r>
              <a:rPr lang="es-MX" sz="2400" b="1" baseline="-25000" dirty="0">
                <a:solidFill>
                  <a:schemeClr val="accent1">
                    <a:lumMod val="75000"/>
                  </a:schemeClr>
                </a:solidFill>
              </a:rPr>
              <a:t>O</a:t>
            </a:r>
            <a:r>
              <a:rPr lang="es-MX" sz="2400" b="1" dirty="0">
                <a:solidFill>
                  <a:schemeClr val="accent1">
                    <a:lumMod val="75000"/>
                  </a:schemeClr>
                </a:solidFill>
              </a:rPr>
              <a:t>&gt;F(</a:t>
            </a:r>
            <a:r>
              <a:rPr lang="es-MX" sz="2400" b="1" dirty="0">
                <a:solidFill>
                  <a:schemeClr val="accent1">
                    <a:lumMod val="75000"/>
                  </a:schemeClr>
                </a:solidFill>
                <a:sym typeface="Symbol" pitchFamily="18" charset="2"/>
              </a:rPr>
              <a:t>=0.05, </a:t>
            </a:r>
            <a:r>
              <a:rPr lang="es-MX" sz="2400" b="1" dirty="0">
                <a:solidFill>
                  <a:schemeClr val="accent1">
                    <a:lumMod val="75000"/>
                  </a:schemeClr>
                </a:solidFill>
              </a:rPr>
              <a:t>n</a:t>
            </a:r>
            <a:r>
              <a:rPr lang="es-MX" sz="2400" b="1" baseline="-25000" dirty="0">
                <a:solidFill>
                  <a:schemeClr val="accent1">
                    <a:lumMod val="75000"/>
                  </a:schemeClr>
                </a:solidFill>
              </a:rPr>
              <a:t>1</a:t>
            </a:r>
            <a:r>
              <a:rPr lang="es-MX" sz="2400" b="1" dirty="0">
                <a:solidFill>
                  <a:schemeClr val="accent1">
                    <a:lumMod val="75000"/>
                  </a:schemeClr>
                </a:solidFill>
              </a:rPr>
              <a:t>-1, n</a:t>
            </a:r>
            <a:r>
              <a:rPr lang="es-MX" sz="2400" b="1" baseline="-25000" dirty="0">
                <a:solidFill>
                  <a:schemeClr val="accent1">
                    <a:lumMod val="75000"/>
                  </a:schemeClr>
                </a:solidFill>
              </a:rPr>
              <a:t>2</a:t>
            </a:r>
            <a:r>
              <a:rPr lang="es-MX" sz="2400" b="1" dirty="0">
                <a:solidFill>
                  <a:schemeClr val="accent1">
                    <a:lumMod val="75000"/>
                  </a:schemeClr>
                </a:solidFill>
              </a:rPr>
              <a:t>-1) SE RECHAZA LA HIPOTESIS NULA.</a:t>
            </a:r>
          </a:p>
        </p:txBody>
      </p:sp>
      <p:graphicFrame>
        <p:nvGraphicFramePr>
          <p:cNvPr id="96263" name="Rectangle 7"/>
          <p:cNvGraphicFramePr>
            <a:graphicFrameLocks/>
          </p:cNvGraphicFramePr>
          <p:nvPr>
            <p:extLst>
              <p:ext uri="{D42A27DB-BD31-4B8C-83A1-F6EECF244321}">
                <p14:modId xmlns:p14="http://schemas.microsoft.com/office/powerpoint/2010/main" val="2963013528"/>
              </p:ext>
            </p:extLst>
          </p:nvPr>
        </p:nvGraphicFramePr>
        <p:xfrm>
          <a:off x="4770438" y="2809875"/>
          <a:ext cx="609600" cy="838200"/>
        </p:xfrm>
        <a:graphic>
          <a:graphicData uri="http://schemas.openxmlformats.org/presentationml/2006/ole">
            <mc:AlternateContent xmlns:mc="http://schemas.openxmlformats.org/markup-compatibility/2006">
              <mc:Choice xmlns:v="urn:schemas-microsoft-com:vml" Requires="v">
                <p:oleObj spid="_x0000_s12561" name="Ecuación" r:id="rId6" imgW="114120" imgH="215640" progId="Equation.3">
                  <p:embed/>
                </p:oleObj>
              </mc:Choice>
              <mc:Fallback>
                <p:oleObj name="Ecuación" r:id="rId6" imgW="114120" imgH="215640" progId="Equation.3">
                  <p:embed/>
                  <p:pic>
                    <p:nvPicPr>
                      <p:cNvPr id="0" name=""/>
                      <p:cNvPicPr preferRelativeResize="0">
                        <a:picLocks noChangeArrowheads="1"/>
                      </p:cNvPicPr>
                      <p:nvPr/>
                    </p:nvPicPr>
                    <p:blipFill>
                      <a:blip r:embed="rId7"/>
                      <a:srcRect/>
                      <a:stretch>
                        <a:fillRect/>
                      </a:stretch>
                    </p:blipFill>
                    <p:spPr bwMode="auto">
                      <a:xfrm>
                        <a:off x="4770438" y="2809875"/>
                        <a:ext cx="609600" cy="838200"/>
                      </a:xfrm>
                      <a:prstGeom prst="rect">
                        <a:avLst/>
                      </a:prstGeom>
                      <a:noFill/>
                      <a:ln>
                        <a:noFill/>
                      </a:ln>
                      <a:effectLst/>
                    </p:spPr>
                  </p:pic>
                </p:oleObj>
              </mc:Fallback>
            </mc:AlternateContent>
          </a:graphicData>
        </a:graphic>
      </p:graphicFrame>
      <p:graphicFrame>
        <p:nvGraphicFramePr>
          <p:cNvPr id="96264" name="Object 8"/>
          <p:cNvGraphicFramePr>
            <a:graphicFrameLocks noChangeAspect="1"/>
          </p:cNvGraphicFramePr>
          <p:nvPr>
            <p:extLst>
              <p:ext uri="{D42A27DB-BD31-4B8C-83A1-F6EECF244321}">
                <p14:modId xmlns:p14="http://schemas.microsoft.com/office/powerpoint/2010/main" val="4077353121"/>
              </p:ext>
            </p:extLst>
          </p:nvPr>
        </p:nvGraphicFramePr>
        <p:xfrm>
          <a:off x="827584" y="1281802"/>
          <a:ext cx="1384803" cy="941387"/>
        </p:xfrm>
        <a:graphic>
          <a:graphicData uri="http://schemas.openxmlformats.org/presentationml/2006/ole">
            <mc:AlternateContent xmlns:mc="http://schemas.openxmlformats.org/markup-compatibility/2006">
              <mc:Choice xmlns:v="urn:schemas-microsoft-com:vml" Requires="v">
                <p:oleObj spid="_x0000_s12562" name="Ecuación" r:id="rId8" imgW="939600" imgH="583920" progId="Equation.3">
                  <p:embed/>
                </p:oleObj>
              </mc:Choice>
              <mc:Fallback>
                <p:oleObj name="Ecuación" r:id="rId8" imgW="939600" imgH="583920" progId="Equation.3">
                  <p:embed/>
                  <p:pic>
                    <p:nvPicPr>
                      <p:cNvPr id="0" name=""/>
                      <p:cNvPicPr>
                        <a:picLocks noChangeAspect="1" noChangeArrowheads="1"/>
                      </p:cNvPicPr>
                      <p:nvPr/>
                    </p:nvPicPr>
                    <p:blipFill>
                      <a:blip r:embed="rId9"/>
                      <a:srcRect/>
                      <a:stretch>
                        <a:fillRect/>
                      </a:stretch>
                    </p:blipFill>
                    <p:spPr bwMode="auto">
                      <a:xfrm>
                        <a:off x="827584" y="1281802"/>
                        <a:ext cx="1384803" cy="941387"/>
                      </a:xfrm>
                      <a:prstGeom prst="rect">
                        <a:avLst/>
                      </a:prstGeom>
                      <a:solidFill>
                        <a:srgbClr val="FFFF00"/>
                      </a:solidFill>
                      <a:ln>
                        <a:noFill/>
                      </a:ln>
                      <a:effectLst/>
                    </p:spPr>
                  </p:pic>
                </p:oleObj>
              </mc:Fallback>
            </mc:AlternateContent>
          </a:graphicData>
        </a:graphic>
      </p:graphicFrame>
      <p:pic>
        <p:nvPicPr>
          <p:cNvPr id="2" name="Imagen 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915816" y="1196751"/>
            <a:ext cx="5209722" cy="3236645"/>
          </a:xfrm>
          <a:prstGeom prst="rect">
            <a:avLst/>
          </a:prstGeom>
        </p:spPr>
      </p:pic>
      <mc:AlternateContent xmlns:mc="http://schemas.openxmlformats.org/markup-compatibility/2006" xmlns:a14="http://schemas.microsoft.com/office/drawing/2010/main">
        <mc:Choice Requires="a14">
          <p:sp>
            <p:nvSpPr>
              <p:cNvPr id="3" name="CuadroTexto 2"/>
              <p:cNvSpPr txBox="1"/>
              <p:nvPr/>
            </p:nvSpPr>
            <p:spPr>
              <a:xfrm>
                <a:off x="6083467" y="3336920"/>
                <a:ext cx="93673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i="1" smtClean="0">
                          <a:latin typeface="Cambria Math" panose="02040503050406030204" pitchFamily="18" charset="0"/>
                          <a:ea typeface="Cambria Math" panose="02040503050406030204" pitchFamily="18" charset="0"/>
                        </a:rPr>
                        <m:t>𝛼</m:t>
                      </m:r>
                      <m:r>
                        <a:rPr lang="es-MX" b="0" i="1" smtClean="0">
                          <a:latin typeface="Cambria Math" panose="02040503050406030204" pitchFamily="18" charset="0"/>
                          <a:ea typeface="Cambria Math" panose="02040503050406030204" pitchFamily="18" charset="0"/>
                        </a:rPr>
                        <m:t>=0.05</m:t>
                      </m:r>
                    </m:oMath>
                  </m:oMathPara>
                </a14:m>
                <a:endParaRPr lang="es-MX" dirty="0"/>
              </a:p>
            </p:txBody>
          </p:sp>
        </mc:Choice>
        <mc:Fallback xmlns="">
          <p:sp>
            <p:nvSpPr>
              <p:cNvPr id="3" name="CuadroTexto 2"/>
              <p:cNvSpPr txBox="1">
                <a:spLocks noRot="1" noChangeAspect="1" noMove="1" noResize="1" noEditPoints="1" noAdjustHandles="1" noChangeArrowheads="1" noChangeShapeType="1" noTextEdit="1"/>
              </p:cNvSpPr>
              <p:nvPr/>
            </p:nvSpPr>
            <p:spPr>
              <a:xfrm>
                <a:off x="6083467" y="3336920"/>
                <a:ext cx="936731" cy="276999"/>
              </a:xfrm>
              <a:prstGeom prst="rect">
                <a:avLst/>
              </a:prstGeom>
              <a:blipFill rotWithShape="0">
                <a:blip r:embed="rId11"/>
                <a:stretch>
                  <a:fillRect l="-3247" r="-5844" b="-6522"/>
                </a:stretch>
              </a:blipFill>
            </p:spPr>
            <p:txBody>
              <a:bodyPr/>
              <a:lstStyle/>
              <a:p>
                <a:r>
                  <a:rPr lang="es-MX">
                    <a:noFill/>
                  </a:rPr>
                  <a:t> </a:t>
                </a:r>
              </a:p>
            </p:txBody>
          </p:sp>
        </mc:Fallback>
      </mc:AlternateContent>
    </p:spTree>
    <p:extLst>
      <p:ext uri="{BB962C8B-B14F-4D97-AF65-F5344CB8AC3E}">
        <p14:creationId xmlns:p14="http://schemas.microsoft.com/office/powerpoint/2010/main" val="3857150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Text Box 4"/>
          <p:cNvSpPr txBox="1">
            <a:spLocks noChangeArrowheads="1"/>
          </p:cNvSpPr>
          <p:nvPr/>
        </p:nvSpPr>
        <p:spPr bwMode="auto">
          <a:xfrm>
            <a:off x="1115616" y="260350"/>
            <a:ext cx="7777559"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MX" sz="2000" b="1" dirty="0">
                <a:solidFill>
                  <a:schemeClr val="accent1">
                    <a:lumMod val="75000"/>
                  </a:schemeClr>
                </a:solidFill>
              </a:rPr>
              <a:t>SOLUCION:</a:t>
            </a:r>
          </a:p>
          <a:p>
            <a:pPr algn="just">
              <a:spcBef>
                <a:spcPct val="50000"/>
              </a:spcBef>
              <a:buFontTx/>
              <a:buAutoNum type="arabicPeriod"/>
            </a:pPr>
            <a:r>
              <a:rPr lang="es-MX" sz="2000" b="1" dirty="0">
                <a:solidFill>
                  <a:schemeClr val="accent1">
                    <a:lumMod val="75000"/>
                  </a:schemeClr>
                </a:solidFill>
              </a:rPr>
              <a:t>LOS PARAMETROS DE INTERES SON LAS VARIANZAS DEL RENDIMIENTO PARA AMBOS CATALIZADORES. </a:t>
            </a:r>
          </a:p>
          <a:p>
            <a:pPr algn="just">
              <a:spcBef>
                <a:spcPct val="50000"/>
              </a:spcBef>
              <a:buFontTx/>
              <a:buAutoNum type="arabicPeriod"/>
            </a:pPr>
            <a:r>
              <a:rPr lang="es-MX" sz="2000" b="1" dirty="0">
                <a:solidFill>
                  <a:schemeClr val="accent1">
                    <a:lumMod val="75000"/>
                  </a:schemeClr>
                </a:solidFill>
              </a:rPr>
              <a:t>HIPOTESIS </a:t>
            </a:r>
            <a:endParaRPr lang="es-ES" sz="2000" b="1" dirty="0">
              <a:solidFill>
                <a:schemeClr val="accent1">
                  <a:lumMod val="75000"/>
                </a:schemeClr>
              </a:solidFill>
            </a:endParaRPr>
          </a:p>
        </p:txBody>
      </p:sp>
      <p:sp>
        <p:nvSpPr>
          <p:cNvPr id="104455" name="Text Box 7"/>
          <p:cNvSpPr txBox="1">
            <a:spLocks noChangeArrowheads="1"/>
          </p:cNvSpPr>
          <p:nvPr/>
        </p:nvSpPr>
        <p:spPr bwMode="auto">
          <a:xfrm>
            <a:off x="1115616" y="4292600"/>
            <a:ext cx="70568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2400" b="1" dirty="0">
                <a:solidFill>
                  <a:schemeClr val="accent1">
                    <a:lumMod val="75000"/>
                  </a:schemeClr>
                </a:solidFill>
              </a:rPr>
              <a:t>3. Nivel de confianza </a:t>
            </a:r>
            <a:r>
              <a:rPr lang="es-MX" sz="2400" b="1" dirty="0">
                <a:solidFill>
                  <a:schemeClr val="accent1">
                    <a:lumMod val="75000"/>
                  </a:schemeClr>
                </a:solidFill>
                <a:sym typeface="Symbol" pitchFamily="18" charset="2"/>
              </a:rPr>
              <a:t>=0.05</a:t>
            </a:r>
          </a:p>
        </p:txBody>
      </p:sp>
      <p:sp>
        <p:nvSpPr>
          <p:cNvPr id="104456" name="Text Box 8"/>
          <p:cNvSpPr txBox="1">
            <a:spLocks noChangeArrowheads="1"/>
          </p:cNvSpPr>
          <p:nvPr/>
        </p:nvSpPr>
        <p:spPr bwMode="auto">
          <a:xfrm>
            <a:off x="1115616" y="4724400"/>
            <a:ext cx="68758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2400" b="1" dirty="0">
                <a:solidFill>
                  <a:schemeClr val="accent1">
                    <a:lumMod val="75000"/>
                  </a:schemeClr>
                </a:solidFill>
              </a:rPr>
              <a:t>4.  EL ESTADISTICO DE PRUEBA ESTA DADO POR</a:t>
            </a:r>
            <a:endParaRPr lang="es-ES" sz="2400" b="1" dirty="0">
              <a:solidFill>
                <a:schemeClr val="accent1">
                  <a:lumMod val="75000"/>
                </a:schemeClr>
              </a:solidFill>
            </a:endParaRPr>
          </a:p>
        </p:txBody>
      </p:sp>
      <p:graphicFrame>
        <p:nvGraphicFramePr>
          <p:cNvPr id="104457" name="Object 9"/>
          <p:cNvGraphicFramePr>
            <a:graphicFrameLocks noChangeAspect="1"/>
          </p:cNvGraphicFramePr>
          <p:nvPr>
            <p:extLst>
              <p:ext uri="{D42A27DB-BD31-4B8C-83A1-F6EECF244321}">
                <p14:modId xmlns:p14="http://schemas.microsoft.com/office/powerpoint/2010/main" val="1427462886"/>
              </p:ext>
            </p:extLst>
          </p:nvPr>
        </p:nvGraphicFramePr>
        <p:xfrm>
          <a:off x="4427984" y="5181600"/>
          <a:ext cx="1619250" cy="1385887"/>
        </p:xfrm>
        <a:graphic>
          <a:graphicData uri="http://schemas.openxmlformats.org/presentationml/2006/ole">
            <mc:AlternateContent xmlns:mc="http://schemas.openxmlformats.org/markup-compatibility/2006">
              <mc:Choice xmlns:v="urn:schemas-microsoft-com:vml" Requires="v">
                <p:oleObj spid="_x0000_s13567" name="Ecuación" r:id="rId4" imgW="622080" imgH="533160" progId="Equation.3">
                  <p:embed/>
                </p:oleObj>
              </mc:Choice>
              <mc:Fallback>
                <p:oleObj name="Ecuación" r:id="rId4" imgW="622080" imgH="5331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984" y="5181600"/>
                        <a:ext cx="1619250" cy="13858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8"/>
          <p:cNvGraphicFramePr>
            <a:graphicFrameLocks noChangeAspect="1"/>
          </p:cNvGraphicFramePr>
          <p:nvPr>
            <p:extLst>
              <p:ext uri="{D42A27DB-BD31-4B8C-83A1-F6EECF244321}">
                <p14:modId xmlns:p14="http://schemas.microsoft.com/office/powerpoint/2010/main" val="2065005866"/>
              </p:ext>
            </p:extLst>
          </p:nvPr>
        </p:nvGraphicFramePr>
        <p:xfrm>
          <a:off x="1547664" y="2420888"/>
          <a:ext cx="1800734" cy="1224136"/>
        </p:xfrm>
        <a:graphic>
          <a:graphicData uri="http://schemas.openxmlformats.org/presentationml/2006/ole">
            <mc:AlternateContent xmlns:mc="http://schemas.openxmlformats.org/markup-compatibility/2006">
              <mc:Choice xmlns:v="urn:schemas-microsoft-com:vml" Requires="v">
                <p:oleObj spid="_x0000_s13568" name="Ecuación" r:id="rId6" imgW="939600" imgH="583920" progId="Equation.3">
                  <p:embed/>
                </p:oleObj>
              </mc:Choice>
              <mc:Fallback>
                <p:oleObj name="Ecuación" r:id="rId6" imgW="939600" imgH="583920" progId="Equation.3">
                  <p:embed/>
                  <p:pic>
                    <p:nvPicPr>
                      <p:cNvPr id="96264" name="Object 8"/>
                      <p:cNvPicPr>
                        <a:picLocks noChangeAspect="1" noChangeArrowheads="1"/>
                      </p:cNvPicPr>
                      <p:nvPr/>
                    </p:nvPicPr>
                    <p:blipFill>
                      <a:blip r:embed="rId7"/>
                      <a:srcRect/>
                      <a:stretch>
                        <a:fillRect/>
                      </a:stretch>
                    </p:blipFill>
                    <p:spPr bwMode="auto">
                      <a:xfrm>
                        <a:off x="1547664" y="2420888"/>
                        <a:ext cx="1800734" cy="1224136"/>
                      </a:xfrm>
                      <a:prstGeom prst="rect">
                        <a:avLst/>
                      </a:prstGeom>
                      <a:solidFill>
                        <a:srgbClr val="FFFF00"/>
                      </a:solidFill>
                      <a:ln>
                        <a:noFill/>
                      </a:ln>
                      <a:effectLst/>
                    </p:spPr>
                  </p:pic>
                </p:oleObj>
              </mc:Fallback>
            </mc:AlternateContent>
          </a:graphicData>
        </a:graphic>
      </p:graphicFrame>
    </p:spTree>
    <p:extLst>
      <p:ext uri="{BB962C8B-B14F-4D97-AF65-F5344CB8AC3E}">
        <p14:creationId xmlns:p14="http://schemas.microsoft.com/office/powerpoint/2010/main" val="463924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2"/>
          <a:stretch>
            <a:fillRect/>
          </a:stretch>
        </p:blipFill>
        <p:spPr>
          <a:xfrm>
            <a:off x="467543" y="293467"/>
            <a:ext cx="8142297" cy="4143645"/>
          </a:xfrm>
          <a:prstGeom prst="rect">
            <a:avLst/>
          </a:prstGeom>
        </p:spPr>
      </p:pic>
      <p:sp>
        <p:nvSpPr>
          <p:cNvPr id="10" name="CuadroTexto 9"/>
          <p:cNvSpPr txBox="1"/>
          <p:nvPr/>
        </p:nvSpPr>
        <p:spPr>
          <a:xfrm>
            <a:off x="274427" y="4653136"/>
            <a:ext cx="8369855" cy="1569660"/>
          </a:xfrm>
          <a:prstGeom prst="rect">
            <a:avLst/>
          </a:prstGeom>
          <a:noFill/>
        </p:spPr>
        <p:txBody>
          <a:bodyPr wrap="square" rtlCol="0">
            <a:spAutoFit/>
          </a:bodyPr>
          <a:lstStyle/>
          <a:p>
            <a:r>
              <a:rPr lang="es-MX" sz="2400" b="1" dirty="0">
                <a:solidFill>
                  <a:srgbClr val="FF0000"/>
                </a:solidFill>
              </a:rPr>
              <a:t>Se demuestra que ambos catalizadores presentan igual varianza, lo que garantiza que experimentalmente se probaron en iguales</a:t>
            </a:r>
          </a:p>
          <a:p>
            <a:r>
              <a:rPr lang="es-MX" sz="2400" b="1" dirty="0">
                <a:solidFill>
                  <a:srgbClr val="FF0000"/>
                </a:solidFill>
              </a:rPr>
              <a:t>circunstancias ambos catalizadores, por consiguiente se debe usar la t-student para varianzas iguales.</a:t>
            </a:r>
          </a:p>
        </p:txBody>
      </p:sp>
    </p:spTree>
    <p:extLst>
      <p:ext uri="{BB962C8B-B14F-4D97-AF65-F5344CB8AC3E}">
        <p14:creationId xmlns:p14="http://schemas.microsoft.com/office/powerpoint/2010/main" val="521776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368276" y="333376"/>
            <a:ext cx="83801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s-MX" b="1" dirty="0"/>
              <a:t>PRUEBA DE HIPOTESIS PARA  LA DIFERENCIA ENTRE PROPORCIONES DE DOS POBIACIONES </a:t>
            </a:r>
          </a:p>
        </p:txBody>
      </p:sp>
      <p:sp>
        <p:nvSpPr>
          <p:cNvPr id="94212" name="Text Box 4"/>
          <p:cNvSpPr txBox="1">
            <a:spLocks noChangeArrowheads="1"/>
          </p:cNvSpPr>
          <p:nvPr/>
        </p:nvSpPr>
        <p:spPr bwMode="auto">
          <a:xfrm>
            <a:off x="368276" y="3961510"/>
            <a:ext cx="791645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3200" dirty="0">
                <a:solidFill>
                  <a:schemeClr val="accent1">
                    <a:lumMod val="75000"/>
                  </a:schemeClr>
                </a:solidFill>
              </a:rPr>
              <a:t>Se rechaza Ho si |z|&gt;z(</a:t>
            </a:r>
            <a:r>
              <a:rPr lang="es-MX" sz="3200" dirty="0">
                <a:solidFill>
                  <a:schemeClr val="accent1">
                    <a:lumMod val="75000"/>
                  </a:schemeClr>
                </a:solidFill>
                <a:sym typeface="Symbol" pitchFamily="18" charset="2"/>
              </a:rPr>
              <a:t>/2) o si &gt;valor P.</a:t>
            </a:r>
          </a:p>
        </p:txBody>
      </p:sp>
      <p:sp>
        <p:nvSpPr>
          <p:cNvPr id="2" name="Rectángulo 1">
            <a:extLst>
              <a:ext uri="{FF2B5EF4-FFF2-40B4-BE49-F238E27FC236}">
                <a16:creationId xmlns:a16="http://schemas.microsoft.com/office/drawing/2014/main" id="{2C4A647C-B599-4084-ACC4-0FFD35917F98}"/>
              </a:ext>
            </a:extLst>
          </p:cNvPr>
          <p:cNvSpPr/>
          <p:nvPr/>
        </p:nvSpPr>
        <p:spPr>
          <a:xfrm>
            <a:off x="690325" y="1244142"/>
            <a:ext cx="2632453" cy="1015663"/>
          </a:xfrm>
          <a:prstGeom prst="rect">
            <a:avLst/>
          </a:prstGeom>
        </p:spPr>
        <p:txBody>
          <a:bodyPr wrap="square">
            <a:spAutoFit/>
          </a:bodyPr>
          <a:lstStyle/>
          <a:p>
            <a:r>
              <a:rPr lang="es-MX" sz="2400" b="1" dirty="0">
                <a:solidFill>
                  <a:schemeClr val="accent1">
                    <a:lumMod val="75000"/>
                  </a:schemeClr>
                </a:solidFill>
                <a:latin typeface="Arial" panose="020B0604020202020204" pitchFamily="34" charset="0"/>
                <a:cs typeface="Arial" panose="020B0604020202020204" pitchFamily="34" charset="0"/>
              </a:rPr>
              <a:t>H</a:t>
            </a:r>
            <a:r>
              <a:rPr lang="es-MX" sz="2400" b="1" baseline="-25000" dirty="0">
                <a:solidFill>
                  <a:schemeClr val="accent1">
                    <a:lumMod val="75000"/>
                  </a:schemeClr>
                </a:solidFill>
                <a:latin typeface="Arial" panose="020B0604020202020204" pitchFamily="34" charset="0"/>
                <a:cs typeface="Arial" panose="020B0604020202020204" pitchFamily="34" charset="0"/>
              </a:rPr>
              <a:t>O</a:t>
            </a:r>
            <a:r>
              <a:rPr lang="es-MX" sz="2400" b="1" dirty="0">
                <a:solidFill>
                  <a:schemeClr val="accent1">
                    <a:lumMod val="75000"/>
                  </a:schemeClr>
                </a:solidFill>
                <a:latin typeface="Arial" panose="020B0604020202020204" pitchFamily="34" charset="0"/>
                <a:cs typeface="Arial" panose="020B0604020202020204" pitchFamily="34" charset="0"/>
              </a:rPr>
              <a:t>: </a:t>
            </a:r>
            <a:r>
              <a:rPr lang="es-MX" sz="2400" b="1" dirty="0">
                <a:solidFill>
                  <a:schemeClr val="accent1">
                    <a:lumMod val="75000"/>
                  </a:schemeClr>
                </a:solidFill>
                <a:latin typeface="Arial" panose="020B0604020202020204" pitchFamily="34" charset="0"/>
                <a:cs typeface="Arial" panose="020B0604020202020204" pitchFamily="34" charset="0"/>
                <a:sym typeface="Symbol" pitchFamily="18" charset="2"/>
              </a:rPr>
              <a:t>p</a:t>
            </a:r>
            <a:r>
              <a:rPr lang="es-MX" sz="2400" b="1" baseline="-25000" dirty="0">
                <a:solidFill>
                  <a:schemeClr val="accent1">
                    <a:lumMod val="75000"/>
                  </a:schemeClr>
                </a:solidFill>
                <a:latin typeface="Arial" panose="020B0604020202020204" pitchFamily="34" charset="0"/>
                <a:cs typeface="Arial" panose="020B0604020202020204" pitchFamily="34" charset="0"/>
                <a:sym typeface="Symbol" pitchFamily="18" charset="2"/>
              </a:rPr>
              <a:t>1</a:t>
            </a:r>
            <a:r>
              <a:rPr lang="es-MX" sz="2400" b="1" dirty="0">
                <a:solidFill>
                  <a:schemeClr val="accent1">
                    <a:lumMod val="75000"/>
                  </a:schemeClr>
                </a:solidFill>
                <a:latin typeface="Arial" panose="020B0604020202020204" pitchFamily="34" charset="0"/>
                <a:cs typeface="Arial" panose="020B0604020202020204" pitchFamily="34" charset="0"/>
                <a:sym typeface="Symbol" pitchFamily="18" charset="2"/>
              </a:rPr>
              <a:t>p</a:t>
            </a:r>
            <a:r>
              <a:rPr lang="es-MX" sz="2400" b="1" baseline="-25000" dirty="0">
                <a:solidFill>
                  <a:schemeClr val="accent1">
                    <a:lumMod val="75000"/>
                  </a:schemeClr>
                </a:solidFill>
                <a:latin typeface="Arial" panose="020B0604020202020204" pitchFamily="34" charset="0"/>
                <a:cs typeface="Arial" panose="020B0604020202020204" pitchFamily="34" charset="0"/>
                <a:sym typeface="Symbol" pitchFamily="18" charset="2"/>
              </a:rPr>
              <a:t>2</a:t>
            </a:r>
          </a:p>
          <a:p>
            <a:pPr algn="just">
              <a:spcBef>
                <a:spcPct val="50000"/>
              </a:spcBef>
            </a:pPr>
            <a:r>
              <a:rPr lang="es-MX" sz="2400" b="1" dirty="0">
                <a:solidFill>
                  <a:schemeClr val="accent1">
                    <a:lumMod val="75000"/>
                  </a:schemeClr>
                </a:solidFill>
                <a:latin typeface="Arial" panose="020B0604020202020204" pitchFamily="34" charset="0"/>
                <a:cs typeface="Arial" panose="020B0604020202020204" pitchFamily="34" charset="0"/>
                <a:sym typeface="Symbol" pitchFamily="18" charset="2"/>
              </a:rPr>
              <a:t>H</a:t>
            </a:r>
            <a:r>
              <a:rPr lang="es-MX" sz="2400" b="1" baseline="-25000" dirty="0">
                <a:solidFill>
                  <a:schemeClr val="accent1">
                    <a:lumMod val="75000"/>
                  </a:schemeClr>
                </a:solidFill>
                <a:latin typeface="Arial" panose="020B0604020202020204" pitchFamily="34" charset="0"/>
                <a:cs typeface="Arial" panose="020B0604020202020204" pitchFamily="34" charset="0"/>
                <a:sym typeface="Symbol" pitchFamily="18" charset="2"/>
              </a:rPr>
              <a:t>A</a:t>
            </a:r>
            <a:r>
              <a:rPr lang="es-MX" sz="2400" b="1" dirty="0">
                <a:solidFill>
                  <a:schemeClr val="accent1">
                    <a:lumMod val="75000"/>
                  </a:schemeClr>
                </a:solidFill>
                <a:latin typeface="Arial" panose="020B0604020202020204" pitchFamily="34" charset="0"/>
                <a:cs typeface="Arial" panose="020B0604020202020204" pitchFamily="34" charset="0"/>
                <a:sym typeface="Symbol" pitchFamily="18" charset="2"/>
              </a:rPr>
              <a:t>: p</a:t>
            </a:r>
            <a:r>
              <a:rPr lang="es-MX" sz="2400" b="1" baseline="-25000" dirty="0">
                <a:solidFill>
                  <a:schemeClr val="accent1">
                    <a:lumMod val="75000"/>
                  </a:schemeClr>
                </a:solidFill>
                <a:latin typeface="Arial" panose="020B0604020202020204" pitchFamily="34" charset="0"/>
                <a:cs typeface="Arial" panose="020B0604020202020204" pitchFamily="34" charset="0"/>
                <a:sym typeface="Symbol" pitchFamily="18" charset="2"/>
              </a:rPr>
              <a:t>1</a:t>
            </a:r>
            <a:r>
              <a:rPr lang="es-MX" sz="2400" b="1" dirty="0">
                <a:solidFill>
                  <a:schemeClr val="accent1">
                    <a:lumMod val="75000"/>
                  </a:schemeClr>
                </a:solidFill>
                <a:latin typeface="Arial" panose="020B0604020202020204" pitchFamily="34" charset="0"/>
                <a:cs typeface="Arial" panose="020B0604020202020204" pitchFamily="34" charset="0"/>
                <a:sym typeface="Symbol" pitchFamily="18" charset="2"/>
              </a:rPr>
              <a:t> ≠p</a:t>
            </a:r>
            <a:r>
              <a:rPr lang="es-MX" sz="2400" b="1" baseline="-25000" dirty="0">
                <a:solidFill>
                  <a:schemeClr val="accent1">
                    <a:lumMod val="75000"/>
                  </a:schemeClr>
                </a:solidFill>
                <a:latin typeface="Arial" panose="020B0604020202020204" pitchFamily="34" charset="0"/>
                <a:cs typeface="Arial" panose="020B0604020202020204" pitchFamily="34" charset="0"/>
                <a:sym typeface="Symbol" pitchFamily="18" charset="2"/>
              </a:rPr>
              <a:t>2</a:t>
            </a:r>
            <a:endParaRPr lang="es-MX" sz="2400" b="1" dirty="0">
              <a:solidFill>
                <a:schemeClr val="accent1">
                  <a:lumMod val="75000"/>
                </a:schemeClr>
              </a:solidFill>
              <a:latin typeface="Arial" panose="020B0604020202020204" pitchFamily="34" charset="0"/>
              <a:cs typeface="Arial" panose="020B0604020202020204" pitchFamily="34" charset="0"/>
              <a:sym typeface="Symbol" pitchFamily="18" charset="2"/>
            </a:endParaRPr>
          </a:p>
        </p:txBody>
      </p:sp>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BB96FA3B-2B30-4929-8827-C53673B40E9B}"/>
                  </a:ext>
                </a:extLst>
              </p:cNvPr>
              <p:cNvSpPr txBox="1"/>
              <p:nvPr/>
            </p:nvSpPr>
            <p:spPr>
              <a:xfrm>
                <a:off x="368276" y="2529473"/>
                <a:ext cx="4248472" cy="116236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s-MX" sz="2400" b="0" i="1" smtClean="0">
                          <a:latin typeface="Cambria Math" panose="02040503050406030204" pitchFamily="18" charset="0"/>
                        </a:rPr>
                        <m:t>𝑧</m:t>
                      </m:r>
                      <m:r>
                        <a:rPr lang="es-MX" sz="2400" b="0" i="1" smtClean="0">
                          <a:latin typeface="Cambria Math" panose="02040503050406030204" pitchFamily="18" charset="0"/>
                        </a:rPr>
                        <m:t>=</m:t>
                      </m:r>
                      <m:f>
                        <m:fPr>
                          <m:ctrlPr>
                            <a:rPr lang="es-MX" sz="2400" b="0" i="1" smtClean="0">
                              <a:latin typeface="Cambria Math" panose="02040503050406030204" pitchFamily="18" charset="0"/>
                            </a:rPr>
                          </m:ctrlPr>
                        </m:fPr>
                        <m:num>
                          <m:sSub>
                            <m:sSubPr>
                              <m:ctrlPr>
                                <a:rPr lang="es-MX" sz="2400" b="0" i="1" smtClean="0">
                                  <a:latin typeface="Cambria Math" panose="02040503050406030204" pitchFamily="18" charset="0"/>
                                </a:rPr>
                              </m:ctrlPr>
                            </m:sSubPr>
                            <m:e>
                              <m:acc>
                                <m:accPr>
                                  <m:chr m:val="̂"/>
                                  <m:ctrlPr>
                                    <a:rPr lang="es-MX" sz="2400" b="0" i="1" smtClean="0">
                                      <a:latin typeface="Cambria Math" panose="02040503050406030204" pitchFamily="18" charset="0"/>
                                    </a:rPr>
                                  </m:ctrlPr>
                                </m:accPr>
                                <m:e>
                                  <m:r>
                                    <a:rPr lang="es-MX" sz="2400" b="0" i="1" smtClean="0">
                                      <a:latin typeface="Cambria Math" panose="02040503050406030204" pitchFamily="18" charset="0"/>
                                    </a:rPr>
                                    <m:t>𝑝</m:t>
                                  </m:r>
                                </m:e>
                              </m:acc>
                            </m:e>
                            <m:sub>
                              <m:r>
                                <a:rPr lang="es-MX" sz="2400" b="0" i="1" smtClean="0">
                                  <a:latin typeface="Cambria Math" panose="02040503050406030204" pitchFamily="18" charset="0"/>
                                </a:rPr>
                                <m:t>1</m:t>
                              </m:r>
                            </m:sub>
                          </m:sSub>
                          <m:r>
                            <a:rPr lang="es-MX" sz="2400" b="0" i="1" smtClean="0">
                              <a:latin typeface="Cambria Math" panose="02040503050406030204" pitchFamily="18" charset="0"/>
                            </a:rPr>
                            <m:t>−</m:t>
                          </m:r>
                          <m:sSub>
                            <m:sSubPr>
                              <m:ctrlPr>
                                <a:rPr lang="es-MX" sz="2400" b="0" i="1" smtClean="0">
                                  <a:latin typeface="Cambria Math" panose="02040503050406030204" pitchFamily="18" charset="0"/>
                                </a:rPr>
                              </m:ctrlPr>
                            </m:sSubPr>
                            <m:e>
                              <m:acc>
                                <m:accPr>
                                  <m:chr m:val="̂"/>
                                  <m:ctrlPr>
                                    <a:rPr lang="es-MX" sz="2400" b="0" i="1" smtClean="0">
                                      <a:latin typeface="Cambria Math" panose="02040503050406030204" pitchFamily="18" charset="0"/>
                                    </a:rPr>
                                  </m:ctrlPr>
                                </m:accPr>
                                <m:e>
                                  <m:r>
                                    <a:rPr lang="es-MX" sz="2400" b="0" i="1" smtClean="0">
                                      <a:latin typeface="Cambria Math" panose="02040503050406030204" pitchFamily="18" charset="0"/>
                                    </a:rPr>
                                    <m:t>𝑝</m:t>
                                  </m:r>
                                </m:e>
                              </m:acc>
                            </m:e>
                            <m:sub>
                              <m:r>
                                <a:rPr lang="es-MX" sz="2400" b="0" i="1" smtClean="0">
                                  <a:latin typeface="Cambria Math" panose="02040503050406030204" pitchFamily="18" charset="0"/>
                                </a:rPr>
                                <m:t>2</m:t>
                              </m:r>
                            </m:sub>
                          </m:sSub>
                        </m:num>
                        <m:den>
                          <m:rad>
                            <m:radPr>
                              <m:degHide m:val="on"/>
                              <m:ctrlPr>
                                <a:rPr lang="es-MX" sz="2400" b="0" i="1" smtClean="0">
                                  <a:latin typeface="Cambria Math" panose="02040503050406030204" pitchFamily="18" charset="0"/>
                                </a:rPr>
                              </m:ctrlPr>
                            </m:radPr>
                            <m:deg/>
                            <m:e>
                              <m:acc>
                                <m:accPr>
                                  <m:chr m:val="̂"/>
                                  <m:ctrlPr>
                                    <a:rPr lang="es-MX" sz="2400" i="1">
                                      <a:latin typeface="Cambria Math" panose="02040503050406030204" pitchFamily="18" charset="0"/>
                                    </a:rPr>
                                  </m:ctrlPr>
                                </m:accPr>
                                <m:e>
                                  <m:r>
                                    <a:rPr lang="es-MX" sz="2400" i="1">
                                      <a:latin typeface="Cambria Math" panose="02040503050406030204" pitchFamily="18" charset="0"/>
                                    </a:rPr>
                                    <m:t>𝑝</m:t>
                                  </m:r>
                                </m:e>
                              </m:acc>
                              <m:r>
                                <a:rPr lang="es-MX" sz="2400" i="1">
                                  <a:latin typeface="Cambria Math" panose="02040503050406030204" pitchFamily="18" charset="0"/>
                                </a:rPr>
                                <m:t>(1−</m:t>
                              </m:r>
                              <m:acc>
                                <m:accPr>
                                  <m:chr m:val="̂"/>
                                  <m:ctrlPr>
                                    <a:rPr lang="es-MX" sz="2400" i="1">
                                      <a:latin typeface="Cambria Math" panose="02040503050406030204" pitchFamily="18" charset="0"/>
                                    </a:rPr>
                                  </m:ctrlPr>
                                </m:accPr>
                                <m:e>
                                  <m:r>
                                    <a:rPr lang="es-MX" sz="2400" i="1">
                                      <a:latin typeface="Cambria Math" panose="02040503050406030204" pitchFamily="18" charset="0"/>
                                    </a:rPr>
                                    <m:t>𝑝</m:t>
                                  </m:r>
                                </m:e>
                              </m:acc>
                              <m:r>
                                <a:rPr lang="es-MX" sz="2400" i="1">
                                  <a:latin typeface="Cambria Math" panose="02040503050406030204" pitchFamily="18" charset="0"/>
                                </a:rPr>
                                <m:t>)</m:t>
                              </m:r>
                              <m:d>
                                <m:dPr>
                                  <m:ctrlPr>
                                    <a:rPr lang="es-MX" sz="2400" i="1" smtClean="0">
                                      <a:latin typeface="Cambria Math" panose="02040503050406030204" pitchFamily="18" charset="0"/>
                                    </a:rPr>
                                  </m:ctrlPr>
                                </m:dPr>
                                <m:e>
                                  <m:f>
                                    <m:fPr>
                                      <m:ctrlPr>
                                        <a:rPr lang="es-MX" sz="2400" i="1" smtClean="0">
                                          <a:latin typeface="Cambria Math" panose="02040503050406030204" pitchFamily="18" charset="0"/>
                                        </a:rPr>
                                      </m:ctrlPr>
                                    </m:fPr>
                                    <m:num>
                                      <m:r>
                                        <a:rPr lang="es-MX" sz="2400" b="0" i="1" smtClean="0">
                                          <a:latin typeface="Cambria Math" panose="02040503050406030204" pitchFamily="18" charset="0"/>
                                        </a:rPr>
                                        <m:t>1</m:t>
                                      </m:r>
                                    </m:num>
                                    <m:den>
                                      <m:sSub>
                                        <m:sSubPr>
                                          <m:ctrlPr>
                                            <a:rPr lang="es-MX" sz="2400" i="1" smtClean="0">
                                              <a:latin typeface="Cambria Math" panose="02040503050406030204" pitchFamily="18" charset="0"/>
                                            </a:rPr>
                                          </m:ctrlPr>
                                        </m:sSubPr>
                                        <m:e>
                                          <m:r>
                                            <a:rPr lang="es-MX" sz="2400" b="0" i="1" smtClean="0">
                                              <a:latin typeface="Cambria Math" panose="02040503050406030204" pitchFamily="18" charset="0"/>
                                            </a:rPr>
                                            <m:t>𝑛</m:t>
                                          </m:r>
                                        </m:e>
                                        <m:sub>
                                          <m:r>
                                            <a:rPr lang="es-MX" sz="2400" b="0" i="1" smtClean="0">
                                              <a:latin typeface="Cambria Math" panose="02040503050406030204" pitchFamily="18" charset="0"/>
                                            </a:rPr>
                                            <m:t>1</m:t>
                                          </m:r>
                                        </m:sub>
                                      </m:sSub>
                                    </m:den>
                                  </m:f>
                                  <m:r>
                                    <a:rPr lang="es-MX" sz="2400" b="0" i="1" smtClean="0">
                                      <a:latin typeface="Cambria Math" panose="02040503050406030204" pitchFamily="18" charset="0"/>
                                    </a:rPr>
                                    <m:t>+</m:t>
                                  </m:r>
                                  <m:f>
                                    <m:fPr>
                                      <m:ctrlPr>
                                        <a:rPr lang="es-MX" sz="2400" b="0" i="1" smtClean="0">
                                          <a:latin typeface="Cambria Math" panose="02040503050406030204" pitchFamily="18" charset="0"/>
                                        </a:rPr>
                                      </m:ctrlPr>
                                    </m:fPr>
                                    <m:num>
                                      <m:r>
                                        <a:rPr lang="es-MX" sz="2400" b="0" i="1" smtClean="0">
                                          <a:latin typeface="Cambria Math" panose="02040503050406030204" pitchFamily="18" charset="0"/>
                                        </a:rPr>
                                        <m:t>1</m:t>
                                      </m:r>
                                    </m:num>
                                    <m:den>
                                      <m:sSub>
                                        <m:sSubPr>
                                          <m:ctrlPr>
                                            <a:rPr lang="es-MX" sz="2400" b="0" i="1" smtClean="0">
                                              <a:latin typeface="Cambria Math" panose="02040503050406030204" pitchFamily="18" charset="0"/>
                                            </a:rPr>
                                          </m:ctrlPr>
                                        </m:sSubPr>
                                        <m:e>
                                          <m:r>
                                            <a:rPr lang="es-MX" sz="2400" b="0" i="1" smtClean="0">
                                              <a:latin typeface="Cambria Math" panose="02040503050406030204" pitchFamily="18" charset="0"/>
                                            </a:rPr>
                                            <m:t>𝑛</m:t>
                                          </m:r>
                                        </m:e>
                                        <m:sub>
                                          <m:r>
                                            <a:rPr lang="es-MX" sz="2400" b="0" i="1" smtClean="0">
                                              <a:latin typeface="Cambria Math" panose="02040503050406030204" pitchFamily="18" charset="0"/>
                                            </a:rPr>
                                            <m:t>2</m:t>
                                          </m:r>
                                        </m:sub>
                                      </m:sSub>
                                    </m:den>
                                  </m:f>
                                </m:e>
                              </m:d>
                            </m:e>
                          </m:rad>
                        </m:den>
                      </m:f>
                    </m:oMath>
                  </m:oMathPara>
                </a14:m>
                <a:endParaRPr lang="es-MX" sz="2400" dirty="0"/>
              </a:p>
            </p:txBody>
          </p:sp>
        </mc:Choice>
        <mc:Fallback xmlns="">
          <p:sp>
            <p:nvSpPr>
              <p:cNvPr id="5" name="CuadroTexto 4">
                <a:extLst>
                  <a:ext uri="{FF2B5EF4-FFF2-40B4-BE49-F238E27FC236}">
                    <a16:creationId xmlns:a16="http://schemas.microsoft.com/office/drawing/2014/main" id="{BB96FA3B-2B30-4929-8827-C53673B40E9B}"/>
                  </a:ext>
                </a:extLst>
              </p:cNvPr>
              <p:cNvSpPr txBox="1">
                <a:spLocks noRot="1" noChangeAspect="1" noMove="1" noResize="1" noEditPoints="1" noAdjustHandles="1" noChangeArrowheads="1" noChangeShapeType="1" noTextEdit="1"/>
              </p:cNvSpPr>
              <p:nvPr/>
            </p:nvSpPr>
            <p:spPr>
              <a:xfrm>
                <a:off x="368276" y="2529473"/>
                <a:ext cx="4248472" cy="1162369"/>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6A83C3D8-875E-4915-8A97-F7A6FCF365B8}"/>
                  </a:ext>
                </a:extLst>
              </p:cNvPr>
              <p:cNvSpPr/>
              <p:nvPr/>
            </p:nvSpPr>
            <p:spPr>
              <a:xfrm>
                <a:off x="4863983" y="2779781"/>
                <a:ext cx="1002261" cy="61202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i="1" smtClean="0">
                              <a:latin typeface="Cambria Math" panose="02040503050406030204" pitchFamily="18" charset="0"/>
                            </a:rPr>
                          </m:ctrlPr>
                        </m:sSubPr>
                        <m:e>
                          <m:acc>
                            <m:accPr>
                              <m:chr m:val="̂"/>
                              <m:ctrlPr>
                                <a:rPr lang="es-MX" i="1">
                                  <a:latin typeface="Cambria Math" panose="02040503050406030204" pitchFamily="18" charset="0"/>
                                </a:rPr>
                              </m:ctrlPr>
                            </m:accPr>
                            <m:e>
                              <m:r>
                                <a:rPr lang="es-MX" i="1">
                                  <a:latin typeface="Cambria Math" panose="02040503050406030204" pitchFamily="18" charset="0"/>
                                </a:rPr>
                                <m:t>𝑝</m:t>
                              </m:r>
                            </m:e>
                          </m:acc>
                        </m:e>
                        <m:sub>
                          <m:r>
                            <a:rPr lang="es-MX" i="1">
                              <a:latin typeface="Cambria Math" panose="02040503050406030204" pitchFamily="18" charset="0"/>
                            </a:rPr>
                            <m:t>1</m:t>
                          </m:r>
                        </m:sub>
                      </m:sSub>
                      <m:r>
                        <a:rPr lang="es-MX" b="0" i="1" smtClean="0">
                          <a:latin typeface="Cambria Math" panose="02040503050406030204" pitchFamily="18" charset="0"/>
                        </a:rPr>
                        <m:t>=</m:t>
                      </m:r>
                      <m:f>
                        <m:fPr>
                          <m:ctrlPr>
                            <a:rPr lang="es-MX" b="0" i="1" smtClean="0">
                              <a:latin typeface="Cambria Math" panose="02040503050406030204" pitchFamily="18" charset="0"/>
                            </a:rPr>
                          </m:ctrlPr>
                        </m:fPr>
                        <m:num>
                          <m:sSub>
                            <m:sSubPr>
                              <m:ctrlPr>
                                <a:rPr lang="es-MX" b="0" i="1" smtClean="0">
                                  <a:latin typeface="Cambria Math" panose="02040503050406030204" pitchFamily="18" charset="0"/>
                                </a:rPr>
                              </m:ctrlPr>
                            </m:sSubPr>
                            <m:e>
                              <m:r>
                                <a:rPr lang="es-MX" b="0" i="1" smtClean="0">
                                  <a:latin typeface="Cambria Math" panose="02040503050406030204" pitchFamily="18" charset="0"/>
                                </a:rPr>
                                <m:t>𝑥</m:t>
                              </m:r>
                            </m:e>
                            <m:sub>
                              <m:r>
                                <a:rPr lang="es-MX" b="0" i="1" smtClean="0">
                                  <a:latin typeface="Cambria Math" panose="02040503050406030204" pitchFamily="18" charset="0"/>
                                </a:rPr>
                                <m:t>1</m:t>
                              </m:r>
                            </m:sub>
                          </m:sSub>
                        </m:num>
                        <m:den>
                          <m:sSub>
                            <m:sSubPr>
                              <m:ctrlPr>
                                <a:rPr lang="es-MX" b="0" i="1" smtClean="0">
                                  <a:latin typeface="Cambria Math" panose="02040503050406030204" pitchFamily="18" charset="0"/>
                                </a:rPr>
                              </m:ctrlPr>
                            </m:sSubPr>
                            <m:e>
                              <m:r>
                                <a:rPr lang="es-MX" b="0" i="1" smtClean="0">
                                  <a:latin typeface="Cambria Math" panose="02040503050406030204" pitchFamily="18" charset="0"/>
                                </a:rPr>
                                <m:t>𝑛</m:t>
                              </m:r>
                            </m:e>
                            <m:sub>
                              <m:r>
                                <a:rPr lang="es-MX" b="0" i="1" smtClean="0">
                                  <a:latin typeface="Cambria Math" panose="02040503050406030204" pitchFamily="18" charset="0"/>
                                </a:rPr>
                                <m:t>2</m:t>
                              </m:r>
                            </m:sub>
                          </m:sSub>
                        </m:den>
                      </m:f>
                    </m:oMath>
                  </m:oMathPara>
                </a14:m>
                <a:endParaRPr lang="es-MX" dirty="0"/>
              </a:p>
            </p:txBody>
          </p:sp>
        </mc:Choice>
        <mc:Fallback xmlns="">
          <p:sp>
            <p:nvSpPr>
              <p:cNvPr id="6" name="Rectángulo 5">
                <a:extLst>
                  <a:ext uri="{FF2B5EF4-FFF2-40B4-BE49-F238E27FC236}">
                    <a16:creationId xmlns:a16="http://schemas.microsoft.com/office/drawing/2014/main" id="{6A83C3D8-875E-4915-8A97-F7A6FCF365B8}"/>
                  </a:ext>
                </a:extLst>
              </p:cNvPr>
              <p:cNvSpPr>
                <a:spLocks noRot="1" noChangeAspect="1" noMove="1" noResize="1" noEditPoints="1" noAdjustHandles="1" noChangeArrowheads="1" noChangeShapeType="1" noTextEdit="1"/>
              </p:cNvSpPr>
              <p:nvPr/>
            </p:nvSpPr>
            <p:spPr>
              <a:xfrm>
                <a:off x="4863983" y="2779781"/>
                <a:ext cx="1002261" cy="612027"/>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7" name="Rectángulo 6">
                <a:extLst>
                  <a:ext uri="{FF2B5EF4-FFF2-40B4-BE49-F238E27FC236}">
                    <a16:creationId xmlns:a16="http://schemas.microsoft.com/office/drawing/2014/main" id="{F012EA09-8B86-439E-8BCE-625599454162}"/>
                  </a:ext>
                </a:extLst>
              </p:cNvPr>
              <p:cNvSpPr/>
              <p:nvPr/>
            </p:nvSpPr>
            <p:spPr>
              <a:xfrm>
                <a:off x="6101586" y="2804643"/>
                <a:ext cx="1007584" cy="61202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i="1" smtClean="0">
                              <a:latin typeface="Cambria Math" panose="02040503050406030204" pitchFamily="18" charset="0"/>
                            </a:rPr>
                          </m:ctrlPr>
                        </m:sSubPr>
                        <m:e>
                          <m:acc>
                            <m:accPr>
                              <m:chr m:val="̂"/>
                              <m:ctrlPr>
                                <a:rPr lang="es-MX" i="1">
                                  <a:latin typeface="Cambria Math" panose="02040503050406030204" pitchFamily="18" charset="0"/>
                                </a:rPr>
                              </m:ctrlPr>
                            </m:accPr>
                            <m:e>
                              <m:r>
                                <a:rPr lang="es-MX" i="1">
                                  <a:latin typeface="Cambria Math" panose="02040503050406030204" pitchFamily="18" charset="0"/>
                                </a:rPr>
                                <m:t>𝑝</m:t>
                              </m:r>
                            </m:e>
                          </m:acc>
                        </m:e>
                        <m:sub>
                          <m:r>
                            <a:rPr lang="es-MX" b="0" i="1" smtClean="0">
                              <a:latin typeface="Cambria Math" panose="02040503050406030204" pitchFamily="18" charset="0"/>
                            </a:rPr>
                            <m:t>2</m:t>
                          </m:r>
                        </m:sub>
                      </m:sSub>
                      <m:r>
                        <a:rPr lang="es-MX" i="1">
                          <a:latin typeface="Cambria Math" panose="02040503050406030204" pitchFamily="18" charset="0"/>
                        </a:rPr>
                        <m:t>=</m:t>
                      </m:r>
                      <m:f>
                        <m:fPr>
                          <m:ctrlPr>
                            <a:rPr lang="es-MX" i="1">
                              <a:latin typeface="Cambria Math" panose="02040503050406030204" pitchFamily="18" charset="0"/>
                            </a:rPr>
                          </m:ctrlPr>
                        </m:fPr>
                        <m:num>
                          <m:sSub>
                            <m:sSubPr>
                              <m:ctrlPr>
                                <a:rPr lang="es-MX" i="1">
                                  <a:latin typeface="Cambria Math" panose="02040503050406030204" pitchFamily="18" charset="0"/>
                                </a:rPr>
                              </m:ctrlPr>
                            </m:sSubPr>
                            <m:e>
                              <m:r>
                                <a:rPr lang="es-MX" i="1">
                                  <a:latin typeface="Cambria Math" panose="02040503050406030204" pitchFamily="18" charset="0"/>
                                </a:rPr>
                                <m:t>𝑥</m:t>
                              </m:r>
                            </m:e>
                            <m:sub>
                              <m:r>
                                <a:rPr lang="es-MX" b="0" i="1" smtClean="0">
                                  <a:latin typeface="Cambria Math" panose="02040503050406030204" pitchFamily="18" charset="0"/>
                                </a:rPr>
                                <m:t>2</m:t>
                              </m:r>
                            </m:sub>
                          </m:sSub>
                        </m:num>
                        <m:den>
                          <m:sSub>
                            <m:sSubPr>
                              <m:ctrlPr>
                                <a:rPr lang="es-MX" i="1">
                                  <a:latin typeface="Cambria Math" panose="02040503050406030204" pitchFamily="18" charset="0"/>
                                </a:rPr>
                              </m:ctrlPr>
                            </m:sSubPr>
                            <m:e>
                              <m:r>
                                <a:rPr lang="es-MX" i="1">
                                  <a:latin typeface="Cambria Math" panose="02040503050406030204" pitchFamily="18" charset="0"/>
                                </a:rPr>
                                <m:t>𝑛</m:t>
                              </m:r>
                            </m:e>
                            <m:sub>
                              <m:r>
                                <a:rPr lang="es-MX" b="0" i="1" smtClean="0">
                                  <a:latin typeface="Cambria Math" panose="02040503050406030204" pitchFamily="18" charset="0"/>
                                </a:rPr>
                                <m:t>2</m:t>
                              </m:r>
                            </m:sub>
                          </m:sSub>
                        </m:den>
                      </m:f>
                    </m:oMath>
                  </m:oMathPara>
                </a14:m>
                <a:endParaRPr lang="es-MX" dirty="0"/>
              </a:p>
            </p:txBody>
          </p:sp>
        </mc:Choice>
        <mc:Fallback xmlns="">
          <p:sp>
            <p:nvSpPr>
              <p:cNvPr id="7" name="Rectángulo 6">
                <a:extLst>
                  <a:ext uri="{FF2B5EF4-FFF2-40B4-BE49-F238E27FC236}">
                    <a16:creationId xmlns:a16="http://schemas.microsoft.com/office/drawing/2014/main" id="{F012EA09-8B86-439E-8BCE-625599454162}"/>
                  </a:ext>
                </a:extLst>
              </p:cNvPr>
              <p:cNvSpPr>
                <a:spLocks noRot="1" noChangeAspect="1" noMove="1" noResize="1" noEditPoints="1" noAdjustHandles="1" noChangeArrowheads="1" noChangeShapeType="1" noTextEdit="1"/>
              </p:cNvSpPr>
              <p:nvPr/>
            </p:nvSpPr>
            <p:spPr>
              <a:xfrm>
                <a:off x="6101586" y="2804643"/>
                <a:ext cx="1007584" cy="612027"/>
              </a:xfrm>
              <a:prstGeom prst="rect">
                <a:avLst/>
              </a:prstGeom>
              <a:blipFill>
                <a:blip r:embed="rId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552E393E-29FF-442F-B6F4-B24CFB759F37}"/>
                  </a:ext>
                </a:extLst>
              </p:cNvPr>
              <p:cNvSpPr txBox="1"/>
              <p:nvPr/>
            </p:nvSpPr>
            <p:spPr>
              <a:xfrm>
                <a:off x="7357516" y="2779781"/>
                <a:ext cx="1236492" cy="5484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s-MX" i="1" smtClean="0">
                              <a:latin typeface="Cambria Math" panose="02040503050406030204" pitchFamily="18" charset="0"/>
                            </a:rPr>
                          </m:ctrlPr>
                        </m:accPr>
                        <m:e>
                          <m:r>
                            <a:rPr lang="es-MX" b="0" i="1" smtClean="0">
                              <a:latin typeface="Cambria Math" panose="02040503050406030204" pitchFamily="18" charset="0"/>
                            </a:rPr>
                            <m:t>𝑝</m:t>
                          </m:r>
                        </m:e>
                      </m:acc>
                      <m:r>
                        <a:rPr lang="es-MX" b="0" i="1" smtClean="0">
                          <a:latin typeface="Cambria Math" panose="02040503050406030204" pitchFamily="18" charset="0"/>
                        </a:rPr>
                        <m:t>=</m:t>
                      </m:r>
                      <m:f>
                        <m:fPr>
                          <m:ctrlPr>
                            <a:rPr lang="es-MX" b="0" i="1" smtClean="0">
                              <a:latin typeface="Cambria Math" panose="02040503050406030204" pitchFamily="18" charset="0"/>
                            </a:rPr>
                          </m:ctrlPr>
                        </m:fPr>
                        <m:num>
                          <m:sSub>
                            <m:sSubPr>
                              <m:ctrlPr>
                                <a:rPr lang="es-MX" b="0" i="1" smtClean="0">
                                  <a:latin typeface="Cambria Math" panose="02040503050406030204" pitchFamily="18" charset="0"/>
                                </a:rPr>
                              </m:ctrlPr>
                            </m:sSubPr>
                            <m:e>
                              <m:r>
                                <a:rPr lang="es-MX" b="0" i="1" smtClean="0">
                                  <a:latin typeface="Cambria Math" panose="02040503050406030204" pitchFamily="18" charset="0"/>
                                </a:rPr>
                                <m:t>𝑥</m:t>
                              </m:r>
                            </m:e>
                            <m:sub>
                              <m:r>
                                <a:rPr lang="es-MX" b="0" i="1" smtClean="0">
                                  <a:latin typeface="Cambria Math" panose="02040503050406030204" pitchFamily="18" charset="0"/>
                                </a:rPr>
                                <m:t>1</m:t>
                              </m:r>
                            </m:sub>
                          </m:sSub>
                          <m:r>
                            <a:rPr lang="es-MX" b="0" i="1" smtClean="0">
                              <a:latin typeface="Cambria Math" panose="02040503050406030204" pitchFamily="18" charset="0"/>
                            </a:rPr>
                            <m:t>+</m:t>
                          </m:r>
                          <m:sSub>
                            <m:sSubPr>
                              <m:ctrlPr>
                                <a:rPr lang="es-MX" b="0" i="1" smtClean="0">
                                  <a:latin typeface="Cambria Math" panose="02040503050406030204" pitchFamily="18" charset="0"/>
                                </a:rPr>
                              </m:ctrlPr>
                            </m:sSubPr>
                            <m:e>
                              <m:r>
                                <a:rPr lang="es-MX" b="0" i="1" smtClean="0">
                                  <a:latin typeface="Cambria Math" panose="02040503050406030204" pitchFamily="18" charset="0"/>
                                </a:rPr>
                                <m:t>𝑥</m:t>
                              </m:r>
                            </m:e>
                            <m:sub>
                              <m:r>
                                <a:rPr lang="es-MX" b="0" i="1" smtClean="0">
                                  <a:latin typeface="Cambria Math" panose="02040503050406030204" pitchFamily="18" charset="0"/>
                                </a:rPr>
                                <m:t>2</m:t>
                              </m:r>
                            </m:sub>
                          </m:sSub>
                        </m:num>
                        <m:den>
                          <m:sSub>
                            <m:sSubPr>
                              <m:ctrlPr>
                                <a:rPr lang="es-MX" b="0" i="1" smtClean="0">
                                  <a:latin typeface="Cambria Math" panose="02040503050406030204" pitchFamily="18" charset="0"/>
                                </a:rPr>
                              </m:ctrlPr>
                            </m:sSubPr>
                            <m:e>
                              <m:r>
                                <a:rPr lang="es-MX" b="0" i="1" smtClean="0">
                                  <a:latin typeface="Cambria Math" panose="02040503050406030204" pitchFamily="18" charset="0"/>
                                </a:rPr>
                                <m:t>𝑛</m:t>
                              </m:r>
                            </m:e>
                            <m:sub>
                              <m:r>
                                <a:rPr lang="es-MX" b="0" i="1" smtClean="0">
                                  <a:latin typeface="Cambria Math" panose="02040503050406030204" pitchFamily="18" charset="0"/>
                                </a:rPr>
                                <m:t>1</m:t>
                              </m:r>
                            </m:sub>
                          </m:sSub>
                          <m:r>
                            <a:rPr lang="es-MX" b="0" i="1" smtClean="0">
                              <a:latin typeface="Cambria Math" panose="02040503050406030204" pitchFamily="18" charset="0"/>
                            </a:rPr>
                            <m:t>+</m:t>
                          </m:r>
                          <m:sSub>
                            <m:sSubPr>
                              <m:ctrlPr>
                                <a:rPr lang="es-MX" b="0" i="1" smtClean="0">
                                  <a:latin typeface="Cambria Math" panose="02040503050406030204" pitchFamily="18" charset="0"/>
                                </a:rPr>
                              </m:ctrlPr>
                            </m:sSubPr>
                            <m:e>
                              <m:r>
                                <a:rPr lang="es-MX" b="0" i="1" smtClean="0">
                                  <a:latin typeface="Cambria Math" panose="02040503050406030204" pitchFamily="18" charset="0"/>
                                </a:rPr>
                                <m:t>𝑛</m:t>
                              </m:r>
                            </m:e>
                            <m:sub>
                              <m:r>
                                <a:rPr lang="es-MX" b="0" i="1" smtClean="0">
                                  <a:latin typeface="Cambria Math" panose="02040503050406030204" pitchFamily="18" charset="0"/>
                                </a:rPr>
                                <m:t>2</m:t>
                              </m:r>
                            </m:sub>
                          </m:sSub>
                        </m:den>
                      </m:f>
                    </m:oMath>
                  </m:oMathPara>
                </a14:m>
                <a:endParaRPr lang="es-MX" dirty="0"/>
              </a:p>
            </p:txBody>
          </p:sp>
        </mc:Choice>
        <mc:Fallback xmlns="">
          <p:sp>
            <p:nvSpPr>
              <p:cNvPr id="8" name="CuadroTexto 7">
                <a:extLst>
                  <a:ext uri="{FF2B5EF4-FFF2-40B4-BE49-F238E27FC236}">
                    <a16:creationId xmlns:a16="http://schemas.microsoft.com/office/drawing/2014/main" id="{552E393E-29FF-442F-B6F4-B24CFB759F37}"/>
                  </a:ext>
                </a:extLst>
              </p:cNvPr>
              <p:cNvSpPr txBox="1">
                <a:spLocks noRot="1" noChangeAspect="1" noMove="1" noResize="1" noEditPoints="1" noAdjustHandles="1" noChangeArrowheads="1" noChangeShapeType="1" noTextEdit="1"/>
              </p:cNvSpPr>
              <p:nvPr/>
            </p:nvSpPr>
            <p:spPr>
              <a:xfrm>
                <a:off x="7357516" y="2779781"/>
                <a:ext cx="1236492" cy="548483"/>
              </a:xfrm>
              <a:prstGeom prst="rect">
                <a:avLst/>
              </a:prstGeom>
              <a:blipFill>
                <a:blip r:embed="rId6"/>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2515948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B73310D-C20C-4E2A-A799-3B9D29A4ADF3}"/>
              </a:ext>
            </a:extLst>
          </p:cNvPr>
          <p:cNvSpPr/>
          <p:nvPr/>
        </p:nvSpPr>
        <p:spPr>
          <a:xfrm>
            <a:off x="323528" y="404664"/>
            <a:ext cx="8352928" cy="3416320"/>
          </a:xfrm>
          <a:prstGeom prst="rect">
            <a:avLst/>
          </a:prstGeom>
        </p:spPr>
        <p:txBody>
          <a:bodyPr wrap="square">
            <a:spAutoFit/>
          </a:bodyPr>
          <a:lstStyle/>
          <a:p>
            <a:pPr algn="just"/>
            <a:r>
              <a:rPr lang="es-MX" sz="2400" b="1" dirty="0">
                <a:solidFill>
                  <a:srgbClr val="002060"/>
                </a:solidFill>
                <a:latin typeface="Arial" panose="020B0604020202020204" pitchFamily="34" charset="0"/>
                <a:cs typeface="Arial" panose="020B0604020202020204" pitchFamily="34" charset="0"/>
              </a:rPr>
              <a:t>Ejemplo. En un estudio de cuidados nutricionales en asilos para ancianos, se encontraron que entre 55 pacientes con hipertensión, 24 tenían una dieta con restricción de sodio. De 149 pacientes sin hipertensión, 36 tenían una dieta sin sodio. Es posible concluir que, en las poblaciones muestreadas, la proporción de pacientes con dieta restringida en sodio es mayor entre pacientes con hipertensión que entre pacientes sin hipertensión? </a:t>
            </a:r>
          </a:p>
        </p:txBody>
      </p:sp>
      <p:sp>
        <p:nvSpPr>
          <p:cNvPr id="3" name="Rectángulo 2">
            <a:extLst>
              <a:ext uri="{FF2B5EF4-FFF2-40B4-BE49-F238E27FC236}">
                <a16:creationId xmlns:a16="http://schemas.microsoft.com/office/drawing/2014/main" id="{1E034EE7-0D32-4016-A5AE-7D52E467E1F0}"/>
              </a:ext>
            </a:extLst>
          </p:cNvPr>
          <p:cNvSpPr/>
          <p:nvPr/>
        </p:nvSpPr>
        <p:spPr>
          <a:xfrm>
            <a:off x="337565" y="4077072"/>
            <a:ext cx="1642147" cy="1015663"/>
          </a:xfrm>
          <a:prstGeom prst="rect">
            <a:avLst/>
          </a:prstGeom>
        </p:spPr>
        <p:txBody>
          <a:bodyPr wrap="square">
            <a:spAutoFit/>
          </a:bodyPr>
          <a:lstStyle/>
          <a:p>
            <a:r>
              <a:rPr lang="es-MX" sz="2400" b="1" dirty="0">
                <a:solidFill>
                  <a:schemeClr val="accent1">
                    <a:lumMod val="75000"/>
                  </a:schemeClr>
                </a:solidFill>
                <a:latin typeface="Arial" panose="020B0604020202020204" pitchFamily="34" charset="0"/>
                <a:cs typeface="Arial" panose="020B0604020202020204" pitchFamily="34" charset="0"/>
              </a:rPr>
              <a:t>H</a:t>
            </a:r>
            <a:r>
              <a:rPr lang="es-MX" sz="2400" b="1" baseline="-25000" dirty="0">
                <a:solidFill>
                  <a:schemeClr val="accent1">
                    <a:lumMod val="75000"/>
                  </a:schemeClr>
                </a:solidFill>
                <a:latin typeface="Arial" panose="020B0604020202020204" pitchFamily="34" charset="0"/>
                <a:cs typeface="Arial" panose="020B0604020202020204" pitchFamily="34" charset="0"/>
              </a:rPr>
              <a:t>O</a:t>
            </a:r>
            <a:r>
              <a:rPr lang="es-MX" sz="2400" b="1" dirty="0">
                <a:solidFill>
                  <a:schemeClr val="accent1">
                    <a:lumMod val="75000"/>
                  </a:schemeClr>
                </a:solidFill>
                <a:latin typeface="Arial" panose="020B0604020202020204" pitchFamily="34" charset="0"/>
                <a:cs typeface="Arial" panose="020B0604020202020204" pitchFamily="34" charset="0"/>
              </a:rPr>
              <a:t>: </a:t>
            </a:r>
            <a:r>
              <a:rPr lang="es-MX" sz="2400" b="1" dirty="0">
                <a:solidFill>
                  <a:schemeClr val="accent1">
                    <a:lumMod val="75000"/>
                  </a:schemeClr>
                </a:solidFill>
                <a:latin typeface="Arial" panose="020B0604020202020204" pitchFamily="34" charset="0"/>
                <a:cs typeface="Arial" panose="020B0604020202020204" pitchFamily="34" charset="0"/>
                <a:sym typeface="Symbol" pitchFamily="18" charset="2"/>
              </a:rPr>
              <a:t>p</a:t>
            </a:r>
            <a:r>
              <a:rPr lang="es-MX" sz="2400" b="1" baseline="-25000" dirty="0">
                <a:solidFill>
                  <a:schemeClr val="accent1">
                    <a:lumMod val="75000"/>
                  </a:schemeClr>
                </a:solidFill>
                <a:latin typeface="Arial" panose="020B0604020202020204" pitchFamily="34" charset="0"/>
                <a:cs typeface="Arial" panose="020B0604020202020204" pitchFamily="34" charset="0"/>
                <a:sym typeface="Symbol" pitchFamily="18" charset="2"/>
              </a:rPr>
              <a:t>1</a:t>
            </a:r>
            <a:r>
              <a:rPr lang="es-MX" sz="2400" b="1" dirty="0">
                <a:solidFill>
                  <a:schemeClr val="accent1">
                    <a:lumMod val="75000"/>
                  </a:schemeClr>
                </a:solidFill>
                <a:latin typeface="Arial" panose="020B0604020202020204" pitchFamily="34" charset="0"/>
                <a:cs typeface="Arial" panose="020B0604020202020204" pitchFamily="34" charset="0"/>
                <a:sym typeface="Symbol" pitchFamily="18" charset="2"/>
              </a:rPr>
              <a:t>p</a:t>
            </a:r>
            <a:r>
              <a:rPr lang="es-MX" sz="2400" b="1" baseline="-25000" dirty="0">
                <a:solidFill>
                  <a:schemeClr val="accent1">
                    <a:lumMod val="75000"/>
                  </a:schemeClr>
                </a:solidFill>
                <a:latin typeface="Arial" panose="020B0604020202020204" pitchFamily="34" charset="0"/>
                <a:cs typeface="Arial" panose="020B0604020202020204" pitchFamily="34" charset="0"/>
                <a:sym typeface="Symbol" pitchFamily="18" charset="2"/>
              </a:rPr>
              <a:t>2</a:t>
            </a:r>
          </a:p>
          <a:p>
            <a:pPr algn="just">
              <a:spcBef>
                <a:spcPct val="50000"/>
              </a:spcBef>
            </a:pPr>
            <a:r>
              <a:rPr lang="es-MX" sz="2400" b="1" dirty="0">
                <a:solidFill>
                  <a:schemeClr val="accent1">
                    <a:lumMod val="75000"/>
                  </a:schemeClr>
                </a:solidFill>
                <a:latin typeface="Arial" panose="020B0604020202020204" pitchFamily="34" charset="0"/>
                <a:cs typeface="Arial" panose="020B0604020202020204" pitchFamily="34" charset="0"/>
                <a:sym typeface="Symbol" pitchFamily="18" charset="2"/>
              </a:rPr>
              <a:t>H</a:t>
            </a:r>
            <a:r>
              <a:rPr lang="es-MX" sz="2400" b="1" baseline="-25000" dirty="0">
                <a:solidFill>
                  <a:schemeClr val="accent1">
                    <a:lumMod val="75000"/>
                  </a:schemeClr>
                </a:solidFill>
                <a:latin typeface="Arial" panose="020B0604020202020204" pitchFamily="34" charset="0"/>
                <a:cs typeface="Arial" panose="020B0604020202020204" pitchFamily="34" charset="0"/>
                <a:sym typeface="Symbol" pitchFamily="18" charset="2"/>
              </a:rPr>
              <a:t>A</a:t>
            </a:r>
            <a:r>
              <a:rPr lang="es-MX" sz="2400" b="1" dirty="0">
                <a:solidFill>
                  <a:schemeClr val="accent1">
                    <a:lumMod val="75000"/>
                  </a:schemeClr>
                </a:solidFill>
                <a:latin typeface="Arial" panose="020B0604020202020204" pitchFamily="34" charset="0"/>
                <a:cs typeface="Arial" panose="020B0604020202020204" pitchFamily="34" charset="0"/>
                <a:sym typeface="Symbol" pitchFamily="18" charset="2"/>
              </a:rPr>
              <a:t>: p</a:t>
            </a:r>
            <a:r>
              <a:rPr lang="es-MX" sz="2400" b="1" baseline="-25000" dirty="0">
                <a:solidFill>
                  <a:schemeClr val="accent1">
                    <a:lumMod val="75000"/>
                  </a:schemeClr>
                </a:solidFill>
                <a:latin typeface="Arial" panose="020B0604020202020204" pitchFamily="34" charset="0"/>
                <a:cs typeface="Arial" panose="020B0604020202020204" pitchFamily="34" charset="0"/>
                <a:sym typeface="Symbol" pitchFamily="18" charset="2"/>
              </a:rPr>
              <a:t>1</a:t>
            </a:r>
            <a:r>
              <a:rPr lang="es-MX" sz="2400" b="1" dirty="0">
                <a:solidFill>
                  <a:schemeClr val="accent1">
                    <a:lumMod val="75000"/>
                  </a:schemeClr>
                </a:solidFill>
                <a:latin typeface="Arial" panose="020B0604020202020204" pitchFamily="34" charset="0"/>
                <a:cs typeface="Arial" panose="020B0604020202020204" pitchFamily="34" charset="0"/>
                <a:sym typeface="Symbol" pitchFamily="18" charset="2"/>
              </a:rPr>
              <a:t> ≠p</a:t>
            </a:r>
            <a:r>
              <a:rPr lang="es-MX" sz="2400" b="1" baseline="-25000" dirty="0">
                <a:solidFill>
                  <a:schemeClr val="accent1">
                    <a:lumMod val="75000"/>
                  </a:schemeClr>
                </a:solidFill>
                <a:latin typeface="Arial" panose="020B0604020202020204" pitchFamily="34" charset="0"/>
                <a:cs typeface="Arial" panose="020B0604020202020204" pitchFamily="34" charset="0"/>
                <a:sym typeface="Symbol" pitchFamily="18" charset="2"/>
              </a:rPr>
              <a:t>2</a:t>
            </a:r>
            <a:endParaRPr lang="es-MX" sz="2400" b="1" dirty="0">
              <a:solidFill>
                <a:schemeClr val="accent1">
                  <a:lumMod val="75000"/>
                </a:schemeClr>
              </a:solidFill>
              <a:latin typeface="Arial" panose="020B0604020202020204" pitchFamily="34" charset="0"/>
              <a:cs typeface="Arial" panose="020B0604020202020204" pitchFamily="34" charset="0"/>
              <a:sym typeface="Symbol" pitchFamily="18" charset="2"/>
            </a:endParaRPr>
          </a:p>
        </p:txBody>
      </p:sp>
      <mc:AlternateContent xmlns:mc="http://schemas.openxmlformats.org/markup-compatibility/2006" xmlns:a14="http://schemas.microsoft.com/office/drawing/2010/main">
        <mc:Choice Requires="a14">
          <p:sp>
            <p:nvSpPr>
              <p:cNvPr id="4" name="Rectángulo 3">
                <a:extLst>
                  <a:ext uri="{FF2B5EF4-FFF2-40B4-BE49-F238E27FC236}">
                    <a16:creationId xmlns:a16="http://schemas.microsoft.com/office/drawing/2014/main" id="{0C08DB17-C752-4209-8535-9932458022DA}"/>
                  </a:ext>
                </a:extLst>
              </p:cNvPr>
              <p:cNvSpPr/>
              <p:nvPr/>
            </p:nvSpPr>
            <p:spPr>
              <a:xfrm>
                <a:off x="2699792" y="4278889"/>
                <a:ext cx="2684133" cy="7861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latin typeface="Cambria Math" panose="02040503050406030204" pitchFamily="18" charset="0"/>
                            </a:rPr>
                          </m:ctrlPr>
                        </m:sSubPr>
                        <m:e>
                          <m:acc>
                            <m:accPr>
                              <m:chr m:val="̂"/>
                              <m:ctrlPr>
                                <a:rPr lang="es-MX" sz="2400" b="1" i="1">
                                  <a:latin typeface="Cambria Math" panose="02040503050406030204" pitchFamily="18" charset="0"/>
                                </a:rPr>
                              </m:ctrlPr>
                            </m:accPr>
                            <m:e>
                              <m:r>
                                <a:rPr lang="es-MX" sz="2400" b="1" i="1">
                                  <a:latin typeface="Cambria Math" panose="02040503050406030204" pitchFamily="18" charset="0"/>
                                </a:rPr>
                                <m:t>𝒑</m:t>
                              </m:r>
                            </m:e>
                          </m:acc>
                        </m:e>
                        <m:sub>
                          <m:r>
                            <a:rPr lang="es-MX" sz="2400" b="1" i="1" smtClean="0">
                              <a:latin typeface="Cambria Math" panose="02040503050406030204" pitchFamily="18" charset="0"/>
                            </a:rPr>
                            <m:t>𝟏</m:t>
                          </m:r>
                        </m:sub>
                      </m:sSub>
                      <m:r>
                        <a:rPr lang="es-MX" sz="2400" b="1" i="1">
                          <a:latin typeface="Cambria Math" panose="02040503050406030204" pitchFamily="18" charset="0"/>
                        </a:rPr>
                        <m:t>=</m:t>
                      </m:r>
                      <m:f>
                        <m:fPr>
                          <m:ctrlPr>
                            <a:rPr lang="es-MX" sz="2400" b="1" i="1">
                              <a:latin typeface="Cambria Math" panose="02040503050406030204" pitchFamily="18" charset="0"/>
                            </a:rPr>
                          </m:ctrlPr>
                        </m:fPr>
                        <m:num>
                          <m:r>
                            <a:rPr lang="es-MX" sz="2400" b="1" i="1" smtClean="0">
                              <a:latin typeface="Cambria Math" panose="02040503050406030204" pitchFamily="18" charset="0"/>
                            </a:rPr>
                            <m:t>𝟐𝟒</m:t>
                          </m:r>
                        </m:num>
                        <m:den>
                          <m:r>
                            <a:rPr lang="es-MX" sz="2400" b="1" i="1" smtClean="0">
                              <a:latin typeface="Cambria Math" panose="02040503050406030204" pitchFamily="18" charset="0"/>
                            </a:rPr>
                            <m:t>𝟓𝟓</m:t>
                          </m:r>
                        </m:den>
                      </m:f>
                      <m:r>
                        <a:rPr lang="es-MX" sz="2400" b="1" i="1" smtClean="0">
                          <a:latin typeface="Cambria Math" panose="02040503050406030204" pitchFamily="18" charset="0"/>
                        </a:rPr>
                        <m:t>=</m:t>
                      </m:r>
                      <m:r>
                        <a:rPr lang="es-MX" sz="2400" b="1" i="1" smtClean="0">
                          <a:latin typeface="Cambria Math" panose="02040503050406030204" pitchFamily="18" charset="0"/>
                        </a:rPr>
                        <m:t>𝟎</m:t>
                      </m:r>
                      <m:r>
                        <a:rPr lang="es-MX" sz="2400" b="1" i="1" smtClean="0">
                          <a:latin typeface="Cambria Math" panose="02040503050406030204" pitchFamily="18" charset="0"/>
                        </a:rPr>
                        <m:t>.</m:t>
                      </m:r>
                      <m:r>
                        <a:rPr lang="es-MX" sz="2400" b="1" i="1" smtClean="0">
                          <a:latin typeface="Cambria Math" panose="02040503050406030204" pitchFamily="18" charset="0"/>
                        </a:rPr>
                        <m:t>𝟒𝟑𝟔</m:t>
                      </m:r>
                    </m:oMath>
                  </m:oMathPara>
                </a14:m>
                <a:endParaRPr lang="es-MX" sz="2400" b="1" dirty="0"/>
              </a:p>
            </p:txBody>
          </p:sp>
        </mc:Choice>
        <mc:Fallback xmlns="">
          <p:sp>
            <p:nvSpPr>
              <p:cNvPr id="4" name="Rectángulo 3">
                <a:extLst>
                  <a:ext uri="{FF2B5EF4-FFF2-40B4-BE49-F238E27FC236}">
                    <a16:creationId xmlns:a16="http://schemas.microsoft.com/office/drawing/2014/main" id="{0C08DB17-C752-4209-8535-9932458022DA}"/>
                  </a:ext>
                </a:extLst>
              </p:cNvPr>
              <p:cNvSpPr>
                <a:spLocks noRot="1" noChangeAspect="1" noMove="1" noResize="1" noEditPoints="1" noAdjustHandles="1" noChangeArrowheads="1" noChangeShapeType="1" noTextEdit="1"/>
              </p:cNvSpPr>
              <p:nvPr/>
            </p:nvSpPr>
            <p:spPr>
              <a:xfrm>
                <a:off x="2699792" y="4278889"/>
                <a:ext cx="2684133" cy="786177"/>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66BABE9E-7593-45E2-BA53-FF5FC84C5EDD}"/>
                  </a:ext>
                </a:extLst>
              </p:cNvPr>
              <p:cNvSpPr/>
              <p:nvPr/>
            </p:nvSpPr>
            <p:spPr>
              <a:xfrm>
                <a:off x="5868144" y="4247035"/>
                <a:ext cx="2796343" cy="7861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latin typeface="Cambria Math" panose="02040503050406030204" pitchFamily="18" charset="0"/>
                            </a:rPr>
                          </m:ctrlPr>
                        </m:sSubPr>
                        <m:e>
                          <m:acc>
                            <m:accPr>
                              <m:chr m:val="̂"/>
                              <m:ctrlPr>
                                <a:rPr lang="es-MX" sz="2400" b="1" i="1">
                                  <a:latin typeface="Cambria Math" panose="02040503050406030204" pitchFamily="18" charset="0"/>
                                </a:rPr>
                              </m:ctrlPr>
                            </m:accPr>
                            <m:e>
                              <m:r>
                                <a:rPr lang="es-MX" sz="2400" b="1" i="1">
                                  <a:latin typeface="Cambria Math" panose="02040503050406030204" pitchFamily="18" charset="0"/>
                                </a:rPr>
                                <m:t>𝒑</m:t>
                              </m:r>
                            </m:e>
                          </m:acc>
                        </m:e>
                        <m:sub>
                          <m:r>
                            <a:rPr lang="es-MX" sz="2400" b="1" i="1">
                              <a:latin typeface="Cambria Math" panose="02040503050406030204" pitchFamily="18" charset="0"/>
                            </a:rPr>
                            <m:t>𝟏</m:t>
                          </m:r>
                        </m:sub>
                      </m:sSub>
                      <m:r>
                        <a:rPr lang="es-MX" sz="2400" b="1" i="1">
                          <a:latin typeface="Cambria Math" panose="02040503050406030204" pitchFamily="18" charset="0"/>
                        </a:rPr>
                        <m:t>=</m:t>
                      </m:r>
                      <m:f>
                        <m:fPr>
                          <m:ctrlPr>
                            <a:rPr lang="es-MX" sz="2400" b="1" i="1">
                              <a:latin typeface="Cambria Math" panose="02040503050406030204" pitchFamily="18" charset="0"/>
                            </a:rPr>
                          </m:ctrlPr>
                        </m:fPr>
                        <m:num>
                          <m:r>
                            <a:rPr lang="es-MX" sz="2400" b="1" i="1" smtClean="0">
                              <a:latin typeface="Cambria Math" panose="02040503050406030204" pitchFamily="18" charset="0"/>
                            </a:rPr>
                            <m:t>𝟑𝟔</m:t>
                          </m:r>
                        </m:num>
                        <m:den>
                          <m:r>
                            <a:rPr lang="es-MX" sz="2400" b="1" i="1" smtClean="0">
                              <a:latin typeface="Cambria Math" panose="02040503050406030204" pitchFamily="18" charset="0"/>
                            </a:rPr>
                            <m:t>𝟏𝟒𝟗</m:t>
                          </m:r>
                        </m:den>
                      </m:f>
                      <m:r>
                        <a:rPr lang="es-MX" sz="2400" b="1" i="1">
                          <a:latin typeface="Cambria Math" panose="02040503050406030204" pitchFamily="18" charset="0"/>
                        </a:rPr>
                        <m:t>=</m:t>
                      </m:r>
                      <m:r>
                        <a:rPr lang="es-MX" sz="2400" b="1" i="1" smtClean="0">
                          <a:latin typeface="Cambria Math" panose="02040503050406030204" pitchFamily="18" charset="0"/>
                        </a:rPr>
                        <m:t>𝟎</m:t>
                      </m:r>
                      <m:r>
                        <a:rPr lang="es-MX" sz="2400" b="1" i="1" smtClean="0">
                          <a:latin typeface="Cambria Math" panose="02040503050406030204" pitchFamily="18" charset="0"/>
                        </a:rPr>
                        <m:t>.</m:t>
                      </m:r>
                      <m:r>
                        <a:rPr lang="es-MX" sz="2400" b="1" i="1" smtClean="0">
                          <a:latin typeface="Cambria Math" panose="02040503050406030204" pitchFamily="18" charset="0"/>
                        </a:rPr>
                        <m:t>𝟐𝟒𝟏</m:t>
                      </m:r>
                    </m:oMath>
                  </m:oMathPara>
                </a14:m>
                <a:endParaRPr lang="es-MX" sz="2400" b="1" dirty="0"/>
              </a:p>
            </p:txBody>
          </p:sp>
        </mc:Choice>
        <mc:Fallback xmlns="">
          <p:sp>
            <p:nvSpPr>
              <p:cNvPr id="5" name="Rectángulo 4">
                <a:extLst>
                  <a:ext uri="{FF2B5EF4-FFF2-40B4-BE49-F238E27FC236}">
                    <a16:creationId xmlns:a16="http://schemas.microsoft.com/office/drawing/2014/main" id="{66BABE9E-7593-45E2-BA53-FF5FC84C5EDD}"/>
                  </a:ext>
                </a:extLst>
              </p:cNvPr>
              <p:cNvSpPr>
                <a:spLocks noRot="1" noChangeAspect="1" noMove="1" noResize="1" noEditPoints="1" noAdjustHandles="1" noChangeArrowheads="1" noChangeShapeType="1" noTextEdit="1"/>
              </p:cNvSpPr>
              <p:nvPr/>
            </p:nvSpPr>
            <p:spPr>
              <a:xfrm>
                <a:off x="5868144" y="4247035"/>
                <a:ext cx="2796343" cy="786177"/>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98F6A61D-1DB4-4078-9219-C5B924BE1216}"/>
                  </a:ext>
                </a:extLst>
              </p:cNvPr>
              <p:cNvSpPr/>
              <p:nvPr/>
            </p:nvSpPr>
            <p:spPr>
              <a:xfrm>
                <a:off x="1989213" y="5589240"/>
                <a:ext cx="4107535" cy="84664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MX" sz="2400" b="1" i="1" smtClean="0">
                              <a:solidFill>
                                <a:srgbClr val="002060"/>
                              </a:solidFill>
                              <a:latin typeface="Cambria Math" panose="02040503050406030204" pitchFamily="18" charset="0"/>
                            </a:rPr>
                          </m:ctrlPr>
                        </m:accPr>
                        <m:e>
                          <m:r>
                            <a:rPr lang="es-MX" sz="2400" b="1" i="1">
                              <a:solidFill>
                                <a:srgbClr val="002060"/>
                              </a:solidFill>
                              <a:latin typeface="Cambria Math" panose="02040503050406030204" pitchFamily="18" charset="0"/>
                            </a:rPr>
                            <m:t>𝒑</m:t>
                          </m:r>
                        </m:e>
                      </m:acc>
                      <m:r>
                        <a:rPr lang="es-MX" sz="2400" b="1" i="1">
                          <a:solidFill>
                            <a:srgbClr val="002060"/>
                          </a:solidFill>
                          <a:latin typeface="Cambria Math" panose="02040503050406030204" pitchFamily="18" charset="0"/>
                        </a:rPr>
                        <m:t>=</m:t>
                      </m:r>
                      <m:f>
                        <m:fPr>
                          <m:ctrlPr>
                            <a:rPr lang="es-MX" sz="2400" b="1" i="1">
                              <a:solidFill>
                                <a:srgbClr val="002060"/>
                              </a:solidFill>
                              <a:latin typeface="Cambria Math" panose="02040503050406030204" pitchFamily="18" charset="0"/>
                            </a:rPr>
                          </m:ctrlPr>
                        </m:fPr>
                        <m:num>
                          <m:sSub>
                            <m:sSubPr>
                              <m:ctrlPr>
                                <a:rPr lang="es-MX" sz="2400" b="1" i="1">
                                  <a:solidFill>
                                    <a:srgbClr val="002060"/>
                                  </a:solidFill>
                                  <a:latin typeface="Cambria Math" panose="02040503050406030204" pitchFamily="18" charset="0"/>
                                </a:rPr>
                              </m:ctrlPr>
                            </m:sSubPr>
                            <m:e>
                              <m:r>
                                <a:rPr lang="es-MX" sz="2400" b="1" i="1">
                                  <a:solidFill>
                                    <a:srgbClr val="002060"/>
                                  </a:solidFill>
                                  <a:latin typeface="Cambria Math" panose="02040503050406030204" pitchFamily="18" charset="0"/>
                                </a:rPr>
                                <m:t>𝒙</m:t>
                              </m:r>
                            </m:e>
                            <m:sub>
                              <m:r>
                                <a:rPr lang="es-MX" sz="2400" b="1" i="1">
                                  <a:solidFill>
                                    <a:srgbClr val="002060"/>
                                  </a:solidFill>
                                  <a:latin typeface="Cambria Math" panose="02040503050406030204" pitchFamily="18" charset="0"/>
                                </a:rPr>
                                <m:t>𝟏</m:t>
                              </m:r>
                            </m:sub>
                          </m:sSub>
                          <m:r>
                            <a:rPr lang="es-MX" sz="2400" b="1" i="1">
                              <a:solidFill>
                                <a:srgbClr val="002060"/>
                              </a:solidFill>
                              <a:latin typeface="Cambria Math" panose="02040503050406030204" pitchFamily="18" charset="0"/>
                            </a:rPr>
                            <m:t>+</m:t>
                          </m:r>
                          <m:sSub>
                            <m:sSubPr>
                              <m:ctrlPr>
                                <a:rPr lang="es-MX" sz="2400" b="1" i="1">
                                  <a:solidFill>
                                    <a:srgbClr val="002060"/>
                                  </a:solidFill>
                                  <a:latin typeface="Cambria Math" panose="02040503050406030204" pitchFamily="18" charset="0"/>
                                </a:rPr>
                              </m:ctrlPr>
                            </m:sSubPr>
                            <m:e>
                              <m:r>
                                <a:rPr lang="es-MX" sz="2400" b="1" i="1">
                                  <a:solidFill>
                                    <a:srgbClr val="002060"/>
                                  </a:solidFill>
                                  <a:latin typeface="Cambria Math" panose="02040503050406030204" pitchFamily="18" charset="0"/>
                                </a:rPr>
                                <m:t>𝒙</m:t>
                              </m:r>
                            </m:e>
                            <m:sub>
                              <m:r>
                                <a:rPr lang="es-MX" sz="2400" b="1" i="1">
                                  <a:solidFill>
                                    <a:srgbClr val="002060"/>
                                  </a:solidFill>
                                  <a:latin typeface="Cambria Math" panose="02040503050406030204" pitchFamily="18" charset="0"/>
                                </a:rPr>
                                <m:t>𝟐</m:t>
                              </m:r>
                            </m:sub>
                          </m:sSub>
                        </m:num>
                        <m:den>
                          <m:sSub>
                            <m:sSubPr>
                              <m:ctrlPr>
                                <a:rPr lang="es-MX" sz="2400" b="1" i="1">
                                  <a:solidFill>
                                    <a:srgbClr val="002060"/>
                                  </a:solidFill>
                                  <a:latin typeface="Cambria Math" panose="02040503050406030204" pitchFamily="18" charset="0"/>
                                </a:rPr>
                              </m:ctrlPr>
                            </m:sSubPr>
                            <m:e>
                              <m:r>
                                <a:rPr lang="es-MX" sz="2400" b="1" i="1">
                                  <a:solidFill>
                                    <a:srgbClr val="002060"/>
                                  </a:solidFill>
                                  <a:latin typeface="Cambria Math" panose="02040503050406030204" pitchFamily="18" charset="0"/>
                                </a:rPr>
                                <m:t>𝒏</m:t>
                              </m:r>
                            </m:e>
                            <m:sub>
                              <m:r>
                                <a:rPr lang="es-MX" sz="2400" b="1" i="1">
                                  <a:solidFill>
                                    <a:srgbClr val="002060"/>
                                  </a:solidFill>
                                  <a:latin typeface="Cambria Math" panose="02040503050406030204" pitchFamily="18" charset="0"/>
                                </a:rPr>
                                <m:t>𝟏</m:t>
                              </m:r>
                            </m:sub>
                          </m:sSub>
                          <m:r>
                            <a:rPr lang="es-MX" sz="2400" b="1" i="1">
                              <a:solidFill>
                                <a:srgbClr val="002060"/>
                              </a:solidFill>
                              <a:latin typeface="Cambria Math" panose="02040503050406030204" pitchFamily="18" charset="0"/>
                            </a:rPr>
                            <m:t>+</m:t>
                          </m:r>
                          <m:sSub>
                            <m:sSubPr>
                              <m:ctrlPr>
                                <a:rPr lang="es-MX" sz="2400" b="1" i="1">
                                  <a:solidFill>
                                    <a:srgbClr val="002060"/>
                                  </a:solidFill>
                                  <a:latin typeface="Cambria Math" panose="02040503050406030204" pitchFamily="18" charset="0"/>
                                </a:rPr>
                              </m:ctrlPr>
                            </m:sSubPr>
                            <m:e>
                              <m:r>
                                <a:rPr lang="es-MX" sz="2400" b="1" i="1">
                                  <a:solidFill>
                                    <a:srgbClr val="002060"/>
                                  </a:solidFill>
                                  <a:latin typeface="Cambria Math" panose="02040503050406030204" pitchFamily="18" charset="0"/>
                                </a:rPr>
                                <m:t>𝒏</m:t>
                              </m:r>
                            </m:e>
                            <m:sub>
                              <m:r>
                                <a:rPr lang="es-MX" sz="2400" b="1" i="1">
                                  <a:solidFill>
                                    <a:srgbClr val="002060"/>
                                  </a:solidFill>
                                  <a:latin typeface="Cambria Math" panose="02040503050406030204" pitchFamily="18" charset="0"/>
                                </a:rPr>
                                <m:t>𝟐</m:t>
                              </m:r>
                            </m:sub>
                          </m:sSub>
                        </m:den>
                      </m:f>
                      <m:r>
                        <a:rPr lang="es-MX" sz="2400" b="1" i="1" smtClean="0">
                          <a:solidFill>
                            <a:srgbClr val="002060"/>
                          </a:solidFill>
                          <a:latin typeface="Cambria Math" panose="02040503050406030204" pitchFamily="18" charset="0"/>
                        </a:rPr>
                        <m:t>=</m:t>
                      </m:r>
                      <m:f>
                        <m:fPr>
                          <m:ctrlPr>
                            <a:rPr lang="es-MX" sz="2400" b="1" i="1" smtClean="0">
                              <a:solidFill>
                                <a:srgbClr val="002060"/>
                              </a:solidFill>
                              <a:latin typeface="Cambria Math" panose="02040503050406030204" pitchFamily="18" charset="0"/>
                            </a:rPr>
                          </m:ctrlPr>
                        </m:fPr>
                        <m:num>
                          <m:r>
                            <a:rPr lang="es-MX" sz="2400" b="1" i="1" smtClean="0">
                              <a:solidFill>
                                <a:srgbClr val="002060"/>
                              </a:solidFill>
                              <a:latin typeface="Cambria Math" panose="02040503050406030204" pitchFamily="18" charset="0"/>
                            </a:rPr>
                            <m:t>𝟔𝟎</m:t>
                          </m:r>
                        </m:num>
                        <m:den>
                          <m:r>
                            <a:rPr lang="es-MX" sz="2400" b="1" i="1" smtClean="0">
                              <a:solidFill>
                                <a:srgbClr val="002060"/>
                              </a:solidFill>
                              <a:latin typeface="Cambria Math" panose="02040503050406030204" pitchFamily="18" charset="0"/>
                            </a:rPr>
                            <m:t>𝟐𝟎𝟒</m:t>
                          </m:r>
                        </m:den>
                      </m:f>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𝟎</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𝟐𝟗𝟒</m:t>
                      </m:r>
                    </m:oMath>
                  </m:oMathPara>
                </a14:m>
                <a:endParaRPr lang="es-MX" sz="2400" b="1" dirty="0">
                  <a:solidFill>
                    <a:srgbClr val="002060"/>
                  </a:solidFill>
                </a:endParaRPr>
              </a:p>
            </p:txBody>
          </p:sp>
        </mc:Choice>
        <mc:Fallback xmlns="">
          <p:sp>
            <p:nvSpPr>
              <p:cNvPr id="6" name="Rectángulo 5">
                <a:extLst>
                  <a:ext uri="{FF2B5EF4-FFF2-40B4-BE49-F238E27FC236}">
                    <a16:creationId xmlns:a16="http://schemas.microsoft.com/office/drawing/2014/main" id="{98F6A61D-1DB4-4078-9219-C5B924BE1216}"/>
                  </a:ext>
                </a:extLst>
              </p:cNvPr>
              <p:cNvSpPr>
                <a:spLocks noRot="1" noChangeAspect="1" noMove="1" noResize="1" noEditPoints="1" noAdjustHandles="1" noChangeArrowheads="1" noChangeShapeType="1" noTextEdit="1"/>
              </p:cNvSpPr>
              <p:nvPr/>
            </p:nvSpPr>
            <p:spPr>
              <a:xfrm>
                <a:off x="1989213" y="5589240"/>
                <a:ext cx="4107535" cy="846642"/>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3187F7D8-F282-4C16-8B72-E54FB9290025}"/>
                  </a:ext>
                </a:extLst>
              </p:cNvPr>
              <p:cNvSpPr txBox="1"/>
              <p:nvPr/>
            </p:nvSpPr>
            <p:spPr>
              <a:xfrm>
                <a:off x="3634535" y="3783916"/>
                <a:ext cx="985847" cy="369332"/>
              </a:xfrm>
              <a:prstGeom prst="rect">
                <a:avLst/>
              </a:prstGeom>
              <a:noFill/>
            </p:spPr>
            <p:txBody>
              <a:bodyPr wrap="none" lIns="0" tIns="0" rIns="0" bIns="0" rtlCol="0">
                <a:spAutoFit/>
              </a:bodyPr>
              <a:lstStyle/>
              <a:p>
                <a14:m>
                  <m:oMath xmlns:m="http://schemas.openxmlformats.org/officeDocument/2006/math">
                    <m:r>
                      <a:rPr lang="es-MX" sz="2400" b="1" i="1" smtClean="0">
                        <a:latin typeface="Cambria Math" panose="02040503050406030204" pitchFamily="18" charset="0"/>
                        <a:ea typeface="Cambria Math" panose="02040503050406030204" pitchFamily="18" charset="0"/>
                      </a:rPr>
                      <m:t>𝜶</m:t>
                    </m:r>
                  </m:oMath>
                </a14:m>
                <a:r>
                  <a:rPr lang="es-MX" sz="2400" b="1" dirty="0">
                    <a:latin typeface="Arial" panose="020B0604020202020204" pitchFamily="34" charset="0"/>
                    <a:cs typeface="Arial" panose="020B0604020202020204" pitchFamily="34" charset="0"/>
                  </a:rPr>
                  <a:t>=0.05</a:t>
                </a:r>
              </a:p>
            </p:txBody>
          </p:sp>
        </mc:Choice>
        <mc:Fallback xmlns="">
          <p:sp>
            <p:nvSpPr>
              <p:cNvPr id="7" name="CuadroTexto 6">
                <a:extLst>
                  <a:ext uri="{FF2B5EF4-FFF2-40B4-BE49-F238E27FC236}">
                    <a16:creationId xmlns:a16="http://schemas.microsoft.com/office/drawing/2014/main" id="{3187F7D8-F282-4C16-8B72-E54FB9290025}"/>
                  </a:ext>
                </a:extLst>
              </p:cNvPr>
              <p:cNvSpPr txBox="1">
                <a:spLocks noRot="1" noChangeAspect="1" noMove="1" noResize="1" noEditPoints="1" noAdjustHandles="1" noChangeArrowheads="1" noChangeShapeType="1" noTextEdit="1"/>
              </p:cNvSpPr>
              <p:nvPr/>
            </p:nvSpPr>
            <p:spPr>
              <a:xfrm>
                <a:off x="3634535" y="3783916"/>
                <a:ext cx="985847" cy="369332"/>
              </a:xfrm>
              <a:prstGeom prst="rect">
                <a:avLst/>
              </a:prstGeom>
              <a:blipFill>
                <a:blip r:embed="rId5"/>
                <a:stretch>
                  <a:fillRect l="-8025" t="-25000" r="-18519" b="-51667"/>
                </a:stretch>
              </a:blipFill>
            </p:spPr>
            <p:txBody>
              <a:bodyPr/>
              <a:lstStyle/>
              <a:p>
                <a:r>
                  <a:rPr lang="es-MX">
                    <a:noFill/>
                  </a:rPr>
                  <a:t> </a:t>
                </a:r>
              </a:p>
            </p:txBody>
          </p:sp>
        </mc:Fallback>
      </mc:AlternateContent>
    </p:spTree>
    <p:extLst>
      <p:ext uri="{BB962C8B-B14F-4D97-AF65-F5344CB8AC3E}">
        <p14:creationId xmlns:p14="http://schemas.microsoft.com/office/powerpoint/2010/main" val="506496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C14CD868-321A-4937-A63A-A86727491556}"/>
                  </a:ext>
                </a:extLst>
              </p:cNvPr>
              <p:cNvSpPr/>
              <p:nvPr/>
            </p:nvSpPr>
            <p:spPr>
              <a:xfrm>
                <a:off x="539552" y="692696"/>
                <a:ext cx="3645742" cy="12604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400" b="1" i="1" smtClean="0">
                          <a:solidFill>
                            <a:srgbClr val="002060"/>
                          </a:solidFill>
                          <a:latin typeface="Cambria Math" panose="02040503050406030204" pitchFamily="18" charset="0"/>
                        </a:rPr>
                        <m:t>𝒛</m:t>
                      </m:r>
                      <m:r>
                        <a:rPr lang="es-MX" sz="2400" b="1" i="1" smtClean="0">
                          <a:solidFill>
                            <a:srgbClr val="002060"/>
                          </a:solidFill>
                          <a:latin typeface="Cambria Math" panose="02040503050406030204" pitchFamily="18" charset="0"/>
                        </a:rPr>
                        <m:t>=</m:t>
                      </m:r>
                      <m:f>
                        <m:fPr>
                          <m:ctrlPr>
                            <a:rPr lang="es-MX" sz="2400" b="1" i="1">
                              <a:solidFill>
                                <a:srgbClr val="002060"/>
                              </a:solidFill>
                              <a:latin typeface="Cambria Math" panose="02040503050406030204" pitchFamily="18" charset="0"/>
                            </a:rPr>
                          </m:ctrlPr>
                        </m:fPr>
                        <m:num>
                          <m:sSub>
                            <m:sSubPr>
                              <m:ctrlPr>
                                <a:rPr lang="es-MX" sz="2400" b="1" i="1">
                                  <a:solidFill>
                                    <a:srgbClr val="002060"/>
                                  </a:solidFill>
                                  <a:latin typeface="Cambria Math" panose="02040503050406030204" pitchFamily="18" charset="0"/>
                                </a:rPr>
                              </m:ctrlPr>
                            </m:sSubPr>
                            <m:e>
                              <m:acc>
                                <m:accPr>
                                  <m:chr m:val="̂"/>
                                  <m:ctrlPr>
                                    <a:rPr lang="es-MX" sz="2400" b="1" i="1">
                                      <a:solidFill>
                                        <a:srgbClr val="002060"/>
                                      </a:solidFill>
                                      <a:latin typeface="Cambria Math" panose="02040503050406030204" pitchFamily="18" charset="0"/>
                                    </a:rPr>
                                  </m:ctrlPr>
                                </m:accPr>
                                <m:e>
                                  <m:r>
                                    <a:rPr lang="es-MX" sz="2400" b="1" i="1">
                                      <a:solidFill>
                                        <a:srgbClr val="002060"/>
                                      </a:solidFill>
                                      <a:latin typeface="Cambria Math" panose="02040503050406030204" pitchFamily="18" charset="0"/>
                                    </a:rPr>
                                    <m:t>𝒑</m:t>
                                  </m:r>
                                </m:e>
                              </m:acc>
                            </m:e>
                            <m:sub>
                              <m:r>
                                <a:rPr lang="es-MX" sz="2400" b="1" i="1">
                                  <a:solidFill>
                                    <a:srgbClr val="002060"/>
                                  </a:solidFill>
                                  <a:latin typeface="Cambria Math" panose="02040503050406030204" pitchFamily="18" charset="0"/>
                                </a:rPr>
                                <m:t>𝟏</m:t>
                              </m:r>
                            </m:sub>
                          </m:sSub>
                          <m:r>
                            <a:rPr lang="es-MX" sz="2400" b="1" i="1">
                              <a:solidFill>
                                <a:srgbClr val="002060"/>
                              </a:solidFill>
                              <a:latin typeface="Cambria Math" panose="02040503050406030204" pitchFamily="18" charset="0"/>
                            </a:rPr>
                            <m:t>−</m:t>
                          </m:r>
                          <m:sSub>
                            <m:sSubPr>
                              <m:ctrlPr>
                                <a:rPr lang="es-MX" sz="2400" b="1" i="1">
                                  <a:solidFill>
                                    <a:srgbClr val="002060"/>
                                  </a:solidFill>
                                  <a:latin typeface="Cambria Math" panose="02040503050406030204" pitchFamily="18" charset="0"/>
                                </a:rPr>
                              </m:ctrlPr>
                            </m:sSubPr>
                            <m:e>
                              <m:acc>
                                <m:accPr>
                                  <m:chr m:val="̂"/>
                                  <m:ctrlPr>
                                    <a:rPr lang="es-MX" sz="2400" b="1" i="1">
                                      <a:solidFill>
                                        <a:srgbClr val="002060"/>
                                      </a:solidFill>
                                      <a:latin typeface="Cambria Math" panose="02040503050406030204" pitchFamily="18" charset="0"/>
                                    </a:rPr>
                                  </m:ctrlPr>
                                </m:accPr>
                                <m:e>
                                  <m:r>
                                    <a:rPr lang="es-MX" sz="2400" b="1" i="1">
                                      <a:solidFill>
                                        <a:srgbClr val="002060"/>
                                      </a:solidFill>
                                      <a:latin typeface="Cambria Math" panose="02040503050406030204" pitchFamily="18" charset="0"/>
                                    </a:rPr>
                                    <m:t>𝒑</m:t>
                                  </m:r>
                                </m:e>
                              </m:acc>
                            </m:e>
                            <m:sub>
                              <m:r>
                                <a:rPr lang="es-MX" sz="2400" b="1" i="1">
                                  <a:solidFill>
                                    <a:srgbClr val="002060"/>
                                  </a:solidFill>
                                  <a:latin typeface="Cambria Math" panose="02040503050406030204" pitchFamily="18" charset="0"/>
                                </a:rPr>
                                <m:t>𝟐</m:t>
                              </m:r>
                            </m:sub>
                          </m:sSub>
                        </m:num>
                        <m:den>
                          <m:rad>
                            <m:radPr>
                              <m:degHide m:val="on"/>
                              <m:ctrlPr>
                                <a:rPr lang="es-MX" sz="2400" b="1" i="1">
                                  <a:solidFill>
                                    <a:srgbClr val="002060"/>
                                  </a:solidFill>
                                  <a:latin typeface="Cambria Math" panose="02040503050406030204" pitchFamily="18" charset="0"/>
                                </a:rPr>
                              </m:ctrlPr>
                            </m:radPr>
                            <m:deg/>
                            <m:e>
                              <m:acc>
                                <m:accPr>
                                  <m:chr m:val="̂"/>
                                  <m:ctrlPr>
                                    <a:rPr lang="es-MX" sz="2400" b="1" i="1">
                                      <a:solidFill>
                                        <a:srgbClr val="002060"/>
                                      </a:solidFill>
                                      <a:latin typeface="Cambria Math" panose="02040503050406030204" pitchFamily="18" charset="0"/>
                                    </a:rPr>
                                  </m:ctrlPr>
                                </m:accPr>
                                <m:e>
                                  <m:r>
                                    <a:rPr lang="es-MX" sz="2400" b="1" i="1">
                                      <a:solidFill>
                                        <a:srgbClr val="002060"/>
                                      </a:solidFill>
                                      <a:latin typeface="Cambria Math" panose="02040503050406030204" pitchFamily="18" charset="0"/>
                                    </a:rPr>
                                    <m:t>𝒑</m:t>
                                  </m:r>
                                </m:e>
                              </m:acc>
                              <m:r>
                                <a:rPr lang="es-MX" sz="2400" b="1" i="1">
                                  <a:solidFill>
                                    <a:srgbClr val="002060"/>
                                  </a:solidFill>
                                  <a:latin typeface="Cambria Math" panose="02040503050406030204" pitchFamily="18" charset="0"/>
                                </a:rPr>
                                <m:t>(</m:t>
                              </m:r>
                              <m:r>
                                <a:rPr lang="es-MX" sz="2400" b="1" i="1">
                                  <a:solidFill>
                                    <a:srgbClr val="002060"/>
                                  </a:solidFill>
                                  <a:latin typeface="Cambria Math" panose="02040503050406030204" pitchFamily="18" charset="0"/>
                                </a:rPr>
                                <m:t>𝟏</m:t>
                              </m:r>
                              <m:r>
                                <a:rPr lang="es-MX" sz="2400" b="1" i="1">
                                  <a:solidFill>
                                    <a:srgbClr val="002060"/>
                                  </a:solidFill>
                                  <a:latin typeface="Cambria Math" panose="02040503050406030204" pitchFamily="18" charset="0"/>
                                </a:rPr>
                                <m:t>−</m:t>
                              </m:r>
                              <m:acc>
                                <m:accPr>
                                  <m:chr m:val="̂"/>
                                  <m:ctrlPr>
                                    <a:rPr lang="es-MX" sz="2400" b="1" i="1">
                                      <a:solidFill>
                                        <a:srgbClr val="002060"/>
                                      </a:solidFill>
                                      <a:latin typeface="Cambria Math" panose="02040503050406030204" pitchFamily="18" charset="0"/>
                                    </a:rPr>
                                  </m:ctrlPr>
                                </m:accPr>
                                <m:e>
                                  <m:r>
                                    <a:rPr lang="es-MX" sz="2400" b="1" i="1">
                                      <a:solidFill>
                                        <a:srgbClr val="002060"/>
                                      </a:solidFill>
                                      <a:latin typeface="Cambria Math" panose="02040503050406030204" pitchFamily="18" charset="0"/>
                                    </a:rPr>
                                    <m:t>𝒑</m:t>
                                  </m:r>
                                </m:e>
                              </m:acc>
                              <m:r>
                                <a:rPr lang="es-MX" sz="2400" b="1" i="1">
                                  <a:solidFill>
                                    <a:srgbClr val="002060"/>
                                  </a:solidFill>
                                  <a:latin typeface="Cambria Math" panose="02040503050406030204" pitchFamily="18" charset="0"/>
                                </a:rPr>
                                <m:t>)</m:t>
                              </m:r>
                              <m:d>
                                <m:dPr>
                                  <m:ctrlPr>
                                    <a:rPr lang="es-MX" sz="2400" b="1" i="1">
                                      <a:solidFill>
                                        <a:srgbClr val="002060"/>
                                      </a:solidFill>
                                      <a:latin typeface="Cambria Math" panose="02040503050406030204" pitchFamily="18" charset="0"/>
                                    </a:rPr>
                                  </m:ctrlPr>
                                </m:dPr>
                                <m:e>
                                  <m:f>
                                    <m:fPr>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rPr>
                                        <m:t>𝟏</m:t>
                                      </m:r>
                                    </m:num>
                                    <m:den>
                                      <m:sSub>
                                        <m:sSubPr>
                                          <m:ctrlPr>
                                            <a:rPr lang="es-MX" sz="2400" b="1" i="1">
                                              <a:solidFill>
                                                <a:srgbClr val="002060"/>
                                              </a:solidFill>
                                              <a:latin typeface="Cambria Math" panose="02040503050406030204" pitchFamily="18" charset="0"/>
                                            </a:rPr>
                                          </m:ctrlPr>
                                        </m:sSubPr>
                                        <m:e>
                                          <m:r>
                                            <a:rPr lang="es-MX" sz="2400" b="1" i="1">
                                              <a:solidFill>
                                                <a:srgbClr val="002060"/>
                                              </a:solidFill>
                                              <a:latin typeface="Cambria Math" panose="02040503050406030204" pitchFamily="18" charset="0"/>
                                            </a:rPr>
                                            <m:t>𝒏</m:t>
                                          </m:r>
                                        </m:e>
                                        <m:sub>
                                          <m:r>
                                            <a:rPr lang="es-MX" sz="2400" b="1" i="1">
                                              <a:solidFill>
                                                <a:srgbClr val="002060"/>
                                              </a:solidFill>
                                              <a:latin typeface="Cambria Math" panose="02040503050406030204" pitchFamily="18" charset="0"/>
                                            </a:rPr>
                                            <m:t>𝟏</m:t>
                                          </m:r>
                                        </m:sub>
                                      </m:sSub>
                                    </m:den>
                                  </m:f>
                                  <m:r>
                                    <a:rPr lang="es-MX" sz="2400" b="1" i="1">
                                      <a:solidFill>
                                        <a:srgbClr val="002060"/>
                                      </a:solidFill>
                                      <a:latin typeface="Cambria Math" panose="02040503050406030204" pitchFamily="18" charset="0"/>
                                    </a:rPr>
                                    <m:t>+</m:t>
                                  </m:r>
                                  <m:f>
                                    <m:fPr>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rPr>
                                        <m:t>𝟏</m:t>
                                      </m:r>
                                    </m:num>
                                    <m:den>
                                      <m:sSub>
                                        <m:sSubPr>
                                          <m:ctrlPr>
                                            <a:rPr lang="es-MX" sz="2400" b="1" i="1">
                                              <a:solidFill>
                                                <a:srgbClr val="002060"/>
                                              </a:solidFill>
                                              <a:latin typeface="Cambria Math" panose="02040503050406030204" pitchFamily="18" charset="0"/>
                                            </a:rPr>
                                          </m:ctrlPr>
                                        </m:sSubPr>
                                        <m:e>
                                          <m:r>
                                            <a:rPr lang="es-MX" sz="2400" b="1" i="1">
                                              <a:solidFill>
                                                <a:srgbClr val="002060"/>
                                              </a:solidFill>
                                              <a:latin typeface="Cambria Math" panose="02040503050406030204" pitchFamily="18" charset="0"/>
                                            </a:rPr>
                                            <m:t>𝒏</m:t>
                                          </m:r>
                                        </m:e>
                                        <m:sub>
                                          <m:r>
                                            <a:rPr lang="es-MX" sz="2400" b="1" i="1">
                                              <a:solidFill>
                                                <a:srgbClr val="002060"/>
                                              </a:solidFill>
                                              <a:latin typeface="Cambria Math" panose="02040503050406030204" pitchFamily="18" charset="0"/>
                                            </a:rPr>
                                            <m:t>𝟐</m:t>
                                          </m:r>
                                        </m:sub>
                                      </m:sSub>
                                    </m:den>
                                  </m:f>
                                </m:e>
                              </m:d>
                            </m:e>
                          </m:rad>
                        </m:den>
                      </m:f>
                    </m:oMath>
                  </m:oMathPara>
                </a14:m>
                <a:endParaRPr lang="es-MX" sz="2400" b="1" dirty="0"/>
              </a:p>
            </p:txBody>
          </p:sp>
        </mc:Choice>
        <mc:Fallback xmlns="">
          <p:sp>
            <p:nvSpPr>
              <p:cNvPr id="2" name="Rectángulo 1">
                <a:extLst>
                  <a:ext uri="{FF2B5EF4-FFF2-40B4-BE49-F238E27FC236}">
                    <a16:creationId xmlns:a16="http://schemas.microsoft.com/office/drawing/2014/main" id="{C14CD868-321A-4937-A63A-A86727491556}"/>
                  </a:ext>
                </a:extLst>
              </p:cNvPr>
              <p:cNvSpPr>
                <a:spLocks noRot="1" noChangeAspect="1" noMove="1" noResize="1" noEditPoints="1" noAdjustHandles="1" noChangeArrowheads="1" noChangeShapeType="1" noTextEdit="1"/>
              </p:cNvSpPr>
              <p:nvPr/>
            </p:nvSpPr>
            <p:spPr>
              <a:xfrm>
                <a:off x="539552" y="692696"/>
                <a:ext cx="3645742" cy="1260410"/>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a:extLst>
                  <a:ext uri="{FF2B5EF4-FFF2-40B4-BE49-F238E27FC236}">
                    <a16:creationId xmlns:a16="http://schemas.microsoft.com/office/drawing/2014/main" id="{F9AC8A1F-76F8-4C3F-A5D5-D547CB1BD0C5}"/>
                  </a:ext>
                </a:extLst>
              </p:cNvPr>
              <p:cNvSpPr/>
              <p:nvPr/>
            </p:nvSpPr>
            <p:spPr>
              <a:xfrm>
                <a:off x="511154" y="2420888"/>
                <a:ext cx="6444906" cy="124553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400" b="1" i="1" smtClean="0">
                          <a:solidFill>
                            <a:srgbClr val="002060"/>
                          </a:solidFill>
                          <a:latin typeface="Cambria Math" panose="02040503050406030204" pitchFamily="18" charset="0"/>
                        </a:rPr>
                        <m:t>𝒛</m:t>
                      </m:r>
                      <m:r>
                        <a:rPr lang="es-MX" sz="2400" b="1" i="1" smtClean="0">
                          <a:solidFill>
                            <a:srgbClr val="002060"/>
                          </a:solidFill>
                          <a:latin typeface="Cambria Math" panose="02040503050406030204" pitchFamily="18" charset="0"/>
                        </a:rPr>
                        <m:t>=</m:t>
                      </m:r>
                      <m:f>
                        <m:fPr>
                          <m:ctrlPr>
                            <a:rPr lang="es-MX" sz="2400" b="1" i="1">
                              <a:solidFill>
                                <a:srgbClr val="002060"/>
                              </a:solidFill>
                              <a:latin typeface="Cambria Math" panose="02040503050406030204" pitchFamily="18" charset="0"/>
                            </a:rPr>
                          </m:ctrlPr>
                        </m:fPr>
                        <m:num>
                          <m:r>
                            <a:rPr lang="es-MX" sz="2400" b="1" i="1" smtClean="0">
                              <a:solidFill>
                                <a:srgbClr val="002060"/>
                              </a:solidFill>
                              <a:latin typeface="Cambria Math" panose="02040503050406030204" pitchFamily="18" charset="0"/>
                            </a:rPr>
                            <m:t>𝟎</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𝟒𝟑𝟔</m:t>
                          </m:r>
                          <m:r>
                            <a:rPr lang="es-MX" sz="2400" b="1" i="1">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𝟎</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𝟐𝟒𝟏</m:t>
                          </m:r>
                        </m:num>
                        <m:den>
                          <m:rad>
                            <m:radPr>
                              <m:degHide m:val="on"/>
                              <m:ctrlPr>
                                <a:rPr lang="es-MX" sz="2400" b="1" i="1">
                                  <a:solidFill>
                                    <a:srgbClr val="002060"/>
                                  </a:solidFill>
                                  <a:latin typeface="Cambria Math" panose="02040503050406030204" pitchFamily="18" charset="0"/>
                                </a:rPr>
                              </m:ctrlPr>
                            </m:radPr>
                            <m:deg/>
                            <m:e>
                              <m:r>
                                <a:rPr lang="es-MX" sz="2400" b="1" i="1" smtClean="0">
                                  <a:solidFill>
                                    <a:srgbClr val="002060"/>
                                  </a:solidFill>
                                  <a:latin typeface="Cambria Math" panose="02040503050406030204" pitchFamily="18" charset="0"/>
                                </a:rPr>
                                <m:t>𝟎</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𝟐𝟗𝟒</m:t>
                              </m:r>
                              <m:r>
                                <a:rPr lang="es-MX" sz="2400" b="1" i="1">
                                  <a:solidFill>
                                    <a:srgbClr val="002060"/>
                                  </a:solidFill>
                                  <a:latin typeface="Cambria Math" panose="02040503050406030204" pitchFamily="18" charset="0"/>
                                </a:rPr>
                                <m:t>(</m:t>
                              </m:r>
                              <m:r>
                                <a:rPr lang="es-MX" sz="2400" b="1" i="1">
                                  <a:solidFill>
                                    <a:srgbClr val="002060"/>
                                  </a:solidFill>
                                  <a:latin typeface="Cambria Math" panose="02040503050406030204" pitchFamily="18" charset="0"/>
                                </a:rPr>
                                <m:t>𝟏</m:t>
                              </m:r>
                              <m:r>
                                <a:rPr lang="es-MX" sz="2400" b="1" i="1">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𝟎</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𝟐𝟗𝟒</m:t>
                              </m:r>
                              <m:r>
                                <a:rPr lang="es-MX" sz="2400" b="1" i="1">
                                  <a:solidFill>
                                    <a:srgbClr val="002060"/>
                                  </a:solidFill>
                                  <a:latin typeface="Cambria Math" panose="02040503050406030204" pitchFamily="18" charset="0"/>
                                </a:rPr>
                                <m:t>)</m:t>
                              </m:r>
                              <m:d>
                                <m:dPr>
                                  <m:ctrlPr>
                                    <a:rPr lang="es-MX" sz="2400" b="1" i="1">
                                      <a:solidFill>
                                        <a:srgbClr val="002060"/>
                                      </a:solidFill>
                                      <a:latin typeface="Cambria Math" panose="02040503050406030204" pitchFamily="18" charset="0"/>
                                    </a:rPr>
                                  </m:ctrlPr>
                                </m:dPr>
                                <m:e>
                                  <m:f>
                                    <m:fPr>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rPr>
                                        <m:t>𝟏</m:t>
                                      </m:r>
                                    </m:num>
                                    <m:den>
                                      <m:r>
                                        <a:rPr lang="es-MX" sz="2400" b="1" i="1" smtClean="0">
                                          <a:solidFill>
                                            <a:srgbClr val="002060"/>
                                          </a:solidFill>
                                          <a:latin typeface="Cambria Math" panose="02040503050406030204" pitchFamily="18" charset="0"/>
                                        </a:rPr>
                                        <m:t>𝟓𝟓</m:t>
                                      </m:r>
                                    </m:den>
                                  </m:f>
                                  <m:r>
                                    <a:rPr lang="es-MX" sz="2400" b="1" i="1">
                                      <a:solidFill>
                                        <a:srgbClr val="002060"/>
                                      </a:solidFill>
                                      <a:latin typeface="Cambria Math" panose="02040503050406030204" pitchFamily="18" charset="0"/>
                                    </a:rPr>
                                    <m:t>+</m:t>
                                  </m:r>
                                  <m:f>
                                    <m:fPr>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rPr>
                                        <m:t>𝟏</m:t>
                                      </m:r>
                                    </m:num>
                                    <m:den>
                                      <m:r>
                                        <a:rPr lang="es-MX" sz="2400" b="1" i="1" smtClean="0">
                                          <a:solidFill>
                                            <a:srgbClr val="002060"/>
                                          </a:solidFill>
                                          <a:latin typeface="Cambria Math" panose="02040503050406030204" pitchFamily="18" charset="0"/>
                                        </a:rPr>
                                        <m:t>𝟏𝟒𝟗</m:t>
                                      </m:r>
                                    </m:den>
                                  </m:f>
                                </m:e>
                              </m:d>
                            </m:e>
                          </m:rad>
                        </m:den>
                      </m:f>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𝟐</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𝟕𝟏𝟐</m:t>
                      </m:r>
                    </m:oMath>
                  </m:oMathPara>
                </a14:m>
                <a:endParaRPr lang="es-MX" dirty="0"/>
              </a:p>
            </p:txBody>
          </p:sp>
        </mc:Choice>
        <mc:Fallback xmlns="">
          <p:sp>
            <p:nvSpPr>
              <p:cNvPr id="4" name="Rectángulo 3">
                <a:extLst>
                  <a:ext uri="{FF2B5EF4-FFF2-40B4-BE49-F238E27FC236}">
                    <a16:creationId xmlns:a16="http://schemas.microsoft.com/office/drawing/2014/main" id="{F9AC8A1F-76F8-4C3F-A5D5-D547CB1BD0C5}"/>
                  </a:ext>
                </a:extLst>
              </p:cNvPr>
              <p:cNvSpPr>
                <a:spLocks noRot="1" noChangeAspect="1" noMove="1" noResize="1" noEditPoints="1" noAdjustHandles="1" noChangeArrowheads="1" noChangeShapeType="1" noTextEdit="1"/>
              </p:cNvSpPr>
              <p:nvPr/>
            </p:nvSpPr>
            <p:spPr>
              <a:xfrm>
                <a:off x="511154" y="2420888"/>
                <a:ext cx="6444906" cy="1245534"/>
              </a:xfrm>
              <a:prstGeom prst="rect">
                <a:avLst/>
              </a:prstGeom>
              <a:blipFill>
                <a:blip r:embed="rId3"/>
                <a:stretch>
                  <a:fillRect/>
                </a:stretch>
              </a:blipFill>
            </p:spPr>
            <p:txBody>
              <a:bodyPr/>
              <a:lstStyle/>
              <a:p>
                <a:r>
                  <a:rPr lang="es-MX">
                    <a:noFill/>
                  </a:rPr>
                  <a:t> </a:t>
                </a:r>
              </a:p>
            </p:txBody>
          </p:sp>
        </mc:Fallback>
      </mc:AlternateContent>
      <p:sp>
        <p:nvSpPr>
          <p:cNvPr id="5" name="Rectángulo 4">
            <a:extLst>
              <a:ext uri="{FF2B5EF4-FFF2-40B4-BE49-F238E27FC236}">
                <a16:creationId xmlns:a16="http://schemas.microsoft.com/office/drawing/2014/main" id="{E664FAAA-49C9-48AD-8734-0E9A5F411A90}"/>
              </a:ext>
            </a:extLst>
          </p:cNvPr>
          <p:cNvSpPr/>
          <p:nvPr/>
        </p:nvSpPr>
        <p:spPr>
          <a:xfrm>
            <a:off x="508558" y="3903371"/>
            <a:ext cx="5294078" cy="461665"/>
          </a:xfrm>
          <a:prstGeom prst="rect">
            <a:avLst/>
          </a:prstGeom>
        </p:spPr>
        <p:txBody>
          <a:bodyPr wrap="none">
            <a:spAutoFit/>
          </a:bodyPr>
          <a:lstStyle/>
          <a:p>
            <a:r>
              <a:rPr lang="es-MX" sz="2400" b="1" dirty="0">
                <a:solidFill>
                  <a:schemeClr val="accent1">
                    <a:lumMod val="75000"/>
                  </a:schemeClr>
                </a:solidFill>
                <a:latin typeface="Arial" panose="020B0604020202020204" pitchFamily="34" charset="0"/>
                <a:cs typeface="Arial" panose="020B0604020202020204" pitchFamily="34" charset="0"/>
              </a:rPr>
              <a:t>Valor de P= </a:t>
            </a:r>
            <a:r>
              <a:rPr lang="es-MX" sz="2400" b="1" dirty="0" err="1">
                <a:solidFill>
                  <a:schemeClr val="accent1">
                    <a:lumMod val="75000"/>
                  </a:schemeClr>
                </a:solidFill>
                <a:latin typeface="Arial" panose="020B0604020202020204" pitchFamily="34" charset="0"/>
                <a:cs typeface="Arial" panose="020B0604020202020204" pitchFamily="34" charset="0"/>
              </a:rPr>
              <a:t>Prob</a:t>
            </a:r>
            <a:r>
              <a:rPr lang="es-MX" sz="2400" b="1" dirty="0">
                <a:solidFill>
                  <a:schemeClr val="accent1">
                    <a:lumMod val="75000"/>
                  </a:schemeClr>
                </a:solidFill>
                <a:latin typeface="Arial" panose="020B0604020202020204" pitchFamily="34" charset="0"/>
                <a:cs typeface="Arial" panose="020B0604020202020204" pitchFamily="34" charset="0"/>
              </a:rPr>
              <a:t>(|z|&gt;2.712)=0.0066</a:t>
            </a:r>
            <a:r>
              <a:rPr lang="es-MX" dirty="0">
                <a:solidFill>
                  <a:schemeClr val="accent1">
                    <a:lumMod val="75000"/>
                  </a:schemeClr>
                </a:solidFill>
                <a:sym typeface="Symbol" pitchFamily="18" charset="2"/>
              </a:rPr>
              <a:t> </a:t>
            </a:r>
            <a:endParaRPr lang="es-MX" dirty="0"/>
          </a:p>
        </p:txBody>
      </p:sp>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DB8F6C00-9F3E-4388-96C8-4D33FB758531}"/>
                  </a:ext>
                </a:extLst>
              </p:cNvPr>
              <p:cNvSpPr txBox="1"/>
              <p:nvPr/>
            </p:nvSpPr>
            <p:spPr>
              <a:xfrm>
                <a:off x="5556730" y="1138235"/>
                <a:ext cx="985847" cy="369332"/>
              </a:xfrm>
              <a:prstGeom prst="rect">
                <a:avLst/>
              </a:prstGeom>
              <a:noFill/>
            </p:spPr>
            <p:txBody>
              <a:bodyPr wrap="none" lIns="0" tIns="0" rIns="0" bIns="0" rtlCol="0">
                <a:spAutoFit/>
              </a:bodyPr>
              <a:lstStyle/>
              <a:p>
                <a14:m>
                  <m:oMath xmlns:m="http://schemas.openxmlformats.org/officeDocument/2006/math">
                    <m:r>
                      <a:rPr lang="es-MX" sz="2400" b="1" i="1" smtClean="0">
                        <a:latin typeface="Cambria Math" panose="02040503050406030204" pitchFamily="18" charset="0"/>
                        <a:ea typeface="Cambria Math" panose="02040503050406030204" pitchFamily="18" charset="0"/>
                      </a:rPr>
                      <m:t>𝜶</m:t>
                    </m:r>
                  </m:oMath>
                </a14:m>
                <a:r>
                  <a:rPr lang="es-MX" sz="2400" b="1" dirty="0">
                    <a:latin typeface="Arial" panose="020B0604020202020204" pitchFamily="34" charset="0"/>
                    <a:cs typeface="Arial" panose="020B0604020202020204" pitchFamily="34" charset="0"/>
                  </a:rPr>
                  <a:t>=0.05</a:t>
                </a:r>
              </a:p>
            </p:txBody>
          </p:sp>
        </mc:Choice>
        <mc:Fallback xmlns="">
          <p:sp>
            <p:nvSpPr>
              <p:cNvPr id="6" name="CuadroTexto 5">
                <a:extLst>
                  <a:ext uri="{FF2B5EF4-FFF2-40B4-BE49-F238E27FC236}">
                    <a16:creationId xmlns:a16="http://schemas.microsoft.com/office/drawing/2014/main" id="{DB8F6C00-9F3E-4388-96C8-4D33FB758531}"/>
                  </a:ext>
                </a:extLst>
              </p:cNvPr>
              <p:cNvSpPr txBox="1">
                <a:spLocks noRot="1" noChangeAspect="1" noMove="1" noResize="1" noEditPoints="1" noAdjustHandles="1" noChangeArrowheads="1" noChangeShapeType="1" noTextEdit="1"/>
              </p:cNvSpPr>
              <p:nvPr/>
            </p:nvSpPr>
            <p:spPr>
              <a:xfrm>
                <a:off x="5556730" y="1138235"/>
                <a:ext cx="985847" cy="369332"/>
              </a:xfrm>
              <a:prstGeom prst="rect">
                <a:avLst/>
              </a:prstGeom>
              <a:blipFill>
                <a:blip r:embed="rId4"/>
                <a:stretch>
                  <a:fillRect l="-8075" t="-25000" r="-18634" b="-51667"/>
                </a:stretch>
              </a:blipFill>
            </p:spPr>
            <p:txBody>
              <a:bodyPr/>
              <a:lstStyle/>
              <a:p>
                <a:r>
                  <a:rPr lang="es-MX">
                    <a:noFill/>
                  </a:rPr>
                  <a:t> </a:t>
                </a:r>
              </a:p>
            </p:txBody>
          </p:sp>
        </mc:Fallback>
      </mc:AlternateContent>
      <p:sp>
        <p:nvSpPr>
          <p:cNvPr id="7" name="CuadroTexto 6">
            <a:extLst>
              <a:ext uri="{FF2B5EF4-FFF2-40B4-BE49-F238E27FC236}">
                <a16:creationId xmlns:a16="http://schemas.microsoft.com/office/drawing/2014/main" id="{D2884FAA-5418-4EAD-AA1B-75B37BEB43D7}"/>
              </a:ext>
            </a:extLst>
          </p:cNvPr>
          <p:cNvSpPr txBox="1"/>
          <p:nvPr/>
        </p:nvSpPr>
        <p:spPr>
          <a:xfrm>
            <a:off x="251520" y="4557674"/>
            <a:ext cx="8558039" cy="1938992"/>
          </a:xfrm>
          <a:prstGeom prst="rect">
            <a:avLst/>
          </a:prstGeom>
          <a:noFill/>
        </p:spPr>
        <p:txBody>
          <a:bodyPr wrap="square" rtlCol="0">
            <a:spAutoFit/>
          </a:bodyPr>
          <a:lstStyle/>
          <a:p>
            <a:pPr algn="just"/>
            <a:r>
              <a:rPr lang="es-MX" sz="2400" b="1" dirty="0">
                <a:latin typeface="Arial" panose="020B0604020202020204" pitchFamily="34" charset="0"/>
                <a:cs typeface="Arial" panose="020B0604020202020204" pitchFamily="34" charset="0"/>
              </a:rPr>
              <a:t>Dado que </a:t>
            </a:r>
            <a:r>
              <a:rPr lang="el-GR" sz="2400" b="1" dirty="0">
                <a:latin typeface="Arial" panose="020B0604020202020204" pitchFamily="34" charset="0"/>
                <a:cs typeface="Arial" panose="020B0604020202020204" pitchFamily="34" charset="0"/>
              </a:rPr>
              <a:t>α</a:t>
            </a:r>
            <a:r>
              <a:rPr lang="es-MX" sz="2400" b="1" dirty="0">
                <a:latin typeface="Arial" panose="020B0604020202020204" pitchFamily="34" charset="0"/>
                <a:cs typeface="Arial" panose="020B0604020202020204" pitchFamily="34" charset="0"/>
              </a:rPr>
              <a:t>=0.05&gt;Valor P=0.0066, por lo tanto se rechaza la hipótesis nula, por lo tanto se comprueba que </a:t>
            </a:r>
            <a:r>
              <a:rPr lang="es-MX" sz="2400" b="1" dirty="0">
                <a:solidFill>
                  <a:srgbClr val="002060"/>
                </a:solidFill>
                <a:latin typeface="Arial" panose="020B0604020202020204" pitchFamily="34" charset="0"/>
                <a:cs typeface="Arial" panose="020B0604020202020204" pitchFamily="34" charset="0"/>
              </a:rPr>
              <a:t>la proporción de pacientes con dieta restringida en sodio es mayor entre pacientes con hipertensión que entre pacientes sin hipertensión.</a:t>
            </a:r>
            <a:endParaRPr lang="es-MX"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244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31577" y="3068960"/>
            <a:ext cx="777686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_tradnl" sz="3600" b="1" dirty="0">
                <a:solidFill>
                  <a:schemeClr val="accent1">
                    <a:lumMod val="75000"/>
                  </a:schemeClr>
                </a:solidFill>
              </a:rPr>
              <a:t>COMPARACION DE DOS MEDIAS (POBLACIONES O PROCESOS)</a:t>
            </a:r>
          </a:p>
        </p:txBody>
      </p:sp>
      <p:pic>
        <p:nvPicPr>
          <p:cNvPr id="20484" name="Picture 4" descr="j0299125">
            <a:hlinkClick r:id="rId3" action="ppaction://hlinkpres?slideindex=1&amp;slidetitle="/>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304" y="511437"/>
            <a:ext cx="1100137" cy="1804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126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611560" y="333375"/>
            <a:ext cx="813690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2000" dirty="0">
                <a:solidFill>
                  <a:schemeClr val="accent1">
                    <a:lumMod val="75000"/>
                  </a:schemeClr>
                </a:solidFill>
              </a:rPr>
              <a:t>PRUEBA DE HIPOTESIS PARA DOS MEDIAS: COMPARACION DE DOS PROCESOS O DOS POBLACIONES, SUPONIENDO  VARIANZAS  IGUALES.</a:t>
            </a:r>
          </a:p>
          <a:p>
            <a:pPr algn="just">
              <a:spcBef>
                <a:spcPct val="50000"/>
              </a:spcBef>
            </a:pPr>
            <a:r>
              <a:rPr lang="es-MX" sz="2400" dirty="0">
                <a:solidFill>
                  <a:schemeClr val="accent1">
                    <a:lumMod val="75000"/>
                  </a:schemeClr>
                </a:solidFill>
              </a:rPr>
              <a:t>H</a:t>
            </a:r>
            <a:r>
              <a:rPr lang="es-MX" sz="2400" baseline="-25000" dirty="0">
                <a:solidFill>
                  <a:schemeClr val="accent1">
                    <a:lumMod val="75000"/>
                  </a:schemeClr>
                </a:solidFill>
              </a:rPr>
              <a:t>O</a:t>
            </a:r>
            <a:r>
              <a:rPr lang="es-MX" sz="2400" dirty="0">
                <a:solidFill>
                  <a:schemeClr val="accent1">
                    <a:lumMod val="75000"/>
                  </a:schemeClr>
                </a:solidFill>
              </a:rPr>
              <a:t>: </a:t>
            </a:r>
            <a:r>
              <a:rPr lang="es-MX" sz="2400" dirty="0">
                <a:solidFill>
                  <a:schemeClr val="accent1">
                    <a:lumMod val="75000"/>
                  </a:schemeClr>
                </a:solidFill>
                <a:sym typeface="Symbol" pitchFamily="18" charset="2"/>
              </a:rPr>
              <a:t></a:t>
            </a:r>
            <a:r>
              <a:rPr lang="es-MX" sz="2400" baseline="-25000" dirty="0">
                <a:solidFill>
                  <a:schemeClr val="accent1">
                    <a:lumMod val="75000"/>
                  </a:schemeClr>
                </a:solidFill>
                <a:sym typeface="Symbol" pitchFamily="18" charset="2"/>
              </a:rPr>
              <a:t>x</a:t>
            </a:r>
            <a:r>
              <a:rPr lang="es-MX" sz="2400" dirty="0">
                <a:solidFill>
                  <a:schemeClr val="accent1">
                    <a:lumMod val="75000"/>
                  </a:schemeClr>
                </a:solidFill>
                <a:sym typeface="Symbol" pitchFamily="18" charset="2"/>
              </a:rPr>
              <a:t></a:t>
            </a:r>
            <a:r>
              <a:rPr lang="es-MX" sz="2400" baseline="-25000" dirty="0">
                <a:solidFill>
                  <a:schemeClr val="accent1">
                    <a:lumMod val="75000"/>
                  </a:schemeClr>
                </a:solidFill>
                <a:sym typeface="Symbol" pitchFamily="18" charset="2"/>
              </a:rPr>
              <a:t>Y</a:t>
            </a:r>
          </a:p>
          <a:p>
            <a:pPr algn="just">
              <a:spcBef>
                <a:spcPct val="50000"/>
              </a:spcBef>
            </a:pPr>
            <a:r>
              <a:rPr lang="es-MX" sz="2400" dirty="0">
                <a:solidFill>
                  <a:schemeClr val="accent1">
                    <a:lumMod val="75000"/>
                  </a:schemeClr>
                </a:solidFill>
                <a:sym typeface="Symbol" pitchFamily="18" charset="2"/>
              </a:rPr>
              <a:t>H</a:t>
            </a:r>
            <a:r>
              <a:rPr lang="es-MX" sz="2400" baseline="-25000" dirty="0">
                <a:solidFill>
                  <a:schemeClr val="accent1">
                    <a:lumMod val="75000"/>
                  </a:schemeClr>
                </a:solidFill>
                <a:sym typeface="Symbol" pitchFamily="18" charset="2"/>
              </a:rPr>
              <a:t>A</a:t>
            </a:r>
            <a:r>
              <a:rPr lang="es-MX" sz="2400" dirty="0">
                <a:solidFill>
                  <a:schemeClr val="accent1">
                    <a:lumMod val="75000"/>
                  </a:schemeClr>
                </a:solidFill>
                <a:sym typeface="Symbol" pitchFamily="18" charset="2"/>
              </a:rPr>
              <a:t>: </a:t>
            </a:r>
            <a:r>
              <a:rPr lang="es-MX" sz="2400" baseline="-25000" dirty="0">
                <a:solidFill>
                  <a:schemeClr val="accent1">
                    <a:lumMod val="75000"/>
                  </a:schemeClr>
                </a:solidFill>
                <a:sym typeface="Symbol" pitchFamily="18" charset="2"/>
              </a:rPr>
              <a:t>x</a:t>
            </a:r>
            <a:r>
              <a:rPr lang="es-MX" sz="2400" dirty="0">
                <a:solidFill>
                  <a:schemeClr val="accent1">
                    <a:lumMod val="75000"/>
                  </a:schemeClr>
                </a:solidFill>
                <a:sym typeface="Symbol" pitchFamily="18" charset="2"/>
              </a:rPr>
              <a:t> </a:t>
            </a:r>
            <a:r>
              <a:rPr lang="es-MX" sz="2400" dirty="0">
                <a:solidFill>
                  <a:schemeClr val="accent1">
                    <a:lumMod val="75000"/>
                  </a:schemeClr>
                </a:solidFill>
                <a:cs typeface="Times New Roman" pitchFamily="18" charset="0"/>
                <a:sym typeface="Symbol" pitchFamily="18" charset="2"/>
              </a:rPr>
              <a:t>≠</a:t>
            </a:r>
            <a:r>
              <a:rPr lang="es-MX" sz="2400" dirty="0">
                <a:solidFill>
                  <a:schemeClr val="accent1">
                    <a:lumMod val="75000"/>
                  </a:schemeClr>
                </a:solidFill>
                <a:sym typeface="Symbol" pitchFamily="18" charset="2"/>
              </a:rPr>
              <a:t></a:t>
            </a:r>
            <a:r>
              <a:rPr lang="es-MX" sz="2400" baseline="-25000" dirty="0">
                <a:solidFill>
                  <a:schemeClr val="accent1">
                    <a:lumMod val="75000"/>
                  </a:schemeClr>
                </a:solidFill>
                <a:sym typeface="Symbol" pitchFamily="18" charset="2"/>
              </a:rPr>
              <a:t>Y</a:t>
            </a:r>
            <a:endParaRPr lang="es-MX" sz="2400" dirty="0">
              <a:solidFill>
                <a:schemeClr val="accent1">
                  <a:lumMod val="75000"/>
                </a:schemeClr>
              </a:solidFill>
              <a:sym typeface="Symbol" pitchFamily="18" charset="2"/>
            </a:endParaRPr>
          </a:p>
        </p:txBody>
      </p:sp>
      <p:graphicFrame>
        <p:nvGraphicFramePr>
          <p:cNvPr id="94211" name="Object 3"/>
          <p:cNvGraphicFramePr>
            <a:graphicFrameLocks noChangeAspect="1"/>
          </p:cNvGraphicFramePr>
          <p:nvPr>
            <p:extLst>
              <p:ext uri="{D42A27DB-BD31-4B8C-83A1-F6EECF244321}">
                <p14:modId xmlns:p14="http://schemas.microsoft.com/office/powerpoint/2010/main" val="4063186269"/>
              </p:ext>
            </p:extLst>
          </p:nvPr>
        </p:nvGraphicFramePr>
        <p:xfrm>
          <a:off x="368276" y="2636912"/>
          <a:ext cx="2993237" cy="1751012"/>
        </p:xfrm>
        <a:graphic>
          <a:graphicData uri="http://schemas.openxmlformats.org/presentationml/2006/ole">
            <mc:AlternateContent xmlns:mc="http://schemas.openxmlformats.org/markup-compatibility/2006">
              <mc:Choice xmlns:v="urn:schemas-microsoft-com:vml" Requires="v">
                <p:oleObj spid="_x0000_s8376" name="Ecuación" r:id="rId4" imgW="1244520" imgH="672840" progId="Equation.3">
                  <p:embed/>
                </p:oleObj>
              </mc:Choice>
              <mc:Fallback>
                <p:oleObj name="Ecuación" r:id="rId4" imgW="1244520" imgH="6728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276" y="2636912"/>
                        <a:ext cx="2993237" cy="1751012"/>
                      </a:xfrm>
                      <a:prstGeom prst="rect">
                        <a:avLst/>
                      </a:prstGeom>
                      <a:solidFill>
                        <a:srgbClr val="FFFF00"/>
                      </a:solidFill>
                      <a:ln>
                        <a:noFill/>
                      </a:ln>
                      <a:effectLst/>
                    </p:spPr>
                  </p:pic>
                </p:oleObj>
              </mc:Fallback>
            </mc:AlternateContent>
          </a:graphicData>
        </a:graphic>
      </p:graphicFrame>
      <p:sp>
        <p:nvSpPr>
          <p:cNvPr id="94212" name="Text Box 4"/>
          <p:cNvSpPr txBox="1">
            <a:spLocks noChangeArrowheads="1"/>
          </p:cNvSpPr>
          <p:nvPr/>
        </p:nvSpPr>
        <p:spPr bwMode="auto">
          <a:xfrm>
            <a:off x="976718" y="5516563"/>
            <a:ext cx="791645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3200" dirty="0">
                <a:solidFill>
                  <a:schemeClr val="accent1">
                    <a:lumMod val="75000"/>
                  </a:schemeClr>
                </a:solidFill>
              </a:rPr>
              <a:t>Se rechaza Ho si |</a:t>
            </a:r>
            <a:r>
              <a:rPr lang="es-MX" sz="3200" dirty="0" err="1">
                <a:solidFill>
                  <a:schemeClr val="accent1">
                    <a:lumMod val="75000"/>
                  </a:schemeClr>
                </a:solidFill>
              </a:rPr>
              <a:t>to</a:t>
            </a:r>
            <a:r>
              <a:rPr lang="es-MX" sz="3200" dirty="0">
                <a:solidFill>
                  <a:schemeClr val="accent1">
                    <a:lumMod val="75000"/>
                  </a:schemeClr>
                </a:solidFill>
              </a:rPr>
              <a:t>|&gt;t(</a:t>
            </a:r>
            <a:r>
              <a:rPr lang="es-MX" sz="3200" dirty="0">
                <a:solidFill>
                  <a:schemeClr val="accent1">
                    <a:lumMod val="75000"/>
                  </a:schemeClr>
                </a:solidFill>
                <a:sym typeface="Symbol" pitchFamily="18" charset="2"/>
              </a:rPr>
              <a:t>/2, n</a:t>
            </a:r>
            <a:r>
              <a:rPr lang="es-MX" sz="3200" baseline="-25000" dirty="0">
                <a:solidFill>
                  <a:schemeClr val="accent1">
                    <a:lumMod val="75000"/>
                  </a:schemeClr>
                </a:solidFill>
                <a:sym typeface="Symbol" pitchFamily="18" charset="2"/>
              </a:rPr>
              <a:t>x</a:t>
            </a:r>
            <a:r>
              <a:rPr lang="es-MX" sz="3200" dirty="0">
                <a:solidFill>
                  <a:schemeClr val="accent1">
                    <a:lumMod val="75000"/>
                  </a:schemeClr>
                </a:solidFill>
                <a:sym typeface="Symbol" pitchFamily="18" charset="2"/>
              </a:rPr>
              <a:t>+n</a:t>
            </a:r>
            <a:r>
              <a:rPr lang="es-MX" sz="3200" baseline="-25000" dirty="0">
                <a:solidFill>
                  <a:schemeClr val="accent1">
                    <a:lumMod val="75000"/>
                  </a:schemeClr>
                </a:solidFill>
                <a:sym typeface="Symbol" pitchFamily="18" charset="2"/>
              </a:rPr>
              <a:t>y</a:t>
            </a:r>
            <a:r>
              <a:rPr lang="es-MX" sz="3200" dirty="0">
                <a:solidFill>
                  <a:schemeClr val="accent1">
                    <a:lumMod val="75000"/>
                  </a:schemeClr>
                </a:solidFill>
                <a:sym typeface="Symbol" pitchFamily="18" charset="2"/>
              </a:rPr>
              <a:t>-2).</a:t>
            </a:r>
          </a:p>
        </p:txBody>
      </p:sp>
      <p:graphicFrame>
        <p:nvGraphicFramePr>
          <p:cNvPr id="94213" name="Object 5"/>
          <p:cNvGraphicFramePr>
            <a:graphicFrameLocks noChangeAspect="1"/>
          </p:cNvGraphicFramePr>
          <p:nvPr>
            <p:extLst>
              <p:ext uri="{D42A27DB-BD31-4B8C-83A1-F6EECF244321}">
                <p14:modId xmlns:p14="http://schemas.microsoft.com/office/powerpoint/2010/main" val="905460617"/>
              </p:ext>
            </p:extLst>
          </p:nvPr>
        </p:nvGraphicFramePr>
        <p:xfrm>
          <a:off x="395536" y="4564063"/>
          <a:ext cx="2927242" cy="952500"/>
        </p:xfrm>
        <a:graphic>
          <a:graphicData uri="http://schemas.openxmlformats.org/presentationml/2006/ole">
            <mc:AlternateContent xmlns:mc="http://schemas.openxmlformats.org/markup-compatibility/2006">
              <mc:Choice xmlns:v="urn:schemas-microsoft-com:vml" Requires="v">
                <p:oleObj spid="_x0000_s8377" name="Ecuación" r:id="rId6" imgW="1815840" imgH="545760" progId="Equation.3">
                  <p:embed/>
                </p:oleObj>
              </mc:Choice>
              <mc:Fallback>
                <p:oleObj name="Ecuación" r:id="rId6" imgW="1815840" imgH="5457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536" y="4564063"/>
                        <a:ext cx="2927242" cy="952500"/>
                      </a:xfrm>
                      <a:prstGeom prst="rect">
                        <a:avLst/>
                      </a:prstGeom>
                      <a:solidFill>
                        <a:srgbClr val="FFFF00"/>
                      </a:solidFill>
                      <a:ln>
                        <a:noFill/>
                      </a:ln>
                      <a:effectLst/>
                    </p:spPr>
                  </p:pic>
                </p:oleObj>
              </mc:Fallback>
            </mc:AlternateContent>
          </a:graphicData>
        </a:graphic>
      </p:graphicFrame>
      <p:pic>
        <p:nvPicPr>
          <p:cNvPr id="3" name="Imagen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851920" y="1412776"/>
            <a:ext cx="4680520" cy="3888432"/>
          </a:xfrm>
          <a:prstGeom prst="rect">
            <a:avLst/>
          </a:prstGeom>
        </p:spPr>
      </p:pic>
      <mc:AlternateContent xmlns:mc="http://schemas.openxmlformats.org/markup-compatibility/2006" xmlns:a14="http://schemas.microsoft.com/office/drawing/2010/main">
        <mc:Choice Requires="a14">
          <p:sp>
            <p:nvSpPr>
              <p:cNvPr id="4" name="CuadroTexto 3"/>
              <p:cNvSpPr txBox="1"/>
              <p:nvPr/>
            </p:nvSpPr>
            <p:spPr>
              <a:xfrm>
                <a:off x="6732240" y="3861048"/>
                <a:ext cx="873894" cy="369140"/>
              </a:xfrm>
              <a:prstGeom prst="rect">
                <a:avLst/>
              </a:prstGeom>
              <a:noFill/>
            </p:spPr>
            <p:txBody>
              <a:bodyPr wrap="none" lIns="0" tIns="0" rIns="0" bIns="0" rtlCol="0">
                <a:spAutoFit/>
              </a:bodyPr>
              <a:lstStyle/>
              <a:p>
                <a14:m>
                  <m:oMath xmlns:m="http://schemas.openxmlformats.org/officeDocument/2006/math">
                    <m:f>
                      <m:fPr>
                        <m:ctrlPr>
                          <a:rPr lang="es-MX" i="1" smtClean="0">
                            <a:latin typeface="Cambria Math" panose="02040503050406030204" pitchFamily="18" charset="0"/>
                          </a:rPr>
                        </m:ctrlPr>
                      </m:fPr>
                      <m:num>
                        <m:r>
                          <a:rPr lang="es-MX" i="1" smtClean="0">
                            <a:latin typeface="Cambria Math" panose="02040503050406030204" pitchFamily="18" charset="0"/>
                            <a:ea typeface="Cambria Math" panose="02040503050406030204" pitchFamily="18" charset="0"/>
                          </a:rPr>
                          <m:t>𝛼</m:t>
                        </m:r>
                      </m:num>
                      <m:den>
                        <m:r>
                          <a:rPr lang="es-MX" b="0" i="1" smtClean="0">
                            <a:latin typeface="Cambria Math" panose="02040503050406030204" pitchFamily="18" charset="0"/>
                          </a:rPr>
                          <m:t>2</m:t>
                        </m:r>
                      </m:den>
                    </m:f>
                    <m:r>
                      <a:rPr lang="es-MX" b="0" i="1" smtClean="0">
                        <a:latin typeface="Cambria Math" panose="02040503050406030204" pitchFamily="18" charset="0"/>
                      </a:rPr>
                      <m:t>=</m:t>
                    </m:r>
                  </m:oMath>
                </a14:m>
                <a:r>
                  <a:rPr lang="es-MX" dirty="0"/>
                  <a:t>0.025</a:t>
                </a:r>
              </a:p>
            </p:txBody>
          </p:sp>
        </mc:Choice>
        <mc:Fallback xmlns="">
          <p:sp>
            <p:nvSpPr>
              <p:cNvPr id="4" name="CuadroTexto 3"/>
              <p:cNvSpPr txBox="1">
                <a:spLocks noRot="1" noChangeAspect="1" noMove="1" noResize="1" noEditPoints="1" noAdjustHandles="1" noChangeArrowheads="1" noChangeShapeType="1" noTextEdit="1"/>
              </p:cNvSpPr>
              <p:nvPr/>
            </p:nvSpPr>
            <p:spPr>
              <a:xfrm>
                <a:off x="6732240" y="3861048"/>
                <a:ext cx="873894" cy="369140"/>
              </a:xfrm>
              <a:prstGeom prst="rect">
                <a:avLst/>
              </a:prstGeom>
              <a:blipFill rotWithShape="0">
                <a:blip r:embed="rId9"/>
                <a:stretch>
                  <a:fillRect l="-5556" t="-11475" r="-16667" b="-22951"/>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5311973" y="3867472"/>
                <a:ext cx="873894" cy="369140"/>
              </a:xfrm>
              <a:prstGeom prst="rect">
                <a:avLst/>
              </a:prstGeom>
              <a:noFill/>
            </p:spPr>
            <p:txBody>
              <a:bodyPr wrap="none" lIns="0" tIns="0" rIns="0" bIns="0" rtlCol="0">
                <a:spAutoFit/>
              </a:bodyPr>
              <a:lstStyle/>
              <a:p>
                <a14:m>
                  <m:oMath xmlns:m="http://schemas.openxmlformats.org/officeDocument/2006/math">
                    <m:f>
                      <m:fPr>
                        <m:ctrlPr>
                          <a:rPr lang="es-MX" i="1" smtClean="0">
                            <a:latin typeface="Cambria Math" panose="02040503050406030204" pitchFamily="18" charset="0"/>
                          </a:rPr>
                        </m:ctrlPr>
                      </m:fPr>
                      <m:num>
                        <m:r>
                          <a:rPr lang="es-MX" i="1" smtClean="0">
                            <a:latin typeface="Cambria Math" panose="02040503050406030204" pitchFamily="18" charset="0"/>
                            <a:ea typeface="Cambria Math" panose="02040503050406030204" pitchFamily="18" charset="0"/>
                          </a:rPr>
                          <m:t>𝛼</m:t>
                        </m:r>
                      </m:num>
                      <m:den>
                        <m:r>
                          <a:rPr lang="es-MX" b="0" i="1" smtClean="0">
                            <a:latin typeface="Cambria Math" panose="02040503050406030204" pitchFamily="18" charset="0"/>
                          </a:rPr>
                          <m:t>2</m:t>
                        </m:r>
                      </m:den>
                    </m:f>
                    <m:r>
                      <a:rPr lang="es-MX" b="0" i="1" smtClean="0">
                        <a:latin typeface="Cambria Math" panose="02040503050406030204" pitchFamily="18" charset="0"/>
                      </a:rPr>
                      <m:t>=</m:t>
                    </m:r>
                  </m:oMath>
                </a14:m>
                <a:r>
                  <a:rPr lang="es-MX" dirty="0"/>
                  <a:t>0.025</a:t>
                </a:r>
              </a:p>
            </p:txBody>
          </p:sp>
        </mc:Choice>
        <mc:Fallback xmlns="">
          <p:sp>
            <p:nvSpPr>
              <p:cNvPr id="11" name="CuadroTexto 10"/>
              <p:cNvSpPr txBox="1">
                <a:spLocks noRot="1" noChangeAspect="1" noMove="1" noResize="1" noEditPoints="1" noAdjustHandles="1" noChangeArrowheads="1" noChangeShapeType="1" noTextEdit="1"/>
              </p:cNvSpPr>
              <p:nvPr/>
            </p:nvSpPr>
            <p:spPr>
              <a:xfrm>
                <a:off x="5311973" y="3867472"/>
                <a:ext cx="873894" cy="369140"/>
              </a:xfrm>
              <a:prstGeom prst="rect">
                <a:avLst/>
              </a:prstGeom>
              <a:blipFill rotWithShape="0">
                <a:blip r:embed="rId10"/>
                <a:stretch>
                  <a:fillRect l="-5556" t="-11475" r="-16667" b="-22951"/>
                </a:stretch>
              </a:blipFill>
            </p:spPr>
            <p:txBody>
              <a:bodyPr/>
              <a:lstStyle/>
              <a:p>
                <a:r>
                  <a:rPr lang="es-MX">
                    <a:noFill/>
                  </a:rPr>
                  <a:t> </a:t>
                </a:r>
              </a:p>
            </p:txBody>
          </p:sp>
        </mc:Fallback>
      </mc:AlternateContent>
    </p:spTree>
    <p:extLst>
      <p:ext uri="{BB962C8B-B14F-4D97-AF65-F5344CB8AC3E}">
        <p14:creationId xmlns:p14="http://schemas.microsoft.com/office/powerpoint/2010/main" val="889935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Text Box 4"/>
          <p:cNvSpPr txBox="1">
            <a:spLocks noChangeArrowheads="1"/>
          </p:cNvSpPr>
          <p:nvPr/>
        </p:nvSpPr>
        <p:spPr bwMode="auto">
          <a:xfrm>
            <a:off x="323528" y="549275"/>
            <a:ext cx="8280722" cy="493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50000"/>
              </a:lnSpc>
              <a:spcBef>
                <a:spcPct val="50000"/>
              </a:spcBef>
            </a:pPr>
            <a:r>
              <a:rPr lang="es-MX" sz="2400" b="1" dirty="0">
                <a:solidFill>
                  <a:schemeClr val="accent1">
                    <a:lumMod val="75000"/>
                  </a:schemeClr>
                </a:solidFill>
              </a:rPr>
              <a:t>Ejemplo 4. Se analizaron dos catalizadores para determinar la forma en que afectan   el rendimiento promedio de un proceso químico. De manera especifica, el Catalizador 1 es el que se esta empleando en este momento, el cual es aceptable. Debido a que el catalizador 2 es mas económico, este puede adoptarse siempre y cuando no cambie el rendimiento promedio del proceso. Se hace una prueba en la planta; los resultados están en las siguiente tabla:</a:t>
            </a:r>
          </a:p>
          <a:p>
            <a:pPr>
              <a:spcBef>
                <a:spcPct val="50000"/>
              </a:spcBef>
            </a:pPr>
            <a:endParaRPr lang="es-ES" b="1" dirty="0">
              <a:solidFill>
                <a:schemeClr val="accent5">
                  <a:lumMod val="75000"/>
                </a:schemeClr>
              </a:solidFill>
            </a:endParaRPr>
          </a:p>
        </p:txBody>
      </p:sp>
    </p:spTree>
    <p:extLst>
      <p:ext uri="{BB962C8B-B14F-4D97-AF65-F5344CB8AC3E}">
        <p14:creationId xmlns:p14="http://schemas.microsoft.com/office/powerpoint/2010/main" val="4015179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522" name="Group 194"/>
          <p:cNvGraphicFramePr>
            <a:graphicFrameLocks noGrp="1"/>
          </p:cNvGraphicFramePr>
          <p:nvPr>
            <p:extLst>
              <p:ext uri="{D42A27DB-BD31-4B8C-83A1-F6EECF244321}">
                <p14:modId xmlns:p14="http://schemas.microsoft.com/office/powerpoint/2010/main" val="3742354145"/>
              </p:ext>
            </p:extLst>
          </p:nvPr>
        </p:nvGraphicFramePr>
        <p:xfrm>
          <a:off x="376071" y="980728"/>
          <a:ext cx="8280920" cy="5112570"/>
        </p:xfrm>
        <a:graphic>
          <a:graphicData uri="http://schemas.openxmlformats.org/drawingml/2006/table">
            <a:tbl>
              <a:tblPr/>
              <a:tblGrid>
                <a:gridCol w="2919595">
                  <a:extLst>
                    <a:ext uri="{9D8B030D-6E8A-4147-A177-3AD203B41FA5}">
                      <a16:colId xmlns:a16="http://schemas.microsoft.com/office/drawing/2014/main" val="20000"/>
                    </a:ext>
                  </a:extLst>
                </a:gridCol>
                <a:gridCol w="2629065">
                  <a:extLst>
                    <a:ext uri="{9D8B030D-6E8A-4147-A177-3AD203B41FA5}">
                      <a16:colId xmlns:a16="http://schemas.microsoft.com/office/drawing/2014/main" val="20001"/>
                    </a:ext>
                  </a:extLst>
                </a:gridCol>
                <a:gridCol w="2732260">
                  <a:extLst>
                    <a:ext uri="{9D8B030D-6E8A-4147-A177-3AD203B41FA5}">
                      <a16:colId xmlns:a16="http://schemas.microsoft.com/office/drawing/2014/main" val="20002"/>
                    </a:ext>
                  </a:extLst>
                </a:gridCol>
              </a:tblGrid>
              <a:tr h="51125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NUMERO DE</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CATALIZADOR </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CATALIZADOR </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51125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OBSERVACION</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1</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2</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1</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91.5</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89.19</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2</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94.18</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90.95</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3</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92.18</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90.46</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4</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95.39</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93.21</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5</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91.79</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97.19</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6</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89.07</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97.04</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7</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94.72</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91.07</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8</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89.21</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92.75</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 name="1 CuadroTexto"/>
          <p:cNvSpPr txBox="1"/>
          <p:nvPr/>
        </p:nvSpPr>
        <p:spPr>
          <a:xfrm>
            <a:off x="395536" y="332656"/>
            <a:ext cx="8136904" cy="461665"/>
          </a:xfrm>
          <a:prstGeom prst="rect">
            <a:avLst/>
          </a:prstGeom>
          <a:noFill/>
        </p:spPr>
        <p:txBody>
          <a:bodyPr wrap="square" rtlCol="0">
            <a:spAutoFit/>
          </a:bodyPr>
          <a:lstStyle/>
          <a:p>
            <a:pPr algn="ctr"/>
            <a:r>
              <a:rPr lang="es-MX" sz="2400" dirty="0">
                <a:solidFill>
                  <a:schemeClr val="accent1">
                    <a:lumMod val="75000"/>
                  </a:schemeClr>
                </a:solidFill>
              </a:rPr>
              <a:t>Datos Ejemplo 4, Suponiendo varianzas iguales</a:t>
            </a:r>
          </a:p>
        </p:txBody>
      </p:sp>
    </p:spTree>
    <p:extLst>
      <p:ext uri="{BB962C8B-B14F-4D97-AF65-F5344CB8AC3E}">
        <p14:creationId xmlns:p14="http://schemas.microsoft.com/office/powerpoint/2010/main" val="322100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Text Box 4"/>
          <p:cNvSpPr txBox="1">
            <a:spLocks noChangeArrowheads="1"/>
          </p:cNvSpPr>
          <p:nvPr/>
        </p:nvSpPr>
        <p:spPr bwMode="auto">
          <a:xfrm>
            <a:off x="539552" y="549275"/>
            <a:ext cx="8209161"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MX" sz="2000" b="1" dirty="0">
                <a:solidFill>
                  <a:schemeClr val="accent1">
                    <a:lumMod val="75000"/>
                  </a:schemeClr>
                </a:solidFill>
              </a:rPr>
              <a:t>SOLUCION:</a:t>
            </a:r>
          </a:p>
          <a:p>
            <a:pPr marL="457200" indent="-457200" algn="just">
              <a:spcBef>
                <a:spcPct val="50000"/>
              </a:spcBef>
              <a:buFont typeface="+mj-lt"/>
              <a:buAutoNum type="arabicPeriod"/>
            </a:pPr>
            <a:r>
              <a:rPr lang="es-MX" sz="2000" b="1" dirty="0">
                <a:solidFill>
                  <a:schemeClr val="accent1">
                    <a:lumMod val="75000"/>
                  </a:schemeClr>
                </a:solidFill>
              </a:rPr>
              <a:t>LOS PARAMETROS DE INTERES SON </a:t>
            </a:r>
            <a:r>
              <a:rPr lang="en-US" sz="2000" b="1" dirty="0">
                <a:solidFill>
                  <a:schemeClr val="accent1">
                    <a:lumMod val="75000"/>
                  </a:schemeClr>
                </a:solidFill>
                <a:cs typeface="Times New Roman" pitchFamily="18" charset="0"/>
              </a:rPr>
              <a:t>µ</a:t>
            </a:r>
            <a:r>
              <a:rPr lang="en-US" sz="2000" b="1" baseline="-25000" dirty="0">
                <a:solidFill>
                  <a:schemeClr val="accent1">
                    <a:lumMod val="75000"/>
                  </a:schemeClr>
                </a:solidFill>
                <a:cs typeface="Times New Roman" pitchFamily="18" charset="0"/>
              </a:rPr>
              <a:t>1</a:t>
            </a:r>
            <a:r>
              <a:rPr lang="en-US" sz="2000" b="1" dirty="0">
                <a:solidFill>
                  <a:schemeClr val="accent1">
                    <a:lumMod val="75000"/>
                  </a:schemeClr>
                </a:solidFill>
                <a:cs typeface="Times New Roman" pitchFamily="18" charset="0"/>
              </a:rPr>
              <a:t> Y µ</a:t>
            </a:r>
            <a:r>
              <a:rPr lang="en-US" sz="2000" b="1" baseline="-25000" dirty="0">
                <a:solidFill>
                  <a:schemeClr val="accent1">
                    <a:lumMod val="75000"/>
                  </a:schemeClr>
                </a:solidFill>
                <a:cs typeface="Times New Roman" pitchFamily="18" charset="0"/>
              </a:rPr>
              <a:t>2</a:t>
            </a:r>
            <a:r>
              <a:rPr lang="en-US" sz="2000" b="1" dirty="0">
                <a:solidFill>
                  <a:schemeClr val="accent1">
                    <a:lumMod val="75000"/>
                  </a:schemeClr>
                </a:solidFill>
                <a:cs typeface="Times New Roman" pitchFamily="18" charset="0"/>
              </a:rPr>
              <a:t>, LOS CUALES REPRESENTAN EL RENDIMIENTO PROMEDIO DEL PROCESO CON LOS CATALIZADORES 1 Y 2, RESPECTIVAMENTE.</a:t>
            </a:r>
          </a:p>
          <a:p>
            <a:pPr marL="457200" indent="-457200" algn="just">
              <a:spcBef>
                <a:spcPct val="50000"/>
              </a:spcBef>
              <a:buFont typeface="+mj-lt"/>
              <a:buAutoNum type="arabicPeriod"/>
            </a:pPr>
            <a:r>
              <a:rPr lang="en-US" sz="2000" b="1" dirty="0">
                <a:solidFill>
                  <a:srgbClr val="FF0000"/>
                </a:solidFill>
                <a:cs typeface="Times New Roman" pitchFamily="18" charset="0"/>
              </a:rPr>
              <a:t>Ho: µ</a:t>
            </a:r>
            <a:r>
              <a:rPr lang="en-US" sz="2000" b="1" baseline="-25000" dirty="0">
                <a:solidFill>
                  <a:srgbClr val="FF0000"/>
                </a:solidFill>
                <a:cs typeface="Times New Roman" pitchFamily="18" charset="0"/>
              </a:rPr>
              <a:t>1</a:t>
            </a:r>
            <a:r>
              <a:rPr lang="en-US" sz="2000" b="1" dirty="0">
                <a:solidFill>
                  <a:srgbClr val="FF0000"/>
                </a:solidFill>
                <a:cs typeface="Times New Roman" pitchFamily="18" charset="0"/>
              </a:rPr>
              <a:t>=µ</a:t>
            </a:r>
            <a:r>
              <a:rPr lang="en-US" sz="2000" b="1" baseline="-25000" dirty="0">
                <a:solidFill>
                  <a:srgbClr val="FF0000"/>
                </a:solidFill>
                <a:cs typeface="Times New Roman" pitchFamily="18" charset="0"/>
              </a:rPr>
              <a:t>2			</a:t>
            </a:r>
            <a:r>
              <a:rPr lang="en-US" sz="2000" b="1" dirty="0">
                <a:solidFill>
                  <a:srgbClr val="FF0000"/>
                </a:solidFill>
                <a:cs typeface="Times New Roman" pitchFamily="18" charset="0"/>
              </a:rPr>
              <a:t>Ha: </a:t>
            </a:r>
            <a:r>
              <a:rPr lang="en-US" sz="2000" b="1" dirty="0">
                <a:solidFill>
                  <a:srgbClr val="FF0000"/>
                </a:solidFill>
              </a:rPr>
              <a:t>µ</a:t>
            </a:r>
            <a:r>
              <a:rPr lang="en-US" sz="2000" b="1" baseline="-25000" dirty="0">
                <a:solidFill>
                  <a:srgbClr val="FF0000"/>
                </a:solidFill>
              </a:rPr>
              <a:t>1</a:t>
            </a:r>
            <a:r>
              <a:rPr lang="en-US" sz="2000" b="1" dirty="0">
                <a:solidFill>
                  <a:srgbClr val="FF0000"/>
                </a:solidFill>
                <a:cs typeface="Times New Roman" pitchFamily="18" charset="0"/>
              </a:rPr>
              <a:t>≠</a:t>
            </a:r>
            <a:r>
              <a:rPr lang="en-US" sz="2000" b="1" dirty="0">
                <a:solidFill>
                  <a:srgbClr val="FF0000"/>
                </a:solidFill>
              </a:rPr>
              <a:t>µ</a:t>
            </a:r>
            <a:r>
              <a:rPr lang="en-US" sz="2000" b="1" baseline="-25000" dirty="0">
                <a:solidFill>
                  <a:srgbClr val="FF0000"/>
                </a:solidFill>
              </a:rPr>
              <a:t>2</a:t>
            </a:r>
            <a:endParaRPr lang="en-US" sz="2000" b="1" dirty="0">
              <a:solidFill>
                <a:srgbClr val="FF0000"/>
              </a:solidFill>
            </a:endParaRPr>
          </a:p>
          <a:p>
            <a:pPr marL="457200" indent="-457200" algn="just">
              <a:spcBef>
                <a:spcPct val="50000"/>
              </a:spcBef>
              <a:buFont typeface="+mj-lt"/>
              <a:buAutoNum type="arabicPeriod"/>
            </a:pPr>
            <a:r>
              <a:rPr lang="en-US" sz="2000" b="1" dirty="0">
                <a:solidFill>
                  <a:schemeClr val="accent1">
                    <a:lumMod val="75000"/>
                  </a:schemeClr>
                </a:solidFill>
                <a:sym typeface="Symbol" pitchFamily="18" charset="2"/>
              </a:rPr>
              <a:t>=0.05</a:t>
            </a:r>
          </a:p>
          <a:p>
            <a:pPr marL="457200" indent="-457200" algn="just">
              <a:spcBef>
                <a:spcPct val="50000"/>
              </a:spcBef>
              <a:buFont typeface="+mj-lt"/>
              <a:buAutoNum type="arabicPeriod"/>
            </a:pPr>
            <a:r>
              <a:rPr lang="en-US" sz="2000" b="1" dirty="0">
                <a:solidFill>
                  <a:srgbClr val="FF0000"/>
                </a:solidFill>
                <a:sym typeface="Symbol" pitchFamily="18" charset="2"/>
              </a:rPr>
              <a:t>EL ESTADISTICO DE PRUEBA ES</a:t>
            </a:r>
          </a:p>
        </p:txBody>
      </p:sp>
      <p:graphicFrame>
        <p:nvGraphicFramePr>
          <p:cNvPr id="100357" name="Object 5"/>
          <p:cNvGraphicFramePr>
            <a:graphicFrameLocks noChangeAspect="1"/>
          </p:cNvGraphicFramePr>
          <p:nvPr>
            <p:extLst>
              <p:ext uri="{D42A27DB-BD31-4B8C-83A1-F6EECF244321}">
                <p14:modId xmlns:p14="http://schemas.microsoft.com/office/powerpoint/2010/main" val="305203561"/>
              </p:ext>
            </p:extLst>
          </p:nvPr>
        </p:nvGraphicFramePr>
        <p:xfrm>
          <a:off x="1259632" y="3789040"/>
          <a:ext cx="2713195" cy="1853713"/>
        </p:xfrm>
        <a:graphic>
          <a:graphicData uri="http://schemas.openxmlformats.org/presentationml/2006/ole">
            <mc:AlternateContent xmlns:mc="http://schemas.openxmlformats.org/markup-compatibility/2006">
              <mc:Choice xmlns:v="urn:schemas-microsoft-com:vml" Requires="v">
                <p:oleObj spid="_x0000_s9339" name="Ecuación" r:id="rId4" imgW="1180800" imgH="672840" progId="Equation.3">
                  <p:embed/>
                </p:oleObj>
              </mc:Choice>
              <mc:Fallback>
                <p:oleObj name="Ecuación" r:id="rId4" imgW="1180800" imgH="6728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632" y="3789040"/>
                        <a:ext cx="2713195" cy="1853713"/>
                      </a:xfrm>
                      <a:prstGeom prst="rect">
                        <a:avLst/>
                      </a:prstGeom>
                      <a:solidFill>
                        <a:srgbClr val="FFFF00"/>
                      </a:solidFill>
                      <a:ln>
                        <a:noFill/>
                      </a:ln>
                      <a:effectLst/>
                    </p:spPr>
                  </p:pic>
                </p:oleObj>
              </mc:Fallback>
            </mc:AlternateContent>
          </a:graphicData>
        </a:graphic>
      </p:graphicFrame>
      <p:graphicFrame>
        <p:nvGraphicFramePr>
          <p:cNvPr id="4" name="Object 5"/>
          <p:cNvGraphicFramePr>
            <a:graphicFrameLocks noChangeAspect="1"/>
          </p:cNvGraphicFramePr>
          <p:nvPr>
            <p:extLst>
              <p:ext uri="{D42A27DB-BD31-4B8C-83A1-F6EECF244321}">
                <p14:modId xmlns:p14="http://schemas.microsoft.com/office/powerpoint/2010/main" val="2734242171"/>
              </p:ext>
            </p:extLst>
          </p:nvPr>
        </p:nvGraphicFramePr>
        <p:xfrm>
          <a:off x="4673876" y="4239646"/>
          <a:ext cx="2927242" cy="952500"/>
        </p:xfrm>
        <a:graphic>
          <a:graphicData uri="http://schemas.openxmlformats.org/presentationml/2006/ole">
            <mc:AlternateContent xmlns:mc="http://schemas.openxmlformats.org/markup-compatibility/2006">
              <mc:Choice xmlns:v="urn:schemas-microsoft-com:vml" Requires="v">
                <p:oleObj spid="_x0000_s9340" name="Ecuación" r:id="rId6" imgW="1815840" imgH="545760" progId="Equation.3">
                  <p:embed/>
                </p:oleObj>
              </mc:Choice>
              <mc:Fallback>
                <p:oleObj name="Ecuación" r:id="rId6" imgW="1815840" imgH="545760" progId="Equation.3">
                  <p:embed/>
                  <p:pic>
                    <p:nvPicPr>
                      <p:cNvPr id="94213"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3876" y="4239646"/>
                        <a:ext cx="2927242" cy="952500"/>
                      </a:xfrm>
                      <a:prstGeom prst="rect">
                        <a:avLst/>
                      </a:prstGeom>
                      <a:solidFill>
                        <a:srgbClr val="FFFF00"/>
                      </a:solidFill>
                      <a:ln>
                        <a:noFill/>
                      </a:ln>
                      <a:effectLst/>
                    </p:spPr>
                  </p:pic>
                </p:oleObj>
              </mc:Fallback>
            </mc:AlternateContent>
          </a:graphicData>
        </a:graphic>
      </p:graphicFrame>
    </p:spTree>
    <p:extLst>
      <p:ext uri="{BB962C8B-B14F-4D97-AF65-F5344CB8AC3E}">
        <p14:creationId xmlns:p14="http://schemas.microsoft.com/office/powerpoint/2010/main" val="98186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289768419"/>
              </p:ext>
            </p:extLst>
          </p:nvPr>
        </p:nvGraphicFramePr>
        <p:xfrm>
          <a:off x="323528" y="151368"/>
          <a:ext cx="6264697" cy="1876171"/>
        </p:xfrm>
        <a:graphic>
          <a:graphicData uri="http://schemas.openxmlformats.org/drawingml/2006/table">
            <a:tbl>
              <a:tblPr/>
              <a:tblGrid>
                <a:gridCol w="2051677">
                  <a:extLst>
                    <a:ext uri="{9D8B030D-6E8A-4147-A177-3AD203B41FA5}">
                      <a16:colId xmlns:a16="http://schemas.microsoft.com/office/drawing/2014/main" val="1250028307"/>
                    </a:ext>
                  </a:extLst>
                </a:gridCol>
                <a:gridCol w="2106510">
                  <a:extLst>
                    <a:ext uri="{9D8B030D-6E8A-4147-A177-3AD203B41FA5}">
                      <a16:colId xmlns:a16="http://schemas.microsoft.com/office/drawing/2014/main" val="4075210312"/>
                    </a:ext>
                  </a:extLst>
                </a:gridCol>
                <a:gridCol w="2106510">
                  <a:extLst>
                    <a:ext uri="{9D8B030D-6E8A-4147-A177-3AD203B41FA5}">
                      <a16:colId xmlns:a16="http://schemas.microsoft.com/office/drawing/2014/main" val="1536144058"/>
                    </a:ext>
                  </a:extLst>
                </a:gridCol>
              </a:tblGrid>
              <a:tr h="216024">
                <a:tc>
                  <a:txBody>
                    <a:bodyPr/>
                    <a:lstStyle/>
                    <a:p>
                      <a:pPr>
                        <a:lnSpc>
                          <a:spcPct val="107000"/>
                        </a:lnSpc>
                        <a:spcAft>
                          <a:spcPts val="0"/>
                        </a:spcAft>
                      </a:pPr>
                      <a:r>
                        <a:rPr lang="es-MX" sz="20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MX" sz="20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b="1" i="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CATALIZADOR=1</a:t>
                      </a:r>
                      <a:endParaRPr lang="es-MX" sz="20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b="1" i="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CATALIZADOR=2</a:t>
                      </a:r>
                      <a:endParaRPr lang="es-MX" sz="20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0479282"/>
                  </a:ext>
                </a:extLst>
              </a:tr>
              <a:tr h="216024">
                <a:tc>
                  <a:txBody>
                    <a:bodyPr/>
                    <a:lstStyle/>
                    <a:p>
                      <a:pPr>
                        <a:lnSpc>
                          <a:spcPct val="107000"/>
                        </a:lnSpc>
                        <a:spcAft>
                          <a:spcPts val="0"/>
                        </a:spcAft>
                      </a:pPr>
                      <a:r>
                        <a:rPr lang="es-MX" sz="20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0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s-MX" sz="20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s-MX" sz="20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2040909"/>
                  </a:ext>
                </a:extLst>
              </a:tr>
              <a:tr h="216024">
                <a:tc>
                  <a:txBody>
                    <a:bodyPr/>
                    <a:lstStyle/>
                    <a:p>
                      <a:pPr>
                        <a:lnSpc>
                          <a:spcPct val="107000"/>
                        </a:lnSpc>
                        <a:spcAft>
                          <a:spcPts val="0"/>
                        </a:spcAft>
                      </a:pPr>
                      <a:r>
                        <a:rPr lang="es-MX" sz="20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Promedio</a:t>
                      </a:r>
                      <a:endParaRPr lang="es-MX" sz="20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92.255</a:t>
                      </a:r>
                      <a:endParaRPr lang="es-MX" sz="20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92.7325</a:t>
                      </a:r>
                      <a:endParaRPr lang="es-MX" sz="20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4647046"/>
                  </a:ext>
                </a:extLst>
              </a:tr>
              <a:tr h="216024">
                <a:tc>
                  <a:txBody>
                    <a:bodyPr/>
                    <a:lstStyle/>
                    <a:p>
                      <a:pPr>
                        <a:lnSpc>
                          <a:spcPct val="107000"/>
                        </a:lnSpc>
                        <a:spcAft>
                          <a:spcPts val="0"/>
                        </a:spcAft>
                      </a:pPr>
                      <a:r>
                        <a:rPr lang="es-MX" sz="20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Varianza</a:t>
                      </a:r>
                      <a:endParaRPr lang="es-MX" sz="20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5.68831</a:t>
                      </a:r>
                      <a:endParaRPr lang="es-MX" sz="20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8.90099</a:t>
                      </a:r>
                      <a:endParaRPr lang="es-MX" sz="20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1896362"/>
                  </a:ext>
                </a:extLst>
              </a:tr>
              <a:tr h="216024">
                <a:tc>
                  <a:txBody>
                    <a:bodyPr/>
                    <a:lstStyle/>
                    <a:p>
                      <a:pPr>
                        <a:lnSpc>
                          <a:spcPct val="107000"/>
                        </a:lnSpc>
                        <a:spcAft>
                          <a:spcPts val="0"/>
                        </a:spcAft>
                      </a:pPr>
                      <a:r>
                        <a:rPr lang="es-MX" sz="20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0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2.38502</a:t>
                      </a:r>
                      <a:endParaRPr lang="es-MX" sz="20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2.98345</a:t>
                      </a:r>
                      <a:endParaRPr lang="es-MX" sz="20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1430813"/>
                  </a:ext>
                </a:extLst>
              </a:tr>
            </a:tbl>
          </a:graphicData>
        </a:graphic>
      </p:graphicFrame>
      <p:graphicFrame>
        <p:nvGraphicFramePr>
          <p:cNvPr id="5" name="Object 5"/>
          <p:cNvGraphicFramePr>
            <a:graphicFrameLocks noChangeAspect="1"/>
          </p:cNvGraphicFramePr>
          <p:nvPr>
            <p:extLst>
              <p:ext uri="{D42A27DB-BD31-4B8C-83A1-F6EECF244321}">
                <p14:modId xmlns:p14="http://schemas.microsoft.com/office/powerpoint/2010/main" val="3819489956"/>
              </p:ext>
            </p:extLst>
          </p:nvPr>
        </p:nvGraphicFramePr>
        <p:xfrm>
          <a:off x="179512" y="2371864"/>
          <a:ext cx="4346576" cy="1714500"/>
        </p:xfrm>
        <a:graphic>
          <a:graphicData uri="http://schemas.openxmlformats.org/presentationml/2006/ole">
            <mc:AlternateContent xmlns:mc="http://schemas.openxmlformats.org/markup-compatibility/2006">
              <mc:Choice xmlns:v="urn:schemas-microsoft-com:vml" Requires="v">
                <p:oleObj spid="_x0000_s14403" name="Ecuación" r:id="rId4" imgW="1892160" imgH="622080" progId="Equation.3">
                  <p:embed/>
                </p:oleObj>
              </mc:Choice>
              <mc:Fallback>
                <p:oleObj name="Ecuación" r:id="rId4" imgW="1892160" imgH="622080" progId="Equation.3">
                  <p:embed/>
                  <p:pic>
                    <p:nvPicPr>
                      <p:cNvPr id="100357" name="Object 5"/>
                      <p:cNvPicPr>
                        <a:picLocks noChangeAspect="1" noChangeArrowheads="1"/>
                      </p:cNvPicPr>
                      <p:nvPr/>
                    </p:nvPicPr>
                    <p:blipFill>
                      <a:blip r:embed="rId5"/>
                      <a:srcRect/>
                      <a:stretch>
                        <a:fillRect/>
                      </a:stretch>
                    </p:blipFill>
                    <p:spPr bwMode="auto">
                      <a:xfrm>
                        <a:off x="179512" y="2371864"/>
                        <a:ext cx="4346576" cy="1714500"/>
                      </a:xfrm>
                      <a:prstGeom prst="rect">
                        <a:avLst/>
                      </a:prstGeom>
                      <a:solidFill>
                        <a:srgbClr val="FFFF00"/>
                      </a:solidFill>
                      <a:ln>
                        <a:noFill/>
                      </a:ln>
                      <a:effec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84171990"/>
              </p:ext>
            </p:extLst>
          </p:nvPr>
        </p:nvGraphicFramePr>
        <p:xfrm>
          <a:off x="4583212" y="2391304"/>
          <a:ext cx="4010025" cy="685800"/>
        </p:xfrm>
        <a:graphic>
          <a:graphicData uri="http://schemas.openxmlformats.org/presentationml/2006/ole">
            <mc:AlternateContent xmlns:mc="http://schemas.openxmlformats.org/markup-compatibility/2006">
              <mc:Choice xmlns:v="urn:schemas-microsoft-com:vml" Requires="v">
                <p:oleObj spid="_x0000_s14404" name="Ecuación" r:id="rId6" imgW="2489040" imgH="393480" progId="Equation.3">
                  <p:embed/>
                </p:oleObj>
              </mc:Choice>
              <mc:Fallback>
                <p:oleObj name="Ecuación" r:id="rId6" imgW="2489040" imgH="393480" progId="Equation.3">
                  <p:embed/>
                  <p:pic>
                    <p:nvPicPr>
                      <p:cNvPr id="4" name="Object 5"/>
                      <p:cNvPicPr>
                        <a:picLocks noChangeAspect="1" noChangeArrowheads="1"/>
                      </p:cNvPicPr>
                      <p:nvPr/>
                    </p:nvPicPr>
                    <p:blipFill>
                      <a:blip r:embed="rId7"/>
                      <a:srcRect/>
                      <a:stretch>
                        <a:fillRect/>
                      </a:stretch>
                    </p:blipFill>
                    <p:spPr bwMode="auto">
                      <a:xfrm>
                        <a:off x="4583212" y="2391304"/>
                        <a:ext cx="4010025" cy="685800"/>
                      </a:xfrm>
                      <a:prstGeom prst="rect">
                        <a:avLst/>
                      </a:prstGeom>
                      <a:solidFill>
                        <a:srgbClr val="FFFF00"/>
                      </a:solid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7" name="CuadroTexto 6"/>
              <p:cNvSpPr txBox="1"/>
              <p:nvPr/>
            </p:nvSpPr>
            <p:spPr>
              <a:xfrm>
                <a:off x="5004048" y="3256203"/>
                <a:ext cx="145648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latin typeface="Cambria Math" panose="02040503050406030204" pitchFamily="18" charset="0"/>
                            </a:rPr>
                          </m:ctrlPr>
                        </m:sSubPr>
                        <m:e>
                          <m:r>
                            <a:rPr lang="es-MX" sz="2400" b="1" i="1" smtClean="0">
                              <a:latin typeface="Cambria Math" panose="02040503050406030204" pitchFamily="18" charset="0"/>
                            </a:rPr>
                            <m:t>𝒔</m:t>
                          </m:r>
                        </m:e>
                        <m:sub>
                          <m:r>
                            <a:rPr lang="es-MX" sz="2400" b="1" i="1" smtClean="0">
                              <a:latin typeface="Cambria Math" panose="02040503050406030204" pitchFamily="18" charset="0"/>
                            </a:rPr>
                            <m:t>𝑷</m:t>
                          </m:r>
                        </m:sub>
                      </m:sSub>
                      <m:r>
                        <a:rPr lang="es-MX" sz="2400" b="1" i="1" smtClean="0">
                          <a:latin typeface="Cambria Math" panose="02040503050406030204" pitchFamily="18" charset="0"/>
                        </a:rPr>
                        <m:t>=</m:t>
                      </m:r>
                      <m:r>
                        <a:rPr lang="es-MX" sz="2400" b="1" i="1" smtClean="0">
                          <a:latin typeface="Cambria Math" panose="02040503050406030204" pitchFamily="18" charset="0"/>
                        </a:rPr>
                        <m:t>𝟐</m:t>
                      </m:r>
                      <m:r>
                        <a:rPr lang="es-MX" sz="2400" b="1" i="1" smtClean="0">
                          <a:latin typeface="Cambria Math" panose="02040503050406030204" pitchFamily="18" charset="0"/>
                        </a:rPr>
                        <m:t>.</m:t>
                      </m:r>
                      <m:r>
                        <a:rPr lang="es-MX" sz="2400" b="1" i="1" smtClean="0">
                          <a:latin typeface="Cambria Math" panose="02040503050406030204" pitchFamily="18" charset="0"/>
                        </a:rPr>
                        <m:t>𝟕𝟎</m:t>
                      </m:r>
                    </m:oMath>
                  </m:oMathPara>
                </a14:m>
                <a:endParaRPr lang="es-MX" sz="2400" b="1" dirty="0"/>
              </a:p>
            </p:txBody>
          </p:sp>
        </mc:Choice>
        <mc:Fallback xmlns="">
          <p:sp>
            <p:nvSpPr>
              <p:cNvPr id="7" name="CuadroTexto 6"/>
              <p:cNvSpPr txBox="1">
                <a:spLocks noRot="1" noChangeAspect="1" noMove="1" noResize="1" noEditPoints="1" noAdjustHandles="1" noChangeArrowheads="1" noChangeShapeType="1" noTextEdit="1"/>
              </p:cNvSpPr>
              <p:nvPr/>
            </p:nvSpPr>
            <p:spPr>
              <a:xfrm>
                <a:off x="5004048" y="3256203"/>
                <a:ext cx="1456489" cy="369332"/>
              </a:xfrm>
              <a:prstGeom prst="rect">
                <a:avLst/>
              </a:prstGeom>
              <a:blipFill>
                <a:blip r:embed="rId8"/>
                <a:stretch>
                  <a:fillRect l="-2510" r="-4184" b="-14754"/>
                </a:stretch>
              </a:blipFill>
            </p:spPr>
            <p:txBody>
              <a:bodyPr/>
              <a:lstStyle/>
              <a:p>
                <a:r>
                  <a:rPr lang="es-MX">
                    <a:noFill/>
                  </a:rPr>
                  <a:t> </a:t>
                </a:r>
              </a:p>
            </p:txBody>
          </p:sp>
        </mc:Fallback>
      </mc:AlternateContent>
      <p:sp>
        <p:nvSpPr>
          <p:cNvPr id="8" name="Rectángulo 7"/>
          <p:cNvSpPr/>
          <p:nvPr/>
        </p:nvSpPr>
        <p:spPr>
          <a:xfrm>
            <a:off x="323528" y="5863459"/>
            <a:ext cx="8786764" cy="707886"/>
          </a:xfrm>
          <a:prstGeom prst="rect">
            <a:avLst/>
          </a:prstGeom>
        </p:spPr>
        <p:txBody>
          <a:bodyPr wrap="none">
            <a:spAutoFit/>
          </a:bodyPr>
          <a:lstStyle/>
          <a:p>
            <a:r>
              <a:rPr lang="es-MX" sz="2000" b="1" dirty="0">
                <a:solidFill>
                  <a:srgbClr val="FF0000"/>
                </a:solidFill>
              </a:rPr>
              <a:t>|to|&lt;t(</a:t>
            </a:r>
            <a:r>
              <a:rPr lang="es-MX" sz="2000" b="1" dirty="0">
                <a:solidFill>
                  <a:srgbClr val="FF0000"/>
                </a:solidFill>
                <a:sym typeface="Symbol" pitchFamily="18" charset="2"/>
              </a:rPr>
              <a:t>0.025, 14), NO SE RECHAZA LA HIPOTESIS NULA, POR LO TANTO SE PUEDE </a:t>
            </a:r>
          </a:p>
          <a:p>
            <a:r>
              <a:rPr lang="es-MX" sz="2000" b="1" dirty="0">
                <a:solidFill>
                  <a:srgbClr val="FF0000"/>
                </a:solidFill>
                <a:sym typeface="Symbol" pitchFamily="18" charset="2"/>
              </a:rPr>
              <a:t>UTILIZAR CUALQUIERA DE LOS DOS  CATALIZADORES</a:t>
            </a:r>
            <a:endParaRPr lang="es-MX" sz="2000" b="1" dirty="0">
              <a:solidFill>
                <a:srgbClr val="FF0000"/>
              </a:solidFill>
            </a:endParaRPr>
          </a:p>
        </p:txBody>
      </p:sp>
      <p:sp>
        <p:nvSpPr>
          <p:cNvPr id="9" name="Rectángulo 8"/>
          <p:cNvSpPr/>
          <p:nvPr/>
        </p:nvSpPr>
        <p:spPr>
          <a:xfrm>
            <a:off x="381862" y="4217022"/>
            <a:ext cx="3057247" cy="584775"/>
          </a:xfrm>
          <a:prstGeom prst="rect">
            <a:avLst/>
          </a:prstGeom>
        </p:spPr>
        <p:txBody>
          <a:bodyPr wrap="none">
            <a:spAutoFit/>
          </a:bodyPr>
          <a:lstStyle/>
          <a:p>
            <a:pPr lvl="0"/>
            <a:r>
              <a:rPr lang="es-MX" sz="3200" dirty="0">
                <a:solidFill>
                  <a:srgbClr val="5B9BD5">
                    <a:lumMod val="75000"/>
                  </a:srgbClr>
                </a:solidFill>
              </a:rPr>
              <a:t>t(</a:t>
            </a:r>
            <a:r>
              <a:rPr lang="es-MX" sz="3200" dirty="0">
                <a:solidFill>
                  <a:srgbClr val="5B9BD5">
                    <a:lumMod val="75000"/>
                  </a:srgbClr>
                </a:solidFill>
                <a:sym typeface="Symbol" pitchFamily="18" charset="2"/>
              </a:rPr>
              <a:t>0.025, 14)=2.14</a:t>
            </a:r>
            <a:endParaRPr lang="es-MX" dirty="0">
              <a:solidFill>
                <a:prstClr val="black"/>
              </a:solidFill>
            </a:endParaRPr>
          </a:p>
        </p:txBody>
      </p:sp>
      <p:pic>
        <p:nvPicPr>
          <p:cNvPr id="10" name="Imagen 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427984" y="3804634"/>
            <a:ext cx="3926246" cy="2037410"/>
          </a:xfrm>
          <a:prstGeom prst="rect">
            <a:avLst/>
          </a:prstGeom>
        </p:spPr>
      </p:pic>
    </p:spTree>
    <p:extLst>
      <p:ext uri="{BB962C8B-B14F-4D97-AF65-F5344CB8AC3E}">
        <p14:creationId xmlns:p14="http://schemas.microsoft.com/office/powerpoint/2010/main" val="1515639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Rectangle 4"/>
          <p:cNvSpPr>
            <a:spLocks noChangeArrowheads="1"/>
          </p:cNvSpPr>
          <p:nvPr/>
        </p:nvSpPr>
        <p:spPr bwMode="auto">
          <a:xfrm>
            <a:off x="395536" y="980728"/>
            <a:ext cx="856895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MX" sz="2400" b="1" dirty="0">
                <a:latin typeface="Arial" panose="020B0604020202020204" pitchFamily="34" charset="0"/>
                <a:cs typeface="Arial" panose="020B0604020202020204" pitchFamily="34" charset="0"/>
              </a:rPr>
              <a:t>Comparación de Medias para RENDIMIENTO</a:t>
            </a:r>
          </a:p>
          <a:p>
            <a:r>
              <a:rPr lang="es-MX" sz="2400" dirty="0">
                <a:latin typeface="Arial" panose="020B0604020202020204" pitchFamily="34" charset="0"/>
                <a:cs typeface="Arial" panose="020B0604020202020204" pitchFamily="34" charset="0"/>
              </a:rPr>
              <a:t>Intervalos de confianza del 95.0% para la media de CATALIZADOR=1: 92.255 +/- 1.99393   [90.2611, 94.2489]</a:t>
            </a:r>
          </a:p>
          <a:p>
            <a:r>
              <a:rPr lang="es-MX" sz="2400" dirty="0">
                <a:latin typeface="Arial" panose="020B0604020202020204" pitchFamily="34" charset="0"/>
                <a:cs typeface="Arial" panose="020B0604020202020204" pitchFamily="34" charset="0"/>
              </a:rPr>
              <a:t>Intervalos de confianza del 95.0% para la media de CATALIZADOR=2: 92.7325 +/- 2.49424   [90.2383, 95.2267]</a:t>
            </a:r>
          </a:p>
          <a:p>
            <a:r>
              <a:rPr lang="es-MX" sz="2400" dirty="0">
                <a:latin typeface="Arial" panose="020B0604020202020204" pitchFamily="34" charset="0"/>
                <a:cs typeface="Arial" panose="020B0604020202020204" pitchFamily="34" charset="0"/>
              </a:rPr>
              <a:t>Intervalos de confianza del 95.0% intervalo de confianza para la diferencia de medias</a:t>
            </a:r>
          </a:p>
          <a:p>
            <a:r>
              <a:rPr lang="es-MX" sz="2400" dirty="0">
                <a:latin typeface="Arial" panose="020B0604020202020204" pitchFamily="34" charset="0"/>
                <a:cs typeface="Arial" panose="020B0604020202020204" pitchFamily="34" charset="0"/>
              </a:rPr>
              <a:t>   </a:t>
            </a:r>
          </a:p>
          <a:p>
            <a:r>
              <a:rPr lang="es-MX" sz="2400" u="sng" dirty="0">
                <a:latin typeface="Arial" panose="020B0604020202020204" pitchFamily="34" charset="0"/>
                <a:cs typeface="Arial" panose="020B0604020202020204" pitchFamily="34" charset="0"/>
              </a:rPr>
              <a:t>Prueba t para comparar medias</a:t>
            </a:r>
          </a:p>
          <a:p>
            <a:r>
              <a:rPr lang="es-MX" sz="2400" u="sng" dirty="0">
                <a:latin typeface="Arial" panose="020B0604020202020204" pitchFamily="34" charset="0"/>
                <a:cs typeface="Arial" panose="020B0604020202020204" pitchFamily="34" charset="0"/>
              </a:rPr>
              <a:t>   Hipótesis nula: media1 = media2</a:t>
            </a:r>
          </a:p>
          <a:p>
            <a:r>
              <a:rPr lang="es-MX" sz="2400" u="sng" dirty="0">
                <a:latin typeface="Arial" panose="020B0604020202020204" pitchFamily="34" charset="0"/>
                <a:cs typeface="Arial" panose="020B0604020202020204" pitchFamily="34" charset="0"/>
              </a:rPr>
              <a:t>   Hipótesis </a:t>
            </a:r>
            <a:r>
              <a:rPr lang="es-MX" sz="2400" u="sng" dirty="0" err="1">
                <a:latin typeface="Arial" panose="020B0604020202020204" pitchFamily="34" charset="0"/>
                <a:cs typeface="Arial" panose="020B0604020202020204" pitchFamily="34" charset="0"/>
              </a:rPr>
              <a:t>Alt</a:t>
            </a:r>
            <a:r>
              <a:rPr lang="es-MX" sz="2400" u="sng" dirty="0">
                <a:latin typeface="Arial" panose="020B0604020202020204" pitchFamily="34" charset="0"/>
                <a:cs typeface="Arial" panose="020B0604020202020204" pitchFamily="34" charset="0"/>
              </a:rPr>
              <a:t>.: media1 &lt;&gt; media2</a:t>
            </a:r>
          </a:p>
          <a:p>
            <a:r>
              <a:rPr lang="es-MX" sz="2400" u="sng" dirty="0">
                <a:latin typeface="Arial" panose="020B0604020202020204" pitchFamily="34" charset="0"/>
                <a:cs typeface="Arial" panose="020B0604020202020204" pitchFamily="34" charset="0"/>
              </a:rPr>
              <a:t>      suponiendo varianzas iguales: t = -0.353591   </a:t>
            </a:r>
          </a:p>
          <a:p>
            <a:r>
              <a:rPr lang="es-MX" sz="2400" u="sng" dirty="0">
                <a:latin typeface="Arial" panose="020B0604020202020204" pitchFamily="34" charset="0"/>
                <a:cs typeface="Arial" panose="020B0604020202020204" pitchFamily="34" charset="0"/>
              </a:rPr>
              <a:t>valor-P = 0.728914</a:t>
            </a:r>
          </a:p>
          <a:p>
            <a:r>
              <a:rPr lang="es-MX" sz="2400" u="sng" dirty="0">
                <a:latin typeface="Arial" panose="020B0604020202020204" pitchFamily="34" charset="0"/>
                <a:cs typeface="Arial" panose="020B0604020202020204" pitchFamily="34" charset="0"/>
              </a:rPr>
              <a:t>   No se rechaza la hipótesis nula para alfa = 0.05.</a:t>
            </a:r>
          </a:p>
        </p:txBody>
      </p:sp>
      <p:sp>
        <p:nvSpPr>
          <p:cNvPr id="2" name="CuadroTexto 1"/>
          <p:cNvSpPr txBox="1"/>
          <p:nvPr/>
        </p:nvSpPr>
        <p:spPr>
          <a:xfrm>
            <a:off x="683568" y="404664"/>
            <a:ext cx="6984776" cy="523220"/>
          </a:xfrm>
          <a:prstGeom prst="rect">
            <a:avLst/>
          </a:prstGeom>
          <a:noFill/>
        </p:spPr>
        <p:txBody>
          <a:bodyPr wrap="square" rtlCol="0">
            <a:spAutoFit/>
          </a:bodyPr>
          <a:lstStyle/>
          <a:p>
            <a:pPr algn="ctr"/>
            <a:r>
              <a:rPr lang="es-MX" sz="2800" b="1" dirty="0">
                <a:solidFill>
                  <a:srgbClr val="0070C0"/>
                </a:solidFill>
              </a:rPr>
              <a:t>Resultados usando el programa Statgraphics</a:t>
            </a:r>
          </a:p>
        </p:txBody>
      </p:sp>
    </p:spTree>
    <p:extLst>
      <p:ext uri="{BB962C8B-B14F-4D97-AF65-F5344CB8AC3E}">
        <p14:creationId xmlns:p14="http://schemas.microsoft.com/office/powerpoint/2010/main" val="4289037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522" name="Group 194"/>
          <p:cNvGraphicFramePr>
            <a:graphicFrameLocks noGrp="1"/>
          </p:cNvGraphicFramePr>
          <p:nvPr/>
        </p:nvGraphicFramePr>
        <p:xfrm>
          <a:off x="376071" y="980728"/>
          <a:ext cx="8280920" cy="5112570"/>
        </p:xfrm>
        <a:graphic>
          <a:graphicData uri="http://schemas.openxmlformats.org/drawingml/2006/table">
            <a:tbl>
              <a:tblPr/>
              <a:tblGrid>
                <a:gridCol w="2919595">
                  <a:extLst>
                    <a:ext uri="{9D8B030D-6E8A-4147-A177-3AD203B41FA5}">
                      <a16:colId xmlns:a16="http://schemas.microsoft.com/office/drawing/2014/main" val="20000"/>
                    </a:ext>
                  </a:extLst>
                </a:gridCol>
                <a:gridCol w="2629065">
                  <a:extLst>
                    <a:ext uri="{9D8B030D-6E8A-4147-A177-3AD203B41FA5}">
                      <a16:colId xmlns:a16="http://schemas.microsoft.com/office/drawing/2014/main" val="20001"/>
                    </a:ext>
                  </a:extLst>
                </a:gridCol>
                <a:gridCol w="2732260">
                  <a:extLst>
                    <a:ext uri="{9D8B030D-6E8A-4147-A177-3AD203B41FA5}">
                      <a16:colId xmlns:a16="http://schemas.microsoft.com/office/drawing/2014/main" val="20002"/>
                    </a:ext>
                  </a:extLst>
                </a:gridCol>
              </a:tblGrid>
              <a:tr h="51125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NUMERO DE</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CATALIZADOR </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CATALIZADOR </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51125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OBSERVACION</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1</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2</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1</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91.5</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89.19</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2</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94.18</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90.95</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3</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92.18</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90.46</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4</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95.39</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93.21</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5</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91.79</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97.19</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6</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89.07</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97.04</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7</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94.72</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91.07</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8</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89.21</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92.75</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 name="1 CuadroTexto"/>
          <p:cNvSpPr txBox="1"/>
          <p:nvPr/>
        </p:nvSpPr>
        <p:spPr>
          <a:xfrm>
            <a:off x="395536" y="332656"/>
            <a:ext cx="8136904" cy="461665"/>
          </a:xfrm>
          <a:prstGeom prst="rect">
            <a:avLst/>
          </a:prstGeom>
          <a:noFill/>
        </p:spPr>
        <p:txBody>
          <a:bodyPr wrap="square" rtlCol="0">
            <a:spAutoFit/>
          </a:bodyPr>
          <a:lstStyle/>
          <a:p>
            <a:r>
              <a:rPr lang="es-MX" sz="2400" dirty="0">
                <a:solidFill>
                  <a:schemeClr val="accent1">
                    <a:lumMod val="75000"/>
                  </a:schemeClr>
                </a:solidFill>
              </a:rPr>
              <a:t>Suponiendo varianzas no iguales</a:t>
            </a:r>
          </a:p>
        </p:txBody>
      </p:sp>
    </p:spTree>
    <p:extLst>
      <p:ext uri="{BB962C8B-B14F-4D97-AF65-F5344CB8AC3E}">
        <p14:creationId xmlns:p14="http://schemas.microsoft.com/office/powerpoint/2010/main" val="37890144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LA ESTADÍSTICA EN LA TOMA DE DECISIONES&amp;quot;&quot;/&gt;&lt;property id=&quot;20307&quot; value=&quot;258&quot;/&gt;&lt;/object&gt;&lt;object type=&quot;3&quot; unique_id=&quot;10005&quot;&gt;&lt;property id=&quot;20148&quot; value=&quot;5&quot;/&gt;&lt;property id=&quot;20300&quot; value=&quot;Slide 2 - &amp;quot;Importancia de la estadística&amp;quot;&quot;/&gt;&lt;property id=&quot;20307&quot; value=&quot;257&quot;/&gt;&lt;/object&gt;&lt;object type=&quot;3&quot; unique_id=&quot;10006&quot;&gt;&lt;property id=&quot;20148&quot; value=&quot;5&quot;/&gt;&lt;property id=&quot;20300&quot; value=&quot;Slide 3 - &amp;quot;Estadística Descriptiva&amp;quot;&quot;/&gt;&lt;property id=&quot;20307&quot; value=&quot;262&quot;/&gt;&lt;/object&gt;&lt;object type=&quot;3&quot; unique_id=&quot;10007&quot;&gt;&lt;property id=&quot;20148&quot; value=&quot;5&quot;/&gt;&lt;property id=&quot;20300&quot; value=&quot;Slide 4 - &amp;quot;Estadística Inferencial&amp;quot;&quot;/&gt;&lt;property id=&quot;20307&quot; value=&quot;263&quot;/&gt;&lt;/object&gt;&lt;object type=&quot;3&quot; unique_id=&quot;10008&quot;&gt;&lt;property id=&quot;20148&quot; value=&quot;5&quot;/&gt;&lt;property id=&quot;20300&quot; value=&quot;Slide 5 - &amp;quot;Definición&amp;quot;&quot;/&gt;&lt;property id=&quot;20307&quot; value=&quot;259&quot;/&gt;&lt;/object&gt;&lt;object type=&quot;3&quot; unique_id=&quot;10009&quot;&gt;&lt;property id=&quot;20148&quot; value=&quot;5&quot;/&gt;&lt;property id=&quot;20300&quot; value=&quot;Slide 6 - &amp;quot;Pensamiento Estadístico&amp;quot;&quot;/&gt;&lt;property id=&quot;20307&quot; value=&quot;261&quot;/&gt;&lt;/object&gt;&lt;object type=&quot;3&quot; unique_id=&quot;10010&quot;&gt;&lt;property id=&quot;20148&quot; value=&quot;5&quot;/&gt;&lt;property id=&quot;20300&quot; value=&quot;Slide 7&quot;/&gt;&lt;property id=&quot;20307&quot; value=&quot;264&quot;/&gt;&lt;/object&gt;&lt;object type=&quot;3&quot; unique_id=&quot;10011&quot;&gt;&lt;property id=&quot;20148&quot; value=&quot;5&quot;/&gt;&lt;property id=&quot;20300&quot; value=&quot;Slide 8 - &amp;quot;Medidas de tendencia central&amp;quot;&quot;/&gt;&lt;property id=&quot;20307&quot; value=&quot;267&quot;/&gt;&lt;/object&gt;&lt;object type=&quot;3&quot; unique_id=&quot;10012&quot;&gt;&lt;property id=&quot;20148&quot; value=&quot;5&quot;/&gt;&lt;property id=&quot;20300&quot; value=&quot;Slide 9&quot;/&gt;&lt;property id=&quot;20307&quot; value=&quot;268&quot;/&gt;&lt;/object&gt;&lt;object type=&quot;3&quot; unique_id=&quot;10013&quot;&gt;&lt;property id=&quot;20148&quot; value=&quot;5&quot;/&gt;&lt;property id=&quot;20300&quot; value=&quot;Slide 10&quot;/&gt;&lt;property id=&quot;20307&quot; value=&quot;269&quot;/&gt;&lt;/object&gt;&lt;object type=&quot;3&quot; unique_id=&quot;10014&quot;&gt;&lt;property id=&quot;20148&quot; value=&quot;5&quot;/&gt;&lt;property id=&quot;20300&quot; value=&quot;Slide 11 - &amp;quot;Posición de las medidas de tendencia central en distribuciones simétricas y sesgadas&amp;quot;&quot;/&gt;&lt;property id=&quot;20307&quot; value=&quot;270&quot;/&gt;&lt;/object&gt;&lt;object type=&quot;3&quot; unique_id=&quot;10015&quot;&gt;&lt;property id=&quot;20148&quot; value=&quot;5&quot;/&gt;&lt;property id=&quot;20300&quot; value=&quot;Slide 12 - &amp;quot;Medidas de dispersión o variabilidad&amp;quot;&quot;/&gt;&lt;property id=&quot;20307&quot; value=&quot;271&quot;/&gt;&lt;/object&gt;&lt;object type=&quot;3&quot; unique_id=&quot;10016&quot;&gt;&lt;property id=&quot;20148&quot; value=&quot;5&quot;/&gt;&lt;property id=&quot;20300&quot; value=&quot;Slide 13 - &amp;quot;Rango o amplitud&amp;quot;&quot;/&gt;&lt;property id=&quot;20307&quot; value=&quot;272&quot;/&gt;&lt;/object&gt;&lt;object type=&quot;3&quot; unique_id=&quot;10017&quot;&gt;&lt;property id=&quot;20148&quot; value=&quot;5&quot;/&gt;&lt;property id=&quot;20300&quot; value=&quot;Slide 14 - &amp;quot;Desviación estándar&amp;quot;&quot;/&gt;&lt;property id=&quot;20307&quot; value=&quot;273&quot;/&gt;&lt;/object&gt;&lt;object type=&quot;3&quot; unique_id=&quot;10018&quot;&gt;&lt;property id=&quot;20148&quot; value=&quot;5&quot;/&gt;&lt;property id=&quot;20300&quot; value=&quot;Slide 15 - &amp;quot;Desviación estándar&amp;quot;&quot;/&gt;&lt;property id=&quot;20307&quot; value=&quot;274&quot;/&gt;&lt;/object&gt;&lt;object type=&quot;3&quot; unique_id=&quot;10019&quot;&gt;&lt;property id=&quot;20148&quot; value=&quot;5&quot;/&gt;&lt;property id=&quot;20300&quot; value=&quot;Slide 16&quot;/&gt;&lt;property id=&quot;20307&quot; value=&quot;276&quot;/&gt;&lt;/object&gt;&lt;object type=&quot;3&quot; unique_id=&quot;10020&quot;&gt;&lt;property id=&quot;20148&quot; value=&quot;5&quot;/&gt;&lt;property id=&quot;20300&quot; value=&quot;Slide 17 - &amp;quot;Coeficiente de variación&amp;quot;&quot;/&gt;&lt;property id=&quot;20307&quot; value=&quot;275&quot;/&gt;&lt;/object&gt;&lt;object type=&quot;3&quot; unique_id=&quot;10021&quot;&gt;&lt;property id=&quot;20148&quot; value=&quot;5&quot;/&gt;&lt;property id=&quot;20300&quot; value=&quot;Slide 18 - &amp;quot;Población, Muestra, Parámetros y Estadísticos&amp;quot;&quot;/&gt;&lt;property id=&quot;20307&quot; value=&quot;265&quot;/&gt;&lt;/object&gt;&lt;object type=&quot;3&quot; unique_id=&quot;10022&quot;&gt;&lt;property id=&quot;20148&quot; value=&quot;5&quot;/&gt;&lt;property id=&quot;20300&quot; value=&quot;Slide 19 - &amp;quot;Distribuciones de frecuencia&amp;quot;&quot;/&gt;&lt;property id=&quot;20307&quot; value=&quot;277&quot;/&gt;&lt;/object&gt;&lt;object type=&quot;3&quot; unique_id=&quot;10023&quot;&gt;&lt;property id=&quot;20148&quot; value=&quot;5&quot;/&gt;&lt;property id=&quot;20300&quot; value=&quot;Slide 20 - &amp;quot;Histograma&amp;quot;&quot;/&gt;&lt;property id=&quot;20307&quot; value=&quot;278&quot;/&gt;&lt;/object&gt;&lt;object type=&quot;3&quot; unique_id=&quot;10024&quot;&gt;&lt;property id=&quot;20148&quot; value=&quot;5&quot;/&gt;&lt;property id=&quot;20300&quot; value=&quot;Slide 21&quot;/&gt;&lt;property id=&quot;20307&quot; value=&quot;279&quot;/&gt;&lt;/object&gt;&lt;object type=&quot;3&quot; unique_id=&quot;10025&quot;&gt;&lt;property id=&quot;20148&quot; value=&quot;5&quot;/&gt;&lt;property id=&quot;20300&quot; value=&quot;Slide 22&quot;/&gt;&lt;property id=&quot;20307&quot; value=&quot;280&quot;/&gt;&lt;/object&gt;&lt;object type=&quot;3&quot; unique_id=&quot;10026&quot;&gt;&lt;property id=&quot;20148&quot; value=&quot;5&quot;/&gt;&lt;property id=&quot;20300&quot; value=&quot;Slide 23&quot;/&gt;&lt;property id=&quot;20307&quot; value=&quot;281&quot;/&gt;&lt;/object&gt;&lt;object type=&quot;3&quot; unique_id=&quot;10027&quot;&gt;&lt;property id=&quot;20148&quot; value=&quot;5&quot;/&gt;&lt;property id=&quot;20300&quot; value=&quot;Slide 24 - &amp;quot;Ejercicio&amp;quot;&quot;/&gt;&lt;property id=&quot;20307&quot; value=&quot;282&quot;/&gt;&lt;/object&gt;&lt;object type=&quot;3&quot; unique_id=&quot;10028&quot;&gt;&lt;property id=&quot;20148&quot; value=&quot;5&quot;/&gt;&lt;property id=&quot;20300&quot; value=&quot;Slide 25&quot;/&gt;&lt;property id=&quot;20307&quot; value=&quot;314&quot;/&gt;&lt;/object&gt;&lt;object type=&quot;3&quot; unique_id=&quot;10029&quot;&gt;&lt;property id=&quot;20148&quot; value=&quot;5&quot;/&gt;&lt;property id=&quot;20300&quot; value=&quot;Slide 26&quot;/&gt;&lt;property id=&quot;20307&quot; value=&quot;315&quot;/&gt;&lt;/object&gt;&lt;object type=&quot;3&quot; unique_id=&quot;10030&quot;&gt;&lt;property id=&quot;20148&quot; value=&quot;5&quot;/&gt;&lt;property id=&quot;20300&quot; value=&quot;Slide 27&quot;/&gt;&lt;property id=&quot;20307&quot; value=&quot;316&quot;/&gt;&lt;/object&gt;&lt;object type=&quot;3&quot; unique_id=&quot;10031&quot;&gt;&lt;property id=&quot;20148&quot; value=&quot;5&quot;/&gt;&lt;property id=&quot;20300&quot; value=&quot;Slide 28&quot;/&gt;&lt;property id=&quot;20307&quot; value=&quot;317&quot;/&gt;&lt;/object&gt;&lt;object type=&quot;3&quot; unique_id=&quot;10032&quot;&gt;&lt;property id=&quot;20148&quot; value=&quot;5&quot;/&gt;&lt;property id=&quot;20300&quot; value=&quot;Slide 29&quot;/&gt;&lt;property id=&quot;20307&quot; value=&quot;318&quot;/&gt;&lt;/object&gt;&lt;object type=&quot;3&quot; unique_id=&quot;10033&quot;&gt;&lt;property id=&quot;20148&quot; value=&quot;5&quot;/&gt;&lt;property id=&quot;20300&quot; value=&quot;Slide 30 - &amp;quot;HOJA DE VERIFICACIÓN (OBTENCIÓN DE DATOS)&amp;quot;&quot;/&gt;&lt;property id=&quot;20307&quot; value=&quot;319&quot;/&gt;&lt;/object&gt;&lt;object type=&quot;3&quot; unique_id=&quot;10034&quot;&gt;&lt;property id=&quot;20148&quot; value=&quot;5&quot;/&gt;&lt;property id=&quot;20300&quot; value=&quot;Slide 31 - &amp;quot;HOJA DE VERIFICACIÓN&amp;quot;&quot;/&gt;&lt;property id=&quot;20307&quot; value=&quot;320&quot;/&gt;&lt;/object&gt;&lt;object type=&quot;3&quot; unique_id=&quot;10035&quot;&gt;&lt;property id=&quot;20148&quot; value=&quot;5&quot;/&gt;&lt;property id=&quot;20300&quot; value=&quot;Slide 32&quot;/&gt;&lt;property id=&quot;20307&quot; value=&quot;284&quot;/&gt;&lt;/object&gt;&lt;object type=&quot;3&quot; unique_id=&quot;10036&quot;&gt;&lt;property id=&quot;20148&quot; value=&quot;5&quot;/&gt;&lt;property id=&quot;20300&quot; value=&quot;Slide 33&quot;/&gt;&lt;property id=&quot;20307&quot; value=&quot;285&quot;/&gt;&lt;/object&gt;&lt;object type=&quot;3&quot; unique_id=&quot;10037&quot;&gt;&lt;property id=&quot;20148&quot; value=&quot;5&quot;/&gt;&lt;property id=&quot;20300&quot; value=&quot;Slide 34 - &amp;quot;DIAGRAMA DE PARETO&amp;quot;&quot;/&gt;&lt;property id=&quot;20307&quot; value=&quot;286&quot;/&gt;&lt;/object&gt;&lt;object type=&quot;3&quot; unique_id=&quot;10038&quot;&gt;&lt;property id=&quot;20148&quot; value=&quot;5&quot;/&gt;&lt;property id=&quot;20300&quot; value=&quot;Slide 35&quot;/&gt;&lt;property id=&quot;20307&quot; value=&quot;342&quot;/&gt;&lt;/object&gt;&lt;object type=&quot;3&quot; unique_id=&quot;10039&quot;&gt;&lt;property id=&quot;20148&quot; value=&quot;5&quot;/&gt;&lt;property id=&quot;20300&quot; value=&quot;Slide 36&quot;/&gt;&lt;property id=&quot;20307&quot; value=&quot;341&quot;/&gt;&lt;/object&gt;&lt;object type=&quot;3&quot; unique_id=&quot;10040&quot;&gt;&lt;property id=&quot;20148&quot; value=&quot;5&quot;/&gt;&lt;property id=&quot;20300&quot; value=&quot;Slide 37&quot;/&gt;&lt;property id=&quot;20307&quot; value=&quot;290&quot;/&gt;&lt;/object&gt;&lt;object type=&quot;3&quot; unique_id=&quot;10041&quot;&gt;&lt;property id=&quot;20148&quot; value=&quot;5&quot;/&gt;&lt;property id=&quot;20300&quot; value=&quot;Slide 38&quot;/&gt;&lt;property id=&quot;20307&quot; value=&quot;291&quot;/&gt;&lt;/object&gt;&lt;object type=&quot;3&quot; unique_id=&quot;10042&quot;&gt;&lt;property id=&quot;20148&quot; value=&quot;5&quot;/&gt;&lt;property id=&quot;20300&quot; value=&quot;Slide 39&quot;/&gt;&lt;property id=&quot;20307&quot; value=&quot;288&quot;/&gt;&lt;/object&gt;&lt;object type=&quot;3&quot; unique_id=&quot;10043&quot;&gt;&lt;property id=&quot;20148&quot; value=&quot;5&quot;/&gt;&lt;property id=&quot;20300&quot; value=&quot;Slide 40&quot;/&gt;&lt;property id=&quot;20307&quot; value=&quot;325&quot;/&gt;&lt;/object&gt;&lt;object type=&quot;3&quot; unique_id=&quot;10044&quot;&gt;&lt;property id=&quot;20148&quot; value=&quot;5&quot;/&gt;&lt;property id=&quot;20300&quot; value=&quot;Slide 41&quot;/&gt;&lt;property id=&quot;20307&quot; value=&quot;294&quot;/&gt;&lt;/object&gt;&lt;object type=&quot;3&quot; unique_id=&quot;10045&quot;&gt;&lt;property id=&quot;20148&quot; value=&quot;5&quot;/&gt;&lt;property id=&quot;20300&quot; value=&quot;Slide 42&quot;/&gt;&lt;property id=&quot;20307&quot; value=&quot;295&quot;/&gt;&lt;/object&gt;&lt;object type=&quot;3&quot; unique_id=&quot;10046&quot;&gt;&lt;property id=&quot;20148&quot; value=&quot;5&quot;/&gt;&lt;property id=&quot;20300&quot; value=&quot;Slide 43&quot;/&gt;&lt;property id=&quot;20307&quot; value=&quot;296&quot;/&gt;&lt;/object&gt;&lt;object type=&quot;3&quot; unique_id=&quot;10047&quot;&gt;&lt;property id=&quot;20148&quot; value=&quot;5&quot;/&gt;&lt;property id=&quot;20300&quot; value=&quot;Slide 44&quot;/&gt;&lt;property id=&quot;20307&quot; value=&quot;297&quot;/&gt;&lt;/object&gt;&lt;object type=&quot;3&quot; unique_id=&quot;10048&quot;&gt;&lt;property id=&quot;20148&quot; value=&quot;5&quot;/&gt;&lt;property id=&quot;20300&quot; value=&quot;Slide 45&quot;/&gt;&lt;property id=&quot;20307&quot; value=&quot;298&quot;/&gt;&lt;/object&gt;&lt;object type=&quot;3&quot; unique_id=&quot;10049&quot;&gt;&lt;property id=&quot;20148&quot; value=&quot;5&quot;/&gt;&lt;property id=&quot;20300&quot; value=&quot;Slide 46&quot;/&gt;&lt;property id=&quot;20307&quot; value=&quot;299&quot;/&gt;&lt;/object&gt;&lt;object type=&quot;3&quot; unique_id=&quot;10050&quot;&gt;&lt;property id=&quot;20148&quot; value=&quot;5&quot;/&gt;&lt;property id=&quot;20300&quot; value=&quot;Slide 47&quot;/&gt;&lt;property id=&quot;20307&quot; value=&quot;300&quot;/&gt;&lt;/object&gt;&lt;object type=&quot;3&quot; unique_id=&quot;10051&quot;&gt;&lt;property id=&quot;20148&quot; value=&quot;5&quot;/&gt;&lt;property id=&quot;20300&quot; value=&quot;Slide 48&quot;/&gt;&lt;property id=&quot;20307&quot; value=&quot;301&quot;/&gt;&lt;/object&gt;&lt;object type=&quot;3&quot; unique_id=&quot;10052&quot;&gt;&lt;property id=&quot;20148&quot; value=&quot;5&quot;/&gt;&lt;property id=&quot;20300&quot; value=&quot;Slide 49&quot;/&gt;&lt;property id=&quot;20307&quot; value=&quot;302&quot;/&gt;&lt;/object&gt;&lt;object type=&quot;3&quot; unique_id=&quot;10053&quot;&gt;&lt;property id=&quot;20148&quot; value=&quot;5&quot;/&gt;&lt;property id=&quot;20300&quot; value=&quot;Slide 50&quot;/&gt;&lt;property id=&quot;20307&quot; value=&quot;303&quot;/&gt;&lt;/object&gt;&lt;object type=&quot;3&quot; unique_id=&quot;10054&quot;&gt;&lt;property id=&quot;20148&quot; value=&quot;5&quot;/&gt;&lt;property id=&quot;20300&quot; value=&quot;Slide 51&quot;/&gt;&lt;property id=&quot;20307&quot; value=&quot;304&quot;/&gt;&lt;/object&gt;&lt;object type=&quot;3&quot; unique_id=&quot;10055&quot;&gt;&lt;property id=&quot;20148&quot; value=&quot;5&quot;/&gt;&lt;property id=&quot;20300&quot; value=&quot;Slide 52&quot;/&gt;&lt;property id=&quot;20307&quot; value=&quot;305&quot;/&gt;&lt;/object&gt;&lt;object type=&quot;3&quot; unique_id=&quot;10056&quot;&gt;&lt;property id=&quot;20148&quot; value=&quot;5&quot;/&gt;&lt;property id=&quot;20300&quot; value=&quot;Slide 53&quot;/&gt;&lt;property id=&quot;20307&quot; value=&quot;306&quot;/&gt;&lt;/object&gt;&lt;object type=&quot;3&quot; unique_id=&quot;10057&quot;&gt;&lt;property id=&quot;20148&quot; value=&quot;5&quot;/&gt;&lt;property id=&quot;20300&quot; value=&quot;Slide 54&quot;/&gt;&lt;property id=&quot;20307&quot; value=&quot;307&quot;/&gt;&lt;/object&gt;&lt;object type=&quot;3&quot; unique_id=&quot;10058&quot;&gt;&lt;property id=&quot;20148&quot; value=&quot;5&quot;/&gt;&lt;property id=&quot;20300&quot; value=&quot;Slide 55 - &amp;quot;DIAGRAMA DE DISPERSION&amp;quot;&quot;/&gt;&lt;property id=&quot;20307&quot; value=&quot;308&quot;/&gt;&lt;/object&gt;&lt;object type=&quot;3&quot; unique_id=&quot;10059&quot;&gt;&lt;property id=&quot;20148&quot; value=&quot;5&quot;/&gt;&lt;property id=&quot;20300&quot; value=&quot;Slide 56&quot;/&gt;&lt;property id=&quot;20307&quot; value=&quot;309&quot;/&gt;&lt;/object&gt;&lt;object type=&quot;3&quot; unique_id=&quot;10060&quot;&gt;&lt;property id=&quot;20148&quot; value=&quot;5&quot;/&gt;&lt;property id=&quot;20300&quot; value=&quot;Slide 57 - &amp;quot;Patrones de diagramas de dispersión&amp;quot;&quot;/&gt;&lt;property id=&quot;20307&quot; value=&quot;310&quot;/&gt;&lt;/object&gt;&lt;object type=&quot;3&quot; unique_id=&quot;10061&quot;&gt;&lt;property id=&quot;20148&quot; value=&quot;5&quot;/&gt;&lt;property id=&quot;20300&quot; value=&quot;Slide 58 - &amp;quot;Patrones de diagramas de dispersión&amp;quot;&quot;/&gt;&lt;property id=&quot;20307&quot; value=&quot;311&quot;/&gt;&lt;/object&gt;&lt;object type=&quot;3&quot; unique_id=&quot;10062&quot;&gt;&lt;property id=&quot;20148&quot; value=&quot;5&quot;/&gt;&lt;property id=&quot;20300&quot; value=&quot;Slide 59 - &amp;quot;Diagrama de dispersión&amp;quot;&quot;/&gt;&lt;property id=&quot;20307&quot; value=&quot;312&quot;/&gt;&lt;/object&gt;&lt;object type=&quot;3&quot; unique_id=&quot;10063&quot;&gt;&lt;property id=&quot;20148&quot; value=&quot;5&quot;/&gt;&lt;property id=&quot;20300&quot; value=&quot;Slide 60&quot;/&gt;&lt;property id=&quot;20307&quot; value=&quot;313&quot;/&gt;&lt;/object&gt;&lt;object type=&quot;3&quot; unique_id=&quot;10064&quot;&gt;&lt;property id=&quot;20148&quot; value=&quot;5&quot;/&gt;&lt;property id=&quot;20300&quot; value=&quot;Slide 61 - &amp;quot;Ciclo de la Calidad (PHVA)&amp;quot;&quot;/&gt;&lt;property id=&quot;20307&quot; value=&quot;326&quot;/&gt;&lt;/object&gt;&lt;object type=&quot;3&quot; unique_id=&quot;10065&quot;&gt;&lt;property id=&quot;20148&quot; value=&quot;5&quot;/&gt;&lt;property id=&quot;20300&quot; value=&quot;Slide 62 - &amp;quot;8 pasos para solucionar un problema&amp;quot;&quot;/&gt;&lt;property id=&quot;20307&quot; value=&quot;340&quot;/&gt;&lt;/object&gt;&lt;object type=&quot;3&quot; unique_id=&quot;10066&quot;&gt;&lt;property id=&quot;20148&quot; value=&quot;5&quot;/&gt;&lt;property id=&quot;20300&quot; value=&quot;Slide 63 - &amp;quot;1. Encontrar un problema&amp;quot;&quot;/&gt;&lt;property id=&quot;20307&quot; value=&quot;328&quot;/&gt;&lt;/object&gt;&lt;object type=&quot;3&quot; unique_id=&quot;10067&quot;&gt;&lt;property id=&quot;20148&quot; value=&quot;5&quot;/&gt;&lt;property id=&quot;20300&quot; value=&quot;Slide 64&quot;/&gt;&lt;property id=&quot;20307&quot; value=&quot;329&quot;/&gt;&lt;/object&gt;&lt;object type=&quot;3&quot; unique_id=&quot;10068&quot;&gt;&lt;property id=&quot;20148&quot; value=&quot;5&quot;/&gt;&lt;property id=&quot;20300&quot; value=&quot;Slide 65 - &amp;quot;2.Buscar Todas las Posibles Causas&amp;quot;&quot;/&gt;&lt;property id=&quot;20307&quot; value=&quot;330&quot;/&gt;&lt;/object&gt;&lt;object type=&quot;3&quot; unique_id=&quot;10069&quot;&gt;&lt;property id=&quot;20148&quot; value=&quot;5&quot;/&gt;&lt;property id=&quot;20300&quot; value=&quot;Slide 66 - &amp;quot;3. Investigar Cuál es la Causa o el Factor Más Importante&amp;quot;&quot;/&gt;&lt;property id=&quot;20307&quot; value=&quot;332&quot;/&gt;&lt;/object&gt;&lt;object type=&quot;3&quot; unique_id=&quot;10070&quot;&gt;&lt;property id=&quot;20148&quot; value=&quot;5&quot;/&gt;&lt;property id=&quot;20300&quot; value=&quot;Slide 67&quot;/&gt;&lt;property id=&quot;20307&quot; value=&quot;333&quot;/&gt;&lt;/object&gt;&lt;object type=&quot;3&quot; unique_id=&quot;10071&quot;&gt;&lt;property id=&quot;20148&quot; value=&quot;5&quot;/&gt;&lt;property id=&quot;20300&quot; value=&quot;Slide 68&quot;/&gt;&lt;property id=&quot;20307&quot; value=&quot;334&quot;/&gt;&lt;/object&gt;&lt;object type=&quot;3&quot; unique_id=&quot;10072&quot;&gt;&lt;property id=&quot;20148&quot; value=&quot;5&quot;/&gt;&lt;property id=&quot;20300&quot; value=&quot;Slide 69&quot;/&gt;&lt;property id=&quot;20307&quot; value=&quot;335&quot;/&gt;&lt;/object&gt;&lt;object type=&quot;3&quot; unique_id=&quot;10073&quot;&gt;&lt;property id=&quot;20148&quot; value=&quot;5&quot;/&gt;&lt;property id=&quot;20300&quot; value=&quot;Slide 70&quot;/&gt;&lt;property id=&quot;20307&quot; value=&quot;336&quot;/&gt;&lt;/object&gt;&lt;object type=&quot;3&quot; unique_id=&quot;10074&quot;&gt;&lt;property id=&quot;20148&quot; value=&quot;5&quot;/&gt;&lt;property id=&quot;20300&quot; value=&quot;Slide 71 - &amp;quot;7. Prevenir Recurrencia (beneficios)&amp;quot;&quot;/&gt;&lt;property id=&quot;20307&quot; value=&quot;337&quot;/&gt;&lt;/object&gt;&lt;object type=&quot;3&quot; unique_id=&quot;10075&quot;&gt;&lt;property id=&quot;20148&quot; value=&quot;5&quot;/&gt;&lt;property id=&quot;20300&quot; value=&quot;Slide 72&quot;/&gt;&lt;property id=&quot;20307&quot; value=&quot;338&quot;/&gt;&lt;/object&gt;&lt;object type=&quot;3&quot; unique_id=&quot;10076&quot;&gt;&lt;property id=&quot;20148&quot; value=&quot;5&quot;/&gt;&lt;property id=&quot;20300&quot; value=&quot;Slide 73 - &amp;quot;8. CONCLUSIÓN&amp;quot;&quot;/&gt;&lt;property id=&quot;20307&quot; value=&quot;339&quot;/&gt;&lt;/object&gt;&lt;/object&gt;&lt;/object&gt;&lt;/database&gt;"/>
  <p:tag name="SECTOMILLISECCONVERTED"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2209</TotalTime>
  <Words>907</Words>
  <Application>Microsoft Office PowerPoint</Application>
  <PresentationFormat>Presentación en pantalla (4:3)</PresentationFormat>
  <Paragraphs>169</Paragraphs>
  <Slides>17</Slides>
  <Notes>12</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17</vt:i4>
      </vt:variant>
    </vt:vector>
  </HeadingPairs>
  <TitlesOfParts>
    <vt:vector size="24" baseType="lpstr">
      <vt:lpstr>Arial</vt:lpstr>
      <vt:lpstr>Calibri</vt:lpstr>
      <vt:lpstr>Calibri Light</vt:lpstr>
      <vt:lpstr>Cambria Math</vt:lpstr>
      <vt:lpstr>Times New Roman</vt:lpstr>
      <vt:lpstr>Tema de Office</vt:lpstr>
      <vt:lpstr>Ecuación</vt:lpstr>
      <vt:lpstr>INFERENCIA ESTADISTICA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ESTADÍSTICA EN LA TOMA DE DECISIONES</dc:title>
  <dc:creator>LAURA</dc:creator>
  <cp:lastModifiedBy>PORFIRIO GUTIERREZ</cp:lastModifiedBy>
  <cp:revision>143</cp:revision>
  <dcterms:created xsi:type="dcterms:W3CDTF">2012-03-13T02:06:35Z</dcterms:created>
  <dcterms:modified xsi:type="dcterms:W3CDTF">2019-08-09T23:02:09Z</dcterms:modified>
</cp:coreProperties>
</file>