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4"/>
  </p:notesMasterIdLst>
  <p:sldIdLst>
    <p:sldId id="266" r:id="rId3"/>
    <p:sldId id="257" r:id="rId4"/>
    <p:sldId id="258" r:id="rId5"/>
    <p:sldId id="265" r:id="rId6"/>
    <p:sldId id="259" r:id="rId7"/>
    <p:sldId id="260" r:id="rId8"/>
    <p:sldId id="267" r:id="rId9"/>
    <p:sldId id="268" r:id="rId10"/>
    <p:sldId id="261" r:id="rId11"/>
    <p:sldId id="262" r:id="rId12"/>
    <p:sldId id="264" r:id="rId13"/>
  </p:sldIdLst>
  <p:sldSz cx="9144000" cy="6858000" type="screen4x3"/>
  <p:notesSz cx="6858000" cy="9144000"/>
  <p:custDataLst>
    <p:tags r:id="rId15"/>
  </p:custDataLst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CDD7D-7C0E-442C-AB35-1B44F7F370C5}" type="datetimeFigureOut">
              <a:rPr lang="es-MX" smtClean="0"/>
              <a:t>08/07/2019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MX" dirty="0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84494-EA52-41A1-B0BD-8A4048C1B0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93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B10D4-CBE9-4E5F-B2D4-1FCC69BF64F0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BA3AF-A30F-4A79-B91A-5E947094300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63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83F3A2-026D-4DEF-B084-926C7CAAF909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B10AE-D3B4-4D90-9700-A1EAA06E7B8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11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A0BC80-3D03-4300-987A-2AAD87E03A6A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5EE06-BAF4-4EFC-8C21-11BD061A41C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892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6BF1D-D460-43C1-8D68-39F38BD8E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1F7F0C-DA3D-4960-95D3-CF1630B1A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707D95-18BB-4FAA-914B-8C27E156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4F60-EC21-4CAB-8156-BB39035CA498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02A7EC-6E38-4B47-8C7B-D02D4F695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9BB5D3-7E73-4C39-8123-27677909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388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F9D3C-6A38-4820-9403-837C33D5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0C1591-6029-4B31-85BF-6AD398E8D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5E0FE2-30BC-4C84-9292-63C890E1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27FD-3F3E-4A21-A658-3675C29CCE03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7F644A-9014-4BDC-9E0D-36DD30E0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923307-84A9-4183-BDD4-254F68920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206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A2A3F-C399-46AF-B4E5-08B8AA3FF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D59504-D34B-4DA1-B103-ED540FF44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4C917D-2A71-4C60-8D2D-5B59C0DD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AA39-59A7-4216-B8CF-AF1B4B16FE84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E1CAF6-120B-4EDD-AF85-9279EE63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11AFF5-F076-459F-95C8-F320B41B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797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B658F1-B9FC-434A-B907-5FC94F2B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A75008-84D8-4147-A837-C8AEC1DD4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14D5FF-40CE-4AB5-9B5F-BD6E00161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E5B8A5-3531-4FBB-AB13-283D2974D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30C4-C626-4F6D-9206-F332EB22AC7D}" type="datetime1">
              <a:rPr lang="es-MX" smtClean="0"/>
              <a:t>08/07/2019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09CA74-32BD-47ED-8DEE-5AEA9198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2350F1-DC5A-4A9B-A853-8B654926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325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2FE61-06EB-483E-B43D-F8929371F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EBF7D3-6DD5-44BA-AE79-17E1A2D95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1551A5-FEB8-4A37-9ACD-8BA149B6F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7437A9-547E-41D2-BB1F-AAD92B20F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FDA65D-8F4D-4311-8A72-2DC508569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ADEFF36-5AAF-485D-BDCE-5D6FDA93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F581-33EC-44FE-AC4B-1647DBB13BC8}" type="datetime1">
              <a:rPr lang="es-MX" smtClean="0"/>
              <a:t>08/07/2019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6A98F2-6837-432A-9148-730C0616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C5F42D-D8B2-4453-B662-5F8117CA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296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0C278-708C-49DD-9540-84DA6FD9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8A6E8C-EAF2-4C48-BFFE-A1770CCF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EFF3-600A-4C71-82F5-C99E51D00439}" type="datetime1">
              <a:rPr lang="es-MX" smtClean="0"/>
              <a:t>08/07/2019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11E937-EF3E-4649-92EC-FE64CE563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A89C28-54F7-4F72-A07E-6E252115F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3156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699B07-B3F4-4113-85D4-73308EA0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26DA-BCDA-4155-B6C4-4602DD8AFDD6}" type="datetime1">
              <a:rPr lang="es-MX" smtClean="0"/>
              <a:t>08/07/2019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3D4322-EEB5-4792-B517-97ED986D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BD3A7F-CF62-4550-B1A4-63E1E5BB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365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55430-E115-4EF5-96E7-1BDD1A63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F326D3-FEBB-4A76-B4CF-95A8027A5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A9066F-0C6F-47DB-B472-A7389783E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FE8816-F072-4650-9A3E-1C463FC7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4F67-3646-4EF9-BCAD-F9F5418A28C3}" type="datetime1">
              <a:rPr lang="es-MX" smtClean="0"/>
              <a:t>08/07/2019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2AE48A-F6A3-4B2D-8B21-0565BAF5F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CDBEC0-0ED6-4769-B681-2E6D074D0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57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3E5F1-C320-4D57-AF37-3E0CFF05C6E0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D9F96-7898-4180-8D9B-C20BCD62ABF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23029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30C6C-609A-4339-A9B4-C320D43A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F25A07-BB4E-400C-B474-34850EFED2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93CA08-FD65-4EC3-9646-5649E7C87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B10334-CE9B-4603-A785-64D73FEB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1F0D-F6CC-4E51-95E6-FBF8E760E12A}" type="datetime1">
              <a:rPr lang="es-MX" smtClean="0"/>
              <a:t>08/07/2019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3A6339-D1F9-4547-AEED-865603C8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221F40-ADAC-4B12-B432-8D51D306B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9120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8C5F5-EAD1-49FE-8143-2DCE0312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1FC78F-78B1-4F01-927B-99A2010BD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567F74-AD58-47FD-950E-9146246E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450-5546-4ECC-9061-2B51C74D5A71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6775A4-BC8F-4149-89F7-297F47DD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FDD013-FD35-45AD-A465-22D6C80E4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690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94196C-591C-4031-A57A-43A9A3151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0265DC-DCC3-4ADD-8956-4C72FC2BA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7F4C4D-7647-4675-899D-22507811B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CFDE-A962-4F82-9D71-64BB944A895F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CA411D-6F4B-495B-A4F2-67704C9E0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F6283C-1EE7-49D0-AD9A-8B5FD110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3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568ACA-694C-4B28-B856-ED5E5AC50566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B4D65-A2C7-42F1-9467-840EAFB8F15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391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181226-62BD-4DA6-820C-ADDC5672DF08}" type="datetime1">
              <a:rPr lang="es-MX" smtClean="0"/>
              <a:t>08/07/2019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20C50-6E50-4F48-A461-B3235BFAE66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3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CCF844-23EE-40D0-BABF-DC5934AB3822}" type="datetime1">
              <a:rPr lang="es-MX" smtClean="0"/>
              <a:t>08/07/2019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JJMV/PGG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8F27F-385C-4922-833B-5805A7C3B12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17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41CADB-340A-4995-ADB3-5B17585782E6}" type="datetime1">
              <a:rPr lang="es-MX" smtClean="0"/>
              <a:t>08/07/2019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JJMV/PGG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F42D8-FFCB-4EA6-B483-C5E9DACFE92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851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5FF963-4526-4E10-93DA-A063C3A1C08A}" type="datetime1">
              <a:rPr lang="es-MX" smtClean="0"/>
              <a:t>08/07/2019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/>
              <a:t>JJMV/PGG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F531D-0970-48BE-BB18-DA0C638C0AB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94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645AB1-C4C0-421F-A08E-1C0350D50D9C}" type="datetime1">
              <a:rPr lang="es-MX" smtClean="0"/>
              <a:t>08/07/2019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BBE07-F834-4229-9B9D-774DF2FCE3E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78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8A149-DD4E-4B1B-B028-B7A90C395E31}" type="datetime1">
              <a:rPr lang="es-MX" smtClean="0"/>
              <a:t>08/07/2019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75B3D-C149-483B-B433-E637BAD9F81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15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C75355-DB56-41AC-A1BE-A8E4E206EB19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AF42D8-FFCB-4EA6-B483-C5E9DACFE92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31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1C4C82-EE74-42B5-A271-43AC5393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328699-0037-4387-8C70-3B5B84B13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3240E3-2E1D-46B3-B991-8BD2E8D03C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F9986-9552-46F9-81A4-3643352DCB1A}" type="datetime1">
              <a:rPr lang="es-MX" smtClean="0"/>
              <a:t>08/07/2019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74EEA9-E49B-4C6F-A1C3-75F454C888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DBE2A5-8A92-4E00-A1A6-3AECD62F2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763E-0860-43E9-BE4C-4033ACECC1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7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7168" y="5346700"/>
            <a:ext cx="1746832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n 2" descr="Imagen que contiene imágenes prediseñadas&#10;&#10;Descripción generada con confianza alta">
            <a:extLst>
              <a:ext uri="{FF2B5EF4-FFF2-40B4-BE49-F238E27FC236}">
                <a16:creationId xmlns:a16="http://schemas.microsoft.com/office/drawing/2014/main" id="{4E8CB7C3-18A8-4C42-8295-814F0FE65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30" y="1546797"/>
            <a:ext cx="7260008" cy="2250604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835438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/>
          <p:cNvSpPr txBox="1"/>
          <p:nvPr/>
        </p:nvSpPr>
        <p:spPr>
          <a:xfrm>
            <a:off x="575430" y="5444835"/>
            <a:ext cx="6821738" cy="83023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DISEÑOS 2 A LA K CON PUNTOS CENTRALES</a:t>
            </a:r>
          </a:p>
        </p:txBody>
      </p:sp>
    </p:spTree>
    <p:extLst>
      <p:ext uri="{BB962C8B-B14F-4D97-AF65-F5344CB8AC3E}">
        <p14:creationId xmlns:p14="http://schemas.microsoft.com/office/powerpoint/2010/main" val="221621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44008" y="5301207"/>
            <a:ext cx="3952056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2200" b="1" dirty="0">
                <a:solidFill>
                  <a:srgbClr val="0070C0"/>
                </a:solidFill>
              </a:rPr>
              <a:t>CON B(+) SE TIENE MAYOR RENDIMIENTO.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51520" y="5373216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70C0"/>
                </a:solidFill>
              </a:rPr>
              <a:t>CON A(+) SE TIENE MAYOR RENDIMIENTO.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02" y="476671"/>
            <a:ext cx="3627626" cy="482453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746" y="620688"/>
            <a:ext cx="3373055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769956" y="5550641"/>
            <a:ext cx="637995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  <a:latin typeface="Calibri" pitchFamily="34" charset="0"/>
              </a:rPr>
              <a:t>CON A(+) Y B(+) SE TIENE MAYOR RENDIMIENTO.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746130"/>
            <a:ext cx="6178308" cy="4816216"/>
          </a:xfrm>
          <a:prstGeom prst="rect">
            <a:avLst/>
          </a:prstGeom>
        </p:spPr>
      </p:pic>
      <p:sp>
        <p:nvSpPr>
          <p:cNvPr id="4" name="290 Elipse"/>
          <p:cNvSpPr/>
          <p:nvPr/>
        </p:nvSpPr>
        <p:spPr>
          <a:xfrm>
            <a:off x="4932040" y="1556792"/>
            <a:ext cx="972691" cy="57606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79512" y="471293"/>
            <a:ext cx="8784976" cy="5813899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30000"/>
              </a:lnSpc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ES_tradnl" sz="22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DISEÑOS </a:t>
            </a:r>
            <a:r>
              <a:rPr lang="es-ES_tradnl" sz="2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2 AL  K CON PUNTOS AL CENTRO</a:t>
            </a:r>
            <a:endParaRPr lang="es-MX" sz="2200" b="1" dirty="0">
              <a:solidFill>
                <a:srgbClr val="0070C0"/>
              </a:solidFill>
              <a:latin typeface="Calibri" pitchFamily="34" charset="0"/>
            </a:endParaRPr>
          </a:p>
          <a:p>
            <a:pPr algn="just" eaLnBrk="0" hangingPunct="0">
              <a:lnSpc>
                <a:spcPct val="130000"/>
              </a:lnSpc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ES_tradnl" sz="2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INTRODUCCION</a:t>
            </a:r>
          </a:p>
          <a:p>
            <a:pPr marL="342900" indent="-342900" algn="just" eaLnBrk="0" hangingPunct="0">
              <a:lnSpc>
                <a:spcPct val="130000"/>
              </a:lnSpc>
              <a:buFont typeface="Wingdings" panose="05000000000000000000" pitchFamily="2" charset="2"/>
              <a:buChar char="Ø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ES_tradnl" sz="2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Un motivo de preocupación potencial en el uso de diseños factoriales de dos niveles es la suposición de linealidad en los efectos de los factores.</a:t>
            </a:r>
          </a:p>
          <a:p>
            <a:pPr marL="342900" indent="-342900" algn="just" eaLnBrk="0" hangingPunct="0">
              <a:lnSpc>
                <a:spcPct val="130000"/>
              </a:lnSpc>
              <a:buFont typeface="Wingdings" panose="05000000000000000000" pitchFamily="2" charset="2"/>
              <a:buChar char="Ø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ES_tradnl" sz="2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Existe sin embargo un método para replicar ciertos puntos en un diseño factorial 2</a:t>
            </a:r>
            <a:r>
              <a:rPr lang="es-ES_tradnl" sz="2200" b="1" baseline="300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k</a:t>
            </a:r>
            <a:r>
              <a:rPr lang="es-ES_tradnl" sz="2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, lo cual protegerá contra la curvatura (falta de linealidad) además de permitir obtener estimaciones de error de manera independiente. </a:t>
            </a:r>
          </a:p>
          <a:p>
            <a:pPr marL="342900" indent="-342900" algn="just" eaLnBrk="0" hangingPunct="0">
              <a:lnSpc>
                <a:spcPct val="130000"/>
              </a:lnSpc>
              <a:buFont typeface="Wingdings" panose="05000000000000000000" pitchFamily="2" charset="2"/>
              <a:buChar char="Ø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ES_tradnl" sz="2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Dicho método consiste en agregar puntos centrales al diseño 2</a:t>
            </a:r>
            <a:r>
              <a:rPr lang="es-ES_tradnl" sz="2200" b="1" baseline="300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k</a:t>
            </a:r>
            <a:r>
              <a:rPr lang="es-ES_tradnl" sz="2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, para lo cual se hacen n réplicas en los puntos X</a:t>
            </a:r>
            <a:r>
              <a:rPr lang="es-ES_tradnl" sz="2200" b="1" baseline="-300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i</a:t>
            </a:r>
            <a:r>
              <a:rPr lang="es-ES_tradnl" sz="2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= 0 ( i = 1,2 ...,k). </a:t>
            </a:r>
          </a:p>
          <a:p>
            <a:pPr marL="342900" indent="-342900" algn="just" eaLnBrk="0" hangingPunct="0">
              <a:lnSpc>
                <a:spcPct val="130000"/>
              </a:lnSpc>
              <a:buFont typeface="Wingdings" panose="05000000000000000000" pitchFamily="2" charset="2"/>
              <a:buChar char="Ø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ES_tradnl" sz="2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Un aspecto importante es que al agregar los puntos centrales, no se afectaran  las estimaciones usuales de los efectos en el diseño.</a:t>
            </a:r>
            <a:r>
              <a:rPr lang="es-ES_tradnl" sz="22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294671"/>
            <a:ext cx="8604250" cy="156966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just"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ES_tradnl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Para ilustrar el método, considérese un diseño 2</a:t>
            </a:r>
            <a:r>
              <a:rPr lang="es-ES_tradnl" sz="2400" b="1" baseline="300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s-ES_tradnl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con una observación en cada uno de los puntos factoriales (-,-),  (+,-), (-,+) y (+,+) y </a:t>
            </a:r>
            <a:r>
              <a:rPr lang="es-ES_tradnl" sz="2400" b="1" dirty="0" err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n</a:t>
            </a:r>
            <a:r>
              <a:rPr lang="es-ES_tradnl" sz="2400" b="1" baseline="-30000" dirty="0" err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c</a:t>
            </a:r>
            <a:r>
              <a:rPr lang="es-ES_tradnl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observaciones en los puntos centrales (0,0). En la siguiente figura se ilustra la situación.</a:t>
            </a:r>
            <a:r>
              <a:rPr lang="es-ES_tradnl" sz="24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6264696" cy="4073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87" y="548679"/>
            <a:ext cx="7200799" cy="51125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12 Rectángulo"/>
          <p:cNvSpPr/>
          <p:nvPr/>
        </p:nvSpPr>
        <p:spPr>
          <a:xfrm>
            <a:off x="4433592" y="3094917"/>
            <a:ext cx="45085" cy="85725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8 Elipse"/>
          <p:cNvSpPr/>
          <p:nvPr/>
        </p:nvSpPr>
        <p:spPr>
          <a:xfrm>
            <a:off x="4489619" y="3031835"/>
            <a:ext cx="47625" cy="45085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44" y="2895945"/>
            <a:ext cx="5334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35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3"/>
          <p:cNvSpPr>
            <a:spLocks noChangeArrowheads="1"/>
          </p:cNvSpPr>
          <p:nvPr/>
        </p:nvSpPr>
        <p:spPr bwMode="auto">
          <a:xfrm>
            <a:off x="179512" y="476672"/>
            <a:ext cx="8642226" cy="3046988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ES_tradnl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Sea         </a:t>
            </a:r>
            <a:r>
              <a:rPr lang="es-MX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el promedio de las cuatro corridas en los cuatro puntos factoriales y sea         el promedio de las </a:t>
            </a:r>
            <a:r>
              <a:rPr lang="es-MX" sz="2400" b="1" dirty="0" err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n</a:t>
            </a:r>
            <a:r>
              <a:rPr lang="es-MX" sz="2400" b="1" baseline="-30000" dirty="0" err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c</a:t>
            </a:r>
            <a:r>
              <a:rPr lang="es-MX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corridas en el punto central. Si la diferencia           es pequeña, entonces los puntos centrales se encuentran en el plano que pasa por los puntos factoriales (o cerca de él), y no hay curvatura. </a:t>
            </a:r>
          </a:p>
          <a:p>
            <a:pPr algn="just"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MX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Por otro lado, si                es grande, entonces existe curvatura. </a:t>
            </a:r>
          </a:p>
          <a:p>
            <a:pPr algn="just"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MX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Una suma de cuadrados para la curvatura con un solo grado de libertad está dada por</a:t>
            </a:r>
          </a:p>
        </p:txBody>
      </p:sp>
      <p:graphicFrame>
        <p:nvGraphicFramePr>
          <p:cNvPr id="102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510662"/>
              </p:ext>
            </p:extLst>
          </p:nvPr>
        </p:nvGraphicFramePr>
        <p:xfrm>
          <a:off x="827584" y="548680"/>
          <a:ext cx="317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cuación" r:id="rId3" imgW="317160" imgH="355320" progId="Equation.3">
                  <p:embed/>
                </p:oleObj>
              </mc:Choice>
              <mc:Fallback>
                <p:oleObj name="Ecuación" r:id="rId3" imgW="317160" imgH="35532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48680"/>
                        <a:ext cx="317500" cy="355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622572"/>
              </p:ext>
            </p:extLst>
          </p:nvPr>
        </p:nvGraphicFramePr>
        <p:xfrm>
          <a:off x="2555776" y="908720"/>
          <a:ext cx="317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cuación" r:id="rId5" imgW="317160" imgH="355320" progId="Equation.3">
                  <p:embed/>
                </p:oleObj>
              </mc:Choice>
              <mc:Fallback>
                <p:oleObj name="Ecuación" r:id="rId5" imgW="317160" imgH="35532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908720"/>
                        <a:ext cx="3175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451591"/>
              </p:ext>
            </p:extLst>
          </p:nvPr>
        </p:nvGraphicFramePr>
        <p:xfrm>
          <a:off x="3414715" y="1340768"/>
          <a:ext cx="812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cuación" r:id="rId7" imgW="812520" imgH="355320" progId="Equation.3">
                  <p:embed/>
                </p:oleObj>
              </mc:Choice>
              <mc:Fallback>
                <p:oleObj name="Ecuación" r:id="rId7" imgW="812520" imgH="3553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5" y="1340768"/>
                        <a:ext cx="812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120689"/>
              </p:ext>
            </p:extLst>
          </p:nvPr>
        </p:nvGraphicFramePr>
        <p:xfrm>
          <a:off x="2411760" y="2348880"/>
          <a:ext cx="812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cuación" r:id="rId9" imgW="812520" imgH="355320" progId="Equation.3">
                  <p:embed/>
                </p:oleObj>
              </mc:Choice>
              <mc:Fallback>
                <p:oleObj name="Ecuación" r:id="rId9" imgW="812520" imgH="3553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348880"/>
                        <a:ext cx="812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graphicFrame>
        <p:nvGraphicFramePr>
          <p:cNvPr id="103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615712"/>
              </p:ext>
            </p:extLst>
          </p:nvPr>
        </p:nvGraphicFramePr>
        <p:xfrm>
          <a:off x="2393892" y="3592344"/>
          <a:ext cx="4248472" cy="1146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cuación" r:id="rId10" imgW="1727200" imgH="457200" progId="Equation.3">
                  <p:embed/>
                </p:oleObj>
              </mc:Choice>
              <mc:Fallback>
                <p:oleObj name="Ecuación" r:id="rId10" imgW="1727200" imgH="457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892" y="3592344"/>
                        <a:ext cx="4248472" cy="1146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32"/>
          <p:cNvSpPr>
            <a:spLocks noChangeArrowheads="1"/>
          </p:cNvSpPr>
          <p:nvPr/>
        </p:nvSpPr>
        <p:spPr bwMode="auto">
          <a:xfrm>
            <a:off x="18381" y="4973581"/>
            <a:ext cx="8964488" cy="1200329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/>
            <a:r>
              <a:rPr lang="es-ES_tradnl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donde, en general, </a:t>
            </a:r>
            <a:r>
              <a:rPr lang="es-ES_tradnl" sz="2400" b="1" dirty="0" err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n</a:t>
            </a:r>
            <a:r>
              <a:rPr lang="es-ES_tradnl" sz="2400" b="1" baseline="-30000" dirty="0" err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F</a:t>
            </a:r>
            <a:r>
              <a:rPr lang="es-ES_tradnl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es el número de puntos en el diseño factorial. Esta cantidad puede compararse con el cuadrado medio de error para probar la curvatura</a:t>
            </a:r>
            <a:r>
              <a:rPr lang="es-MX" sz="24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467544" y="476672"/>
            <a:ext cx="8280920" cy="5009833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 8</a:t>
            </a:r>
            <a:endParaRPr lang="es-ES_tradnl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_tradn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ingeniero químico se encuentra estudiando el rendimiento de un proceso. Existen dos factores de interés, A:tiempo y B:temperatura de reacción. Debido a que tiene duda acerca de la suposición de linealidad en la región que explora, el ingeniero decide realizar un diseño 2</a:t>
            </a:r>
            <a:r>
              <a:rPr lang="es-ES_tradnl" sz="24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_tradn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(con una sola replica de cada corrida factorial) aumentada con 5 puntos al centrales. Los datos de rendimiento se muestran a continuación: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78884"/>
              </p:ext>
            </p:extLst>
          </p:nvPr>
        </p:nvGraphicFramePr>
        <p:xfrm>
          <a:off x="539552" y="332656"/>
          <a:ext cx="8066087" cy="4898855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Tiempo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Temperatura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Tiempo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Temperatura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Respuesta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Variables 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Naturales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Variables 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Codificadas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</a:t>
                      </a:r>
                      <a:r>
                        <a:rPr kumimoji="0" lang="es-E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</a:t>
                      </a:r>
                      <a:r>
                        <a:rPr kumimoji="0" lang="es-E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s-E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s-E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39.3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-1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40.9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-1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41.5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40.3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40.6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40.7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40.2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40.6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3" name="Object 3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121081"/>
              </p:ext>
            </p:extLst>
          </p:nvPr>
        </p:nvGraphicFramePr>
        <p:xfrm>
          <a:off x="1115616" y="5308293"/>
          <a:ext cx="1799927" cy="7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cuación" r:id="rId3" imgW="914400" imgH="469900" progId="Equation.3">
                  <p:embed/>
                </p:oleObj>
              </mc:Choice>
              <mc:Fallback>
                <p:oleObj name="Ecuación" r:id="rId3" imgW="914400" imgH="469900" progId="Equation.3">
                  <p:embed/>
                  <p:pic>
                    <p:nvPicPr>
                      <p:cNvPr id="14424" name="Object 3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308293"/>
                        <a:ext cx="1799927" cy="78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30554"/>
              </p:ext>
            </p:extLst>
          </p:nvPr>
        </p:nvGraphicFramePr>
        <p:xfrm>
          <a:off x="5796136" y="5375814"/>
          <a:ext cx="1707882" cy="72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cuación" r:id="rId5" imgW="837836" imgH="393529" progId="Equation.3">
                  <p:embed/>
                </p:oleObj>
              </mc:Choice>
              <mc:Fallback>
                <p:oleObj name="Ecuación" r:id="rId5" imgW="837836" imgH="393529" progId="Equation.3">
                  <p:embed/>
                  <p:pic>
                    <p:nvPicPr>
                      <p:cNvPr id="14426" name="Object 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375814"/>
                        <a:ext cx="1707882" cy="720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738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516268"/>
              </p:ext>
            </p:extLst>
          </p:nvPr>
        </p:nvGraphicFramePr>
        <p:xfrm>
          <a:off x="611560" y="548680"/>
          <a:ext cx="1799927" cy="7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cuación" r:id="rId3" imgW="914400" imgH="469900" progId="Equation.3">
                  <p:embed/>
                </p:oleObj>
              </mc:Choice>
              <mc:Fallback>
                <p:oleObj name="Ecuación" r:id="rId3" imgW="914400" imgH="469900" progId="Equation.3">
                  <p:embed/>
                  <p:pic>
                    <p:nvPicPr>
                      <p:cNvPr id="14424" name="Object 3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48680"/>
                        <a:ext cx="1799927" cy="78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782057"/>
              </p:ext>
            </p:extLst>
          </p:nvPr>
        </p:nvGraphicFramePr>
        <p:xfrm>
          <a:off x="5508104" y="582440"/>
          <a:ext cx="1707882" cy="72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cuación" r:id="rId5" imgW="837836" imgH="393529" progId="Equation.3">
                  <p:embed/>
                </p:oleObj>
              </mc:Choice>
              <mc:Fallback>
                <p:oleObj name="Ecuación" r:id="rId5" imgW="837836" imgH="393529" progId="Equation.3">
                  <p:embed/>
                  <p:pic>
                    <p:nvPicPr>
                      <p:cNvPr id="14426" name="Object 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82440"/>
                        <a:ext cx="1707882" cy="720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103855"/>
              </p:ext>
            </p:extLst>
          </p:nvPr>
        </p:nvGraphicFramePr>
        <p:xfrm>
          <a:off x="349250" y="1625600"/>
          <a:ext cx="2821186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cuación" r:id="rId7" imgW="1091880" imgH="393480" progId="Equation.3">
                  <p:embed/>
                </p:oleObj>
              </mc:Choice>
              <mc:Fallback>
                <p:oleObj name="Ecuación" r:id="rId7" imgW="1091880" imgH="393480" progId="Equation.3">
                  <p:embed/>
                  <p:pic>
                    <p:nvPicPr>
                      <p:cNvPr id="2" name="Object 3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1625600"/>
                        <a:ext cx="2821186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104091"/>
              </p:ext>
            </p:extLst>
          </p:nvPr>
        </p:nvGraphicFramePr>
        <p:xfrm>
          <a:off x="467544" y="2781595"/>
          <a:ext cx="2795068" cy="93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cuación" r:id="rId9" imgW="1002960" imgH="393480" progId="Equation.3">
                  <p:embed/>
                </p:oleObj>
              </mc:Choice>
              <mc:Fallback>
                <p:oleObj name="Ecuación" r:id="rId9" imgW="1002960" imgH="393480" progId="Equation.3">
                  <p:embed/>
                  <p:pic>
                    <p:nvPicPr>
                      <p:cNvPr id="4" name="Object 3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81595"/>
                        <a:ext cx="2795068" cy="93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0147"/>
              </p:ext>
            </p:extLst>
          </p:nvPr>
        </p:nvGraphicFramePr>
        <p:xfrm>
          <a:off x="5094288" y="1625600"/>
          <a:ext cx="305763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cuación" r:id="rId11" imgW="1244520" imgH="393480" progId="Equation.3">
                  <p:embed/>
                </p:oleObj>
              </mc:Choice>
              <mc:Fallback>
                <p:oleObj name="Ecuación" r:id="rId11" imgW="1244520" imgH="393480" progId="Equation.3">
                  <p:embed/>
                  <p:pic>
                    <p:nvPicPr>
                      <p:cNvPr id="3" name="Object 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1625600"/>
                        <a:ext cx="3057632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959302"/>
              </p:ext>
            </p:extLst>
          </p:nvPr>
        </p:nvGraphicFramePr>
        <p:xfrm>
          <a:off x="5229225" y="2781595"/>
          <a:ext cx="2679318" cy="826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cuación" r:id="rId13" imgW="1143000" imgH="393480" progId="Equation.3">
                  <p:embed/>
                </p:oleObj>
              </mc:Choice>
              <mc:Fallback>
                <p:oleObj name="Ecuación" r:id="rId13" imgW="1143000" imgH="393480" progId="Equation.3">
                  <p:embed/>
                  <p:pic>
                    <p:nvPicPr>
                      <p:cNvPr id="6" name="Object 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2781595"/>
                        <a:ext cx="2679318" cy="826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38676"/>
              </p:ext>
            </p:extLst>
          </p:nvPr>
        </p:nvGraphicFramePr>
        <p:xfrm>
          <a:off x="1115616" y="3870793"/>
          <a:ext cx="6624736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36828718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84329313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430894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192800615"/>
                    </a:ext>
                  </a:extLst>
                </a:gridCol>
              </a:tblGrid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Natural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codificado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Natural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codificado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9936505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e1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x1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e2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x2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4819245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45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165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3973468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52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3.4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180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5627935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64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5.8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202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9.4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319479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78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8.6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148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-1.4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4211020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25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-2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130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-5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2971144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18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-3.4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123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-6.4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3192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91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66"/>
          <p:cNvSpPr txBox="1">
            <a:spLocks noChangeArrowheads="1"/>
          </p:cNvSpPr>
          <p:nvPr/>
        </p:nvSpPr>
        <p:spPr bwMode="auto">
          <a:xfrm>
            <a:off x="209871" y="5373216"/>
            <a:ext cx="8820150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SON SIGNIFICATIVOS LOS EFECTOS DE A Y B, NO HAY EFECTO DE CURVATURA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48436"/>
              </p:ext>
            </p:extLst>
          </p:nvPr>
        </p:nvGraphicFramePr>
        <p:xfrm>
          <a:off x="197904" y="282165"/>
          <a:ext cx="8460157" cy="2186178"/>
        </p:xfrm>
        <a:graphic>
          <a:graphicData uri="http://schemas.openxmlformats.org/drawingml/2006/table">
            <a:tbl>
              <a:tblPr/>
              <a:tblGrid>
                <a:gridCol w="2429880">
                  <a:extLst>
                    <a:ext uri="{9D8B030D-6E8A-4147-A177-3AD203B41FA5}">
                      <a16:colId xmlns:a16="http://schemas.microsoft.com/office/drawing/2014/main" val="3732570626"/>
                    </a:ext>
                  </a:extLst>
                </a:gridCol>
                <a:gridCol w="1572204">
                  <a:extLst>
                    <a:ext uri="{9D8B030D-6E8A-4147-A177-3AD203B41FA5}">
                      <a16:colId xmlns:a16="http://schemas.microsoft.com/office/drawing/2014/main" val="2047029589"/>
                    </a:ext>
                  </a:extLst>
                </a:gridCol>
                <a:gridCol w="473698">
                  <a:extLst>
                    <a:ext uri="{9D8B030D-6E8A-4147-A177-3AD203B41FA5}">
                      <a16:colId xmlns:a16="http://schemas.microsoft.com/office/drawing/2014/main" val="2536031237"/>
                    </a:ext>
                  </a:extLst>
                </a:gridCol>
                <a:gridCol w="1695573">
                  <a:extLst>
                    <a:ext uri="{9D8B030D-6E8A-4147-A177-3AD203B41FA5}">
                      <a16:colId xmlns:a16="http://schemas.microsoft.com/office/drawing/2014/main" val="1290442062"/>
                    </a:ext>
                  </a:extLst>
                </a:gridCol>
                <a:gridCol w="1004948">
                  <a:extLst>
                    <a:ext uri="{9D8B030D-6E8A-4147-A177-3AD203B41FA5}">
                      <a16:colId xmlns:a16="http://schemas.microsoft.com/office/drawing/2014/main" val="3311564773"/>
                    </a:ext>
                  </a:extLst>
                </a:gridCol>
                <a:gridCol w="1283854">
                  <a:extLst>
                    <a:ext uri="{9D8B030D-6E8A-4147-A177-3AD203B41FA5}">
                      <a16:colId xmlns:a16="http://schemas.microsoft.com/office/drawing/2014/main" val="4724902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Fuente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 de Cuadrados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Cuadrado Medio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Razón-F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Valor-P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059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A:TIEMPO</a:t>
                      </a:r>
                      <a:endParaRPr lang="es-MX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2.4025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2.4025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61.69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0.0005</a:t>
                      </a:r>
                      <a:endParaRPr lang="es-MX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347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B:TEMPERATURA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10.85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0.0216</a:t>
                      </a:r>
                      <a:endParaRPr lang="es-MX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376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0.8101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019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total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0.194722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0.0389444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754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(corr.)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3.02222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27607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8687"/>
              </p:ext>
            </p:extLst>
          </p:nvPr>
        </p:nvGraphicFramePr>
        <p:xfrm>
          <a:off x="207397" y="2588544"/>
          <a:ext cx="8496943" cy="2496185"/>
        </p:xfrm>
        <a:graphic>
          <a:graphicData uri="http://schemas.openxmlformats.org/drawingml/2006/table">
            <a:tbl>
              <a:tblPr/>
              <a:tblGrid>
                <a:gridCol w="2420387">
                  <a:extLst>
                    <a:ext uri="{9D8B030D-6E8A-4147-A177-3AD203B41FA5}">
                      <a16:colId xmlns:a16="http://schemas.microsoft.com/office/drawing/2014/main" val="1814441254"/>
                    </a:ext>
                  </a:extLst>
                </a:gridCol>
                <a:gridCol w="1599098">
                  <a:extLst>
                    <a:ext uri="{9D8B030D-6E8A-4147-A177-3AD203B41FA5}">
                      <a16:colId xmlns:a16="http://schemas.microsoft.com/office/drawing/2014/main" val="3537755426"/>
                    </a:ext>
                  </a:extLst>
                </a:gridCol>
                <a:gridCol w="475758">
                  <a:extLst>
                    <a:ext uri="{9D8B030D-6E8A-4147-A177-3AD203B41FA5}">
                      <a16:colId xmlns:a16="http://schemas.microsoft.com/office/drawing/2014/main" val="1493178128"/>
                    </a:ext>
                  </a:extLst>
                </a:gridCol>
                <a:gridCol w="1702946">
                  <a:extLst>
                    <a:ext uri="{9D8B030D-6E8A-4147-A177-3AD203B41FA5}">
                      <a16:colId xmlns:a16="http://schemas.microsoft.com/office/drawing/2014/main" val="2333976383"/>
                    </a:ext>
                  </a:extLst>
                </a:gridCol>
                <a:gridCol w="1009317">
                  <a:extLst>
                    <a:ext uri="{9D8B030D-6E8A-4147-A177-3AD203B41FA5}">
                      <a16:colId xmlns:a16="http://schemas.microsoft.com/office/drawing/2014/main" val="2865124389"/>
                    </a:ext>
                  </a:extLst>
                </a:gridCol>
                <a:gridCol w="1289437">
                  <a:extLst>
                    <a:ext uri="{9D8B030D-6E8A-4147-A177-3AD203B41FA5}">
                      <a16:colId xmlns:a16="http://schemas.microsoft.com/office/drawing/2014/main" val="36800304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Fuente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 de Cuadrados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Cuadrado Medio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Razón-F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Valor-P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686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A:TIEMPO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2.4025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2.4025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51.12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0.0020</a:t>
                      </a:r>
                      <a:endParaRPr lang="es-MX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675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B:TEMPERATURA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8.99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0.0400</a:t>
                      </a:r>
                      <a:endParaRPr lang="es-MX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787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0.8289</a:t>
                      </a:r>
                      <a:endParaRPr lang="es-MX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085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Falta de ajuste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0.00672222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0.00672222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0.7245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415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puro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0.188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0.047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960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(corr.)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3.02222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5798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5&quot;/&gt;&lt;/object&gt;&lt;object type=&quot;3&quot; unique_id=&quot;10008&quot;&gt;&lt;property id=&quot;20148&quot; value=&quot;5&quot;/&gt;&lt;property id=&quot;20300&quot; value=&quot;Slide 5&quot;/&gt;&lt;property id=&quot;20307&quot; value=&quot;259&quot;/&gt;&lt;/object&gt;&lt;object type=&quot;3&quot; unique_id=&quot;10009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2&quot;/&gt;&lt;/object&gt;&lt;object type=&quot;3&quot; unique_id=&quot;10013&quot;&gt;&lt;property id=&quot;20148&quot; value=&quot;5&quot;/&gt;&lt;property id=&quot;20300&quot; value=&quot;Slide 9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612</Words>
  <Application>Microsoft Office PowerPoint</Application>
  <PresentationFormat>Presentación en pantalla (4:3)</PresentationFormat>
  <Paragraphs>188</Paragraphs>
  <Slides>11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Wingdings</vt:lpstr>
      <vt:lpstr>Tema de Office</vt:lpstr>
      <vt:lpstr>Diseño personalizado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PORFIRIO</dc:creator>
  <cp:lastModifiedBy>PORFIRIO GUTIERREZ</cp:lastModifiedBy>
  <cp:revision>27</cp:revision>
  <dcterms:created xsi:type="dcterms:W3CDTF">2010-07-03T03:55:46Z</dcterms:created>
  <dcterms:modified xsi:type="dcterms:W3CDTF">2019-07-08T18:22:10Z</dcterms:modified>
</cp:coreProperties>
</file>