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73" r:id="rId5"/>
    <p:sldId id="275" r:id="rId6"/>
    <p:sldId id="278" r:id="rId7"/>
    <p:sldId id="281" r:id="rId8"/>
    <p:sldId id="282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80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73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9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9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31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26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49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01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04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6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83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92B17-4C5F-4366-93C3-FA75E1AA9404}" type="datetimeFigureOut">
              <a:rPr lang="es-MX" smtClean="0"/>
              <a:t>23/12/2017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92BF-35B0-4385-AA7A-E25581C37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8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9907" y="351065"/>
            <a:ext cx="10442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ESTADISTICOS Y DISTRIBUCIONES MUESTRALES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2079" y="1191986"/>
            <a:ext cx="11144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solidFill>
                  <a:srgbClr val="0070C0"/>
                </a:solidFill>
              </a:rPr>
              <a:t>Cuando  se selecciona muestra aleatoria de una población las   medidas numéricas descriptivas que se calculan de la muestra se denominan ESTADISTICAS.</a:t>
            </a:r>
          </a:p>
          <a:p>
            <a:pPr algn="just"/>
            <a:endParaRPr lang="es-MX" sz="2400" b="1" dirty="0">
              <a:solidFill>
                <a:srgbClr val="0070C0"/>
              </a:solidFill>
            </a:endParaRPr>
          </a:p>
          <a:p>
            <a:pPr algn="just"/>
            <a:r>
              <a:rPr lang="es-MX" sz="2400" b="1" dirty="0">
                <a:solidFill>
                  <a:srgbClr val="0070C0"/>
                </a:solidFill>
              </a:rPr>
              <a:t>Las </a:t>
            </a:r>
            <a:r>
              <a:rPr lang="es-MX" sz="2400" b="1" dirty="0">
                <a:solidFill>
                  <a:srgbClr val="FF0000"/>
                </a:solidFill>
              </a:rPr>
              <a:t>estadísticas</a:t>
            </a:r>
            <a:r>
              <a:rPr lang="es-MX" sz="2400" b="1" dirty="0">
                <a:solidFill>
                  <a:srgbClr val="0070C0"/>
                </a:solidFill>
              </a:rPr>
              <a:t> varían o cambian para cada muestra aleatoria diferente que se seleccione de la población; esto es  las </a:t>
            </a:r>
            <a:r>
              <a:rPr lang="es-MX" sz="2400" b="1" dirty="0">
                <a:solidFill>
                  <a:srgbClr val="FF0000"/>
                </a:solidFill>
              </a:rPr>
              <a:t>estadísticas </a:t>
            </a:r>
            <a:r>
              <a:rPr lang="es-MX" sz="2400" b="1" dirty="0">
                <a:solidFill>
                  <a:srgbClr val="0070C0"/>
                </a:solidFill>
              </a:rPr>
              <a:t>son variables aleatorias.  </a:t>
            </a:r>
          </a:p>
          <a:p>
            <a:pPr algn="just"/>
            <a:endParaRPr lang="es-MX" sz="2400" b="1" dirty="0">
              <a:solidFill>
                <a:srgbClr val="0070C0"/>
              </a:solidFill>
            </a:endParaRPr>
          </a:p>
          <a:p>
            <a:pPr algn="just"/>
            <a:r>
              <a:rPr lang="es-MX" sz="2400" b="1" dirty="0">
                <a:solidFill>
                  <a:srgbClr val="0070C0"/>
                </a:solidFill>
              </a:rPr>
              <a:t>Las distribuciones de probabilidad de las </a:t>
            </a:r>
            <a:r>
              <a:rPr lang="es-MX" sz="2400" b="1" dirty="0">
                <a:solidFill>
                  <a:srgbClr val="FF0000"/>
                </a:solidFill>
              </a:rPr>
              <a:t>estadísticas </a:t>
            </a:r>
            <a:r>
              <a:rPr lang="es-MX" sz="2400" b="1" dirty="0">
                <a:solidFill>
                  <a:srgbClr val="0070C0"/>
                </a:solidFill>
              </a:rPr>
              <a:t>se llaman distribuciones muestrales o de muestreo.</a:t>
            </a:r>
          </a:p>
          <a:p>
            <a:pPr algn="just"/>
            <a:endParaRPr lang="es-MX" sz="2400" b="1" dirty="0">
              <a:solidFill>
                <a:srgbClr val="0070C0"/>
              </a:solidFill>
            </a:endParaRPr>
          </a:p>
          <a:p>
            <a:pPr algn="just"/>
            <a:r>
              <a:rPr lang="es-MX" sz="2400" b="1" dirty="0">
                <a:solidFill>
                  <a:srgbClr val="0070C0"/>
                </a:solidFill>
              </a:rPr>
              <a:t>Definición: La distribución muestral de una </a:t>
            </a:r>
            <a:r>
              <a:rPr lang="es-MX" sz="2400" b="1" dirty="0">
                <a:solidFill>
                  <a:srgbClr val="FF0000"/>
                </a:solidFill>
              </a:rPr>
              <a:t>estadística </a:t>
            </a:r>
            <a:r>
              <a:rPr lang="es-MX" sz="2400" b="1" dirty="0">
                <a:solidFill>
                  <a:srgbClr val="0070C0"/>
                </a:solidFill>
              </a:rPr>
              <a:t>es la distribución de probabilidad para los posibles valores de la </a:t>
            </a:r>
            <a:r>
              <a:rPr lang="es-MX" sz="2400" b="1" dirty="0">
                <a:solidFill>
                  <a:srgbClr val="FF0000"/>
                </a:solidFill>
              </a:rPr>
              <a:t>estadística</a:t>
            </a:r>
            <a:r>
              <a:rPr lang="es-MX" sz="2400" b="1" dirty="0">
                <a:solidFill>
                  <a:srgbClr val="0070C0"/>
                </a:solidFill>
              </a:rPr>
              <a:t>, que resulta cuando muestras aleatorias  de tamaño </a:t>
            </a:r>
            <a:r>
              <a:rPr lang="es-MX" sz="2400" b="1" i="1" dirty="0">
                <a:solidFill>
                  <a:srgbClr val="0070C0"/>
                </a:solidFill>
              </a:rPr>
              <a:t>n</a:t>
            </a:r>
            <a:r>
              <a:rPr lang="es-MX" sz="2400" b="1" dirty="0">
                <a:solidFill>
                  <a:srgbClr val="0070C0"/>
                </a:solidFill>
              </a:rPr>
              <a:t>  se sacan repetidamente de la población.</a:t>
            </a:r>
            <a:endParaRPr lang="es-MX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8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09450" y="745157"/>
            <a:ext cx="10002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T tiene una distribución de probabilidad, conocida como T-student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09450" y="1463542"/>
                <a:ext cx="4543426" cy="7755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MX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𝜞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𝝂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𝜞</m:t>
                          </m:r>
                          <m:d>
                            <m:dPr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</m:num>
                                <m:den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𝝅𝝊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s-MX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MX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p>
                                      <m:r>
                                        <a:rPr lang="es-MX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MX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s-MX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MX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MX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50" y="1463542"/>
                <a:ext cx="4543426" cy="7755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679223" y="1851340"/>
                <a:ext cx="3943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b="1" dirty="0"/>
                  <a:t>Donde </a:t>
                </a:r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∞&lt;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&lt;∞</m:t>
                    </m:r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223" y="1851340"/>
                <a:ext cx="3943350" cy="369332"/>
              </a:xfrm>
              <a:prstGeom prst="rect">
                <a:avLst/>
              </a:prstGeom>
              <a:blipFill>
                <a:blip r:embed="rId3"/>
                <a:stretch>
                  <a:fillRect l="-1391" t="-10000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669" y="4432603"/>
            <a:ext cx="5172860" cy="22258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99D1E90F-DE02-459A-9FAE-0BD21619C940}"/>
                  </a:ext>
                </a:extLst>
              </p:cNvPr>
              <p:cNvSpPr/>
              <p:nvPr/>
            </p:nvSpPr>
            <p:spPr>
              <a:xfrm>
                <a:off x="4158893" y="2346179"/>
                <a:ext cx="3156558" cy="1305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s-MX" sz="2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MX" sz="28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s-MX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8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99D1E90F-DE02-459A-9FAE-0BD21619C9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893" y="2346179"/>
                <a:ext cx="3156558" cy="1305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>
            <a:extLst>
              <a:ext uri="{FF2B5EF4-FFF2-40B4-BE49-F238E27FC236}">
                <a16:creationId xmlns:a16="http://schemas.microsoft.com/office/drawing/2014/main" id="{CCCFD8A3-6742-4F2B-A02B-98CCFE94391D}"/>
              </a:ext>
            </a:extLst>
          </p:cNvPr>
          <p:cNvSpPr txBox="1"/>
          <p:nvPr/>
        </p:nvSpPr>
        <p:spPr>
          <a:xfrm>
            <a:off x="851771" y="2641736"/>
            <a:ext cx="2906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El estadístico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DFD3B7B-D55F-419A-A65F-D6DD9D438614}"/>
              </a:ext>
            </a:extLst>
          </p:cNvPr>
          <p:cNvSpPr/>
          <p:nvPr/>
        </p:nvSpPr>
        <p:spPr>
          <a:xfrm>
            <a:off x="609450" y="3813999"/>
            <a:ext cx="9624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Se distribuye como una t-student con v=(n-1) grados de libertad.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5464A26-ABF5-466E-A397-C50D7246381C}"/>
              </a:ext>
            </a:extLst>
          </p:cNvPr>
          <p:cNvSpPr txBox="1"/>
          <p:nvPr/>
        </p:nvSpPr>
        <p:spPr>
          <a:xfrm>
            <a:off x="851771" y="237031"/>
            <a:ext cx="9770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DISTRIBUCION T- STUDENT</a:t>
            </a:r>
          </a:p>
        </p:txBody>
      </p:sp>
    </p:spTree>
    <p:extLst>
      <p:ext uri="{BB962C8B-B14F-4D97-AF65-F5344CB8AC3E}">
        <p14:creationId xmlns:p14="http://schemas.microsoft.com/office/powerpoint/2010/main" val="374821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79521" y="843707"/>
                <a:ext cx="11032958" cy="990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Si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800" dirty="0"/>
                  <a:t> es la varianza de una muestra aleatoria  de tamaño n tomada de una población normal que tiene la varianza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800" dirty="0"/>
                  <a:t>, entonces el estadístico 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21" y="843707"/>
                <a:ext cx="11032958" cy="990977"/>
              </a:xfrm>
              <a:prstGeom prst="rect">
                <a:avLst/>
              </a:prstGeom>
              <a:blipFill>
                <a:blip r:embed="rId2"/>
                <a:stretch>
                  <a:fillRect l="-1105" t="-5521" r="-718" b="-128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5105427" y="2329419"/>
                <a:ext cx="1601272" cy="6718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sSup>
                          <m:sSupPr>
                            <m:ctrlPr>
                              <a:rPr lang="es-MX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s-MX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MX" sz="28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27" y="2329419"/>
                <a:ext cx="1601272" cy="671851"/>
              </a:xfrm>
              <a:prstGeom prst="rect">
                <a:avLst/>
              </a:prstGeom>
              <a:blipFill>
                <a:blip r:embed="rId3"/>
                <a:stretch>
                  <a:fillRect l="-763" b="-1909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75774" y="3333511"/>
                <a:ext cx="109367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dirty="0"/>
                  <a:t>Tiene una distribución ji-cuadrada con </a:t>
                </a:r>
                <a14:m>
                  <m:oMath xmlns:m="http://schemas.openxmlformats.org/officeDocument/2006/math">
                    <m:r>
                      <a:rPr lang="es-MX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s-MX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MX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MX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MX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MX" sz="2800" dirty="0"/>
                  <a:t> grados de libertad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74" y="3333511"/>
                <a:ext cx="10936705" cy="523220"/>
              </a:xfrm>
              <a:prstGeom prst="rect">
                <a:avLst/>
              </a:prstGeom>
              <a:blipFill>
                <a:blip r:embed="rId4"/>
                <a:stretch>
                  <a:fillRect l="-1171" t="-11628" b="-325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6691" y="3898686"/>
            <a:ext cx="6022456" cy="28626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4BE2F0F-2D0E-47E2-A55E-4F1214FABC3A}"/>
              </a:ext>
            </a:extLst>
          </p:cNvPr>
          <p:cNvSpPr txBox="1"/>
          <p:nvPr/>
        </p:nvSpPr>
        <p:spPr>
          <a:xfrm>
            <a:off x="685800" y="96705"/>
            <a:ext cx="1103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DISTRIBUCION  CHI-CUADRADA</a:t>
            </a:r>
          </a:p>
        </p:txBody>
      </p:sp>
    </p:spTree>
    <p:extLst>
      <p:ext uri="{BB962C8B-B14F-4D97-AF65-F5344CB8AC3E}">
        <p14:creationId xmlns:p14="http://schemas.microsoft.com/office/powerpoint/2010/main" val="410554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085824" y="1963150"/>
                <a:ext cx="1567930" cy="999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MX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s-MX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1" i="1" smtClean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MX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𝝂</m:t>
                                  </m:r>
                                </m:e>
                                <m:sub>
                                  <m:r>
                                    <a:rPr lang="es-MX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s-MX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MX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𝝂</m:t>
                                  </m:r>
                                </m:e>
                                <m:sub>
                                  <m:r>
                                    <a:rPr lang="es-MX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824" y="1963150"/>
                <a:ext cx="1567930" cy="9998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95423" y="809026"/>
                <a:ext cx="1067072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Sea U y V dos variables aleatorias independientes que tienen distribuciones chi-cuadrada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MX" sz="2400" dirty="0"/>
                  <a:t> 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MX" sz="2400" dirty="0"/>
                  <a:t>   grados de libertad, respectivamente. Entonces, la distribución  de la variable aleatoria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3" y="809026"/>
                <a:ext cx="10670721" cy="1200329"/>
              </a:xfrm>
              <a:prstGeom prst="rect">
                <a:avLst/>
              </a:prstGeom>
              <a:blipFill>
                <a:blip r:embed="rId3"/>
                <a:stretch>
                  <a:fillRect l="-857" t="-4061" r="-2056" b="-1066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/>
          <p:cNvSpPr/>
          <p:nvPr/>
        </p:nvSpPr>
        <p:spPr>
          <a:xfrm>
            <a:off x="295423" y="3354429"/>
            <a:ext cx="4358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Esta dada por </a:t>
            </a:r>
            <a:r>
              <a:rPr lang="es-MX" sz="2400" dirty="0">
                <a:solidFill>
                  <a:prstClr val="black"/>
                </a:solidFill>
              </a:rPr>
              <a:t> </a:t>
            </a:r>
            <a:endParaRPr lang="es-MX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295423" y="5587309"/>
                <a:ext cx="9919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Conocida como la distribución F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MX" sz="2400" dirty="0"/>
                  <a:t> 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MX" sz="2400" dirty="0"/>
                  <a:t> grados de libertad </a:t>
                </a:r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3" y="5587309"/>
                <a:ext cx="9919607" cy="461665"/>
              </a:xfrm>
              <a:prstGeom prst="rect">
                <a:avLst/>
              </a:prstGeom>
              <a:blipFill>
                <a:blip r:embed="rId4"/>
                <a:stretch>
                  <a:fillRect l="-921" t="-10667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675350" y="4188869"/>
                <a:ext cx="9232738" cy="1025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l-G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ctrlP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  <m:sSup>
                                    <m:sSupPr>
                                      <m:ctrlP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l-G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l-G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𝜈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  <m:d>
                                    <m:dPr>
                                      <m:ctrlP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l-G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𝜈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Γ</m:t>
                                  </m:r>
                                  <m:d>
                                    <m:d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l-GR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𝜈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𝜈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s-MX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ctrlP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l-GR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l-GR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MX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MX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      0&lt;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&lt;∞</m:t>
                              </m:r>
                            </m:e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0                                                                                                                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𝑒𝑛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𝑐𝑢𝑎𝑙𝑞𝑢𝑖𝑒𝑟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𝑜𝑡𝑟𝑜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𝑐𝑎𝑠𝑜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50" y="4188869"/>
                <a:ext cx="9232738" cy="1025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86C2B7FB-C1B2-4606-A8B6-B93C8BC36C41}"/>
              </a:ext>
            </a:extLst>
          </p:cNvPr>
          <p:cNvSpPr txBox="1"/>
          <p:nvPr/>
        </p:nvSpPr>
        <p:spPr>
          <a:xfrm>
            <a:off x="2956142" y="279958"/>
            <a:ext cx="529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DISTRIBUCION F- FISHER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1EC899-3478-448F-9DCE-A3F8E29BD9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7383" y="1643466"/>
            <a:ext cx="4148761" cy="230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3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15811" y="198550"/>
            <a:ext cx="9560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18861" y="490937"/>
            <a:ext cx="3233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puntual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3531900"/>
                  </p:ext>
                </p:extLst>
              </p:nvPr>
            </p:nvGraphicFramePr>
            <p:xfrm>
              <a:off x="3663267" y="1014157"/>
              <a:ext cx="5391150" cy="1856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5575">
                      <a:extLst>
                        <a:ext uri="{9D8B030D-6E8A-4147-A177-3AD203B41FA5}">
                          <a16:colId xmlns:a16="http://schemas.microsoft.com/office/drawing/2014/main" val="3006774298"/>
                        </a:ext>
                      </a:extLst>
                    </a:gridCol>
                    <a:gridCol w="2695575">
                      <a:extLst>
                        <a:ext uri="{9D8B030D-6E8A-4147-A177-3AD203B41FA5}">
                          <a16:colId xmlns:a16="http://schemas.microsoft.com/office/drawing/2014/main" val="31608553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/>
                            <a:t>Parámetro</a:t>
                          </a:r>
                          <a:r>
                            <a:rPr lang="es-MX" baseline="0" dirty="0"/>
                            <a:t> poblacional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/>
                            <a:t>Estimador puntual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8388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8323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22229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2125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52657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3531900"/>
                  </p:ext>
                </p:extLst>
              </p:nvPr>
            </p:nvGraphicFramePr>
            <p:xfrm>
              <a:off x="3663267" y="1014157"/>
              <a:ext cx="5391150" cy="1856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5575">
                      <a:extLst>
                        <a:ext uri="{9D8B030D-6E8A-4147-A177-3AD203B41FA5}">
                          <a16:colId xmlns:a16="http://schemas.microsoft.com/office/drawing/2014/main" val="3006774298"/>
                        </a:ext>
                      </a:extLst>
                    </a:gridCol>
                    <a:gridCol w="2695575">
                      <a:extLst>
                        <a:ext uri="{9D8B030D-6E8A-4147-A177-3AD203B41FA5}">
                          <a16:colId xmlns:a16="http://schemas.microsoft.com/office/drawing/2014/main" val="31608553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/>
                            <a:t>Parámetro</a:t>
                          </a:r>
                          <a:r>
                            <a:rPr lang="es-MX" baseline="0" dirty="0"/>
                            <a:t> poblacional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/>
                            <a:t>Estimador puntual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8388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226" t="-108197" r="-10090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0226" t="-108197" r="-903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8323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226" t="-208197" r="-10090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/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22229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226" t="-308197" r="-10090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0226" t="-308197" r="-903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2125827"/>
                      </a:ext>
                    </a:extLst>
                  </a:tr>
                  <a:tr h="3731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0226" t="-408197" r="-903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2657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A461EB04-3199-4251-9C63-2A7D5FC6BA79}"/>
              </a:ext>
            </a:extLst>
          </p:cNvPr>
          <p:cNvSpPr/>
          <p:nvPr/>
        </p:nvSpPr>
        <p:spPr>
          <a:xfrm>
            <a:off x="636289" y="2932197"/>
            <a:ext cx="3773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Estimación por intervalo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7DEC41-C839-4001-94AE-D33B3693F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142" y="3344267"/>
            <a:ext cx="5010626" cy="23398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2E2759D-DA97-45AB-A0BE-B1AAD880C9AE}"/>
                  </a:ext>
                </a:extLst>
              </p:cNvPr>
              <p:cNvSpPr/>
              <p:nvPr/>
            </p:nvSpPr>
            <p:spPr>
              <a:xfrm>
                <a:off x="5871967" y="5512459"/>
                <a:ext cx="516382" cy="3810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2E2759D-DA97-45AB-A0BE-B1AAD880C9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967" y="5512459"/>
                <a:ext cx="516382" cy="381066"/>
              </a:xfrm>
              <a:prstGeom prst="rect">
                <a:avLst/>
              </a:prstGeom>
              <a:blipFill>
                <a:blip r:embed="rId4"/>
                <a:stretch>
                  <a:fillRect t="-7937" r="-129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>
            <a:extLst>
              <a:ext uri="{FF2B5EF4-FFF2-40B4-BE49-F238E27FC236}">
                <a16:creationId xmlns:a16="http://schemas.microsoft.com/office/drawing/2014/main" id="{DC22EE71-3884-469A-AF1C-6CD81B6AD0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789" y="5506513"/>
            <a:ext cx="806508" cy="4318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4536B15B-AA52-405E-9747-5F3AEF03FEE7}"/>
                  </a:ext>
                </a:extLst>
              </p:cNvPr>
              <p:cNvSpPr/>
              <p:nvPr/>
            </p:nvSpPr>
            <p:spPr>
              <a:xfrm>
                <a:off x="6597473" y="5516109"/>
                <a:ext cx="374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4536B15B-AA52-405E-9747-5F3AEF03FE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473" y="5516109"/>
                <a:ext cx="3741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1889C3A2-72A2-4479-9FDD-7D7A4260CB2A}"/>
                  </a:ext>
                </a:extLst>
              </p:cNvPr>
              <p:cNvSpPr/>
              <p:nvPr/>
            </p:nvSpPr>
            <p:spPr>
              <a:xfrm>
                <a:off x="5342256" y="5918995"/>
                <a:ext cx="3258713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MX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  <m: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s-MX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s-MX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es-MX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</m:e>
                      </m:d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MX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1889C3A2-72A2-4479-9FDD-7D7A4260CB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256" y="5918995"/>
                <a:ext cx="3258713" cy="407163"/>
              </a:xfrm>
              <a:prstGeom prst="rect">
                <a:avLst/>
              </a:prstGeom>
              <a:blipFill>
                <a:blip r:embed="rId7"/>
                <a:stretch>
                  <a:fillRect t="-41791" b="-12089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97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494064" y="351064"/>
                <a:ext cx="9984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400" b="1" dirty="0"/>
                  <a:t>Intervalo de confianza de </a:t>
                </a:r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s-MX" sz="2400" b="1" dirty="0"/>
                  <a:t>, conociendo </a:t>
                </a:r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064" y="351064"/>
                <a:ext cx="9984922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16379" y="1183821"/>
                <a:ext cx="112503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Si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MX" sz="2400" dirty="0"/>
                  <a:t> es la media de una muestra aleatoria de tamaño n de una población con una varianza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400" dirty="0"/>
                  <a:t>, el intervalo de confianza 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∗100%</m:t>
                    </m:r>
                  </m:oMath>
                </a14:m>
                <a:r>
                  <a:rPr lang="es-MX" sz="2400" dirty="0"/>
                  <a:t> para µ es  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9" y="1183821"/>
                <a:ext cx="11250385" cy="830997"/>
              </a:xfrm>
              <a:prstGeom prst="rect">
                <a:avLst/>
              </a:prstGeom>
              <a:blipFill>
                <a:blip r:embed="rId3"/>
                <a:stretch>
                  <a:fillRect l="-813" t="-5839" b="-1532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2803176" y="3069254"/>
                <a:ext cx="6014147" cy="719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f>
                        <m:fPr>
                          <m:type m:val="skw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s-MX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acc>
                        <m:accPr>
                          <m:chr m:val="̅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s-MX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f>
                        <m:fPr>
                          <m:type m:val="skw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176" y="3069254"/>
                <a:ext cx="6014147" cy="7194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849085" y="4749665"/>
                <a:ext cx="10817679" cy="485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s-MX" sz="2400" dirty="0"/>
                  <a:t> es el valor de Z  a la derecha  del cual  se tiene una área </a:t>
                </a:r>
                <a:r>
                  <a:rPr lang="el-GR" sz="2400" dirty="0"/>
                  <a:t>α</a:t>
                </a:r>
                <a:r>
                  <a:rPr lang="es-MX" sz="2400" dirty="0"/>
                  <a:t>/2.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5" y="4749665"/>
                <a:ext cx="10817679" cy="485582"/>
              </a:xfrm>
              <a:prstGeom prst="rect">
                <a:avLst/>
              </a:prstGeom>
              <a:blipFill>
                <a:blip r:embed="rId5"/>
                <a:stretch>
                  <a:fillRect l="-845" t="-53750" b="-1362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56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494064" y="351064"/>
                <a:ext cx="9984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400" b="1" dirty="0"/>
                  <a:t>Intervalo de confianza de </a:t>
                </a:r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s-MX" sz="2400" b="1" dirty="0"/>
                  <a:t>, desconociendo </a:t>
                </a:r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064" y="351064"/>
                <a:ext cx="9984922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16379" y="1183821"/>
                <a:ext cx="1125038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Si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MX" sz="2400" dirty="0"/>
                  <a:t> es la media de una muestra aleatoria de tamaño n de una población distribuida normal  con una varianza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2400" dirty="0"/>
                  <a:t> desconocida, el intervalo de confianza 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∗100%</m:t>
                    </m:r>
                  </m:oMath>
                </a14:m>
                <a:r>
                  <a:rPr lang="es-MX" sz="2400" dirty="0"/>
                  <a:t> para µ es  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9" y="1183821"/>
                <a:ext cx="11250385" cy="1200329"/>
              </a:xfrm>
              <a:prstGeom prst="rect">
                <a:avLst/>
              </a:prstGeom>
              <a:blipFill>
                <a:blip r:embed="rId3"/>
                <a:stretch>
                  <a:fillRect l="-813" t="-4061" b="-1066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2903384" y="3069254"/>
                <a:ext cx="5767283" cy="719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f>
                        <m:fPr>
                          <m:type m:val="skw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s-MX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acc>
                        <m:accPr>
                          <m:chr m:val="̅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s-MX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f>
                        <m:fPr>
                          <m:type m:val="skw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384" y="3069254"/>
                <a:ext cx="5767283" cy="7194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416379" y="4473851"/>
                <a:ext cx="11250385" cy="485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s-MX" sz="2400" dirty="0"/>
                  <a:t> es el valor de t con v=n-1 grados de libertad.</a:t>
                </a: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9" y="4473851"/>
                <a:ext cx="11250385" cy="485582"/>
              </a:xfrm>
              <a:prstGeom prst="rect">
                <a:avLst/>
              </a:prstGeom>
              <a:blipFill>
                <a:blip r:embed="rId5"/>
                <a:stretch>
                  <a:fillRect l="-813" t="-53750" b="-1362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93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494064" y="351064"/>
            <a:ext cx="998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Intervalo de confianza para la proporción de una población (P)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/>
              <p:cNvSpPr txBox="1"/>
              <p:nvPr/>
            </p:nvSpPr>
            <p:spPr>
              <a:xfrm>
                <a:off x="416379" y="1183821"/>
                <a:ext cx="112503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Si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s-MX" sz="2400" dirty="0"/>
                  <a:t> es un estimador de la proporción poblacional p con varianza   p(1-p)/n, entonces el intervalo de confianza 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s-MX" sz="2400" dirty="0"/>
                  <a:t> para p es  </a:t>
                </a:r>
              </a:p>
            </p:txBody>
          </p:sp>
        </mc:Choice>
        <mc:Fallback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9" y="1183821"/>
                <a:ext cx="11250385" cy="830997"/>
              </a:xfrm>
              <a:prstGeom prst="rect">
                <a:avLst/>
              </a:prstGeom>
              <a:blipFill>
                <a:blip r:embed="rId2"/>
                <a:stretch>
                  <a:fillRect l="-813" t="-5839" b="-1532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2903384" y="3069254"/>
                <a:ext cx="8104719" cy="623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ad>
                        <m:radPr>
                          <m:degHide m:val="on"/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 smtClean="0"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s-MX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rad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s-MX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ad>
                        <m:radPr>
                          <m:degHide m:val="on"/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s-MX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384" y="3069254"/>
                <a:ext cx="8104719" cy="623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416379" y="4473851"/>
                <a:ext cx="11250385" cy="854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s-MX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es-MX" sz="2400" dirty="0"/>
                  <a:t> es el percentil  de una distribución estándar normal con media cero y varianza uno.</a:t>
                </a: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79" y="4473851"/>
                <a:ext cx="11250385" cy="854914"/>
              </a:xfrm>
              <a:prstGeom prst="rect">
                <a:avLst/>
              </a:prstGeom>
              <a:blipFill>
                <a:blip r:embed="rId4"/>
                <a:stretch>
                  <a:fillRect l="-813" t="-30714" b="-3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692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473</Words>
  <Application>Microsoft Office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PORFIRIO GTZ GLEZ</dc:creator>
  <cp:lastModifiedBy>PORFIRIO GUTIERREZ</cp:lastModifiedBy>
  <cp:revision>71</cp:revision>
  <dcterms:created xsi:type="dcterms:W3CDTF">2015-10-25T22:05:04Z</dcterms:created>
  <dcterms:modified xsi:type="dcterms:W3CDTF">2017-12-23T19:01:05Z</dcterms:modified>
</cp:coreProperties>
</file>