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3"/>
  </p:notesMasterIdLst>
  <p:sldIdLst>
    <p:sldId id="256" r:id="rId2"/>
    <p:sldId id="259" r:id="rId3"/>
    <p:sldId id="293" r:id="rId4"/>
    <p:sldId id="294" r:id="rId5"/>
    <p:sldId id="295" r:id="rId6"/>
    <p:sldId id="296" r:id="rId7"/>
    <p:sldId id="298" r:id="rId8"/>
    <p:sldId id="261" r:id="rId9"/>
    <p:sldId id="263" r:id="rId10"/>
    <p:sldId id="283" r:id="rId11"/>
    <p:sldId id="280" r:id="rId12"/>
    <p:sldId id="285" r:id="rId13"/>
    <p:sldId id="286" r:id="rId14"/>
    <p:sldId id="288" r:id="rId15"/>
    <p:sldId id="279" r:id="rId16"/>
    <p:sldId id="284" r:id="rId17"/>
    <p:sldId id="271" r:id="rId18"/>
    <p:sldId id="289" r:id="rId19"/>
    <p:sldId id="290" r:id="rId20"/>
    <p:sldId id="291" r:id="rId21"/>
    <p:sldId id="292" r:id="rId22"/>
  </p:sldIdLst>
  <p:sldSz cx="9144000" cy="6858000" type="screen4x3"/>
  <p:notesSz cx="6858000" cy="9144000"/>
  <p:custDataLst>
    <p:tags r:id="rId24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882"/>
    <a:srgbClr val="080912"/>
    <a:srgbClr val="006600"/>
    <a:srgbClr val="292C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13AC7-D226-4045-B9DF-2A302EBB8C86}" type="datetimeFigureOut">
              <a:rPr lang="es-MX" smtClean="0"/>
              <a:t>08/07/2019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B3851-8833-46D3-9EBB-C1F658E62D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6817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C27A-9D12-49E6-AB93-E0B71F90C49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17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5133-EBC7-41E4-8B08-E170DD3CC93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915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D746-5A26-4F70-9B09-3F1DCED6365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4023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JJMV/PGG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68A423-C04A-4C3B-A15E-AB6965B006C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30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32A4-403E-45CA-82D7-259B458DDF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843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872A-F9EA-4531-ADC7-3BDCC31BE9B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02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JJMV/PGG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9C76-6DBA-49C3-82D2-EB900DAA788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09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JJMV/PGG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52567-73F6-4790-9E5F-00B7436B3D1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171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JJMV/PGG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7A29-5F8B-4AEF-8378-762AAF44EC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42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JJMV/PGG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05B0-4281-4925-A89C-6BC0BB0858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530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JJMV/PGG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FA10-06F4-45B8-8871-3B8FB489569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69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JJMV/PGG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6A153-DC85-4443-929E-1CBFEAC2BC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503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JJMV/PGG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C7A29-5F8B-4AEF-8378-762AAF44EC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61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0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2.wmf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8AC533DD-1CF6-4A33-852D-3877441533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7168" y="5346700"/>
            <a:ext cx="1746832" cy="1511301"/>
          </a:xfrm>
          <a:custGeom>
            <a:avLst/>
            <a:gdLst>
              <a:gd name="connsiteX0" fmla="*/ 697617 w 2329109"/>
              <a:gd name="connsiteY0" fmla="*/ 0 h 1511301"/>
              <a:gd name="connsiteX1" fmla="*/ 2329109 w 2329109"/>
              <a:gd name="connsiteY1" fmla="*/ 0 h 1511301"/>
              <a:gd name="connsiteX2" fmla="*/ 2329109 w 2329109"/>
              <a:gd name="connsiteY2" fmla="*/ 1511301 h 1511301"/>
              <a:gd name="connsiteX3" fmla="*/ 0 w 2329109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9109" h="1511301">
                <a:moveTo>
                  <a:pt x="697617" y="0"/>
                </a:moveTo>
                <a:lnTo>
                  <a:pt x="2329109" y="0"/>
                </a:lnTo>
                <a:lnTo>
                  <a:pt x="2329109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Imagen 1" descr="Imagen que contiene imágenes prediseñadas&#10;&#10;Descripción generada con confianza alta">
            <a:extLst>
              <a:ext uri="{FF2B5EF4-FFF2-40B4-BE49-F238E27FC236}">
                <a16:creationId xmlns:a16="http://schemas.microsoft.com/office/drawing/2014/main" id="{9673B78E-4B94-4182-8C9F-4A5C303BE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430" y="1546797"/>
            <a:ext cx="7260008" cy="2250604"/>
          </a:xfrm>
          <a:prstGeom prst="rect">
            <a:avLst/>
          </a:prstGeom>
        </p:spPr>
      </p:pic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1B91595-DF01-4E8B-80BF-B812BA9BFD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7835438" cy="1511306"/>
          </a:xfrm>
          <a:custGeom>
            <a:avLst/>
            <a:gdLst>
              <a:gd name="connsiteX0" fmla="*/ 0 w 10447252"/>
              <a:gd name="connsiteY0" fmla="*/ 0 h 1511306"/>
              <a:gd name="connsiteX1" fmla="*/ 3100647 w 10447252"/>
              <a:gd name="connsiteY1" fmla="*/ 0 h 1511306"/>
              <a:gd name="connsiteX2" fmla="*/ 3292695 w 10447252"/>
              <a:gd name="connsiteY2" fmla="*/ 0 h 1511306"/>
              <a:gd name="connsiteX3" fmla="*/ 3340133 w 10447252"/>
              <a:gd name="connsiteY3" fmla="*/ 0 h 1511306"/>
              <a:gd name="connsiteX4" fmla="*/ 4310215 w 10447252"/>
              <a:gd name="connsiteY4" fmla="*/ 0 h 1511306"/>
              <a:gd name="connsiteX5" fmla="*/ 5506390 w 10447252"/>
              <a:gd name="connsiteY5" fmla="*/ 0 h 1511306"/>
              <a:gd name="connsiteX6" fmla="*/ 5506390 w 10447252"/>
              <a:gd name="connsiteY6" fmla="*/ 2544 h 1511306"/>
              <a:gd name="connsiteX7" fmla="*/ 5901778 w 10447252"/>
              <a:gd name="connsiteY7" fmla="*/ 2544 h 1511306"/>
              <a:gd name="connsiteX8" fmla="*/ 5901778 w 10447252"/>
              <a:gd name="connsiteY8" fmla="*/ 0 h 1511306"/>
              <a:gd name="connsiteX9" fmla="*/ 10447252 w 10447252"/>
              <a:gd name="connsiteY9" fmla="*/ 0 h 1511306"/>
              <a:gd name="connsiteX10" fmla="*/ 9749635 w 10447252"/>
              <a:gd name="connsiteY10" fmla="*/ 1511301 h 1511306"/>
              <a:gd name="connsiteX11" fmla="*/ 5901779 w 10447252"/>
              <a:gd name="connsiteY11" fmla="*/ 1511301 h 1511306"/>
              <a:gd name="connsiteX12" fmla="*/ 5901779 w 10447252"/>
              <a:gd name="connsiteY12" fmla="*/ 1511304 h 1511306"/>
              <a:gd name="connsiteX13" fmla="*/ 5506390 w 10447252"/>
              <a:gd name="connsiteY13" fmla="*/ 1511304 h 1511306"/>
              <a:gd name="connsiteX14" fmla="*/ 5506390 w 10447252"/>
              <a:gd name="connsiteY14" fmla="*/ 1511306 h 1511306"/>
              <a:gd name="connsiteX15" fmla="*/ 4434058 w 10447252"/>
              <a:gd name="connsiteY15" fmla="*/ 1511306 h 1511306"/>
              <a:gd name="connsiteX16" fmla="*/ 4319855 w 10447252"/>
              <a:gd name="connsiteY16" fmla="*/ 1511306 h 1511306"/>
              <a:gd name="connsiteX17" fmla="*/ 4310215 w 10447252"/>
              <a:gd name="connsiteY17" fmla="*/ 1511306 h 1511306"/>
              <a:gd name="connsiteX18" fmla="*/ 3340133 w 10447252"/>
              <a:gd name="connsiteY18" fmla="*/ 1511306 h 1511306"/>
              <a:gd name="connsiteX19" fmla="*/ 3292695 w 10447252"/>
              <a:gd name="connsiteY19" fmla="*/ 1511306 h 1511306"/>
              <a:gd name="connsiteX20" fmla="*/ 3100647 w 10447252"/>
              <a:gd name="connsiteY20" fmla="*/ 1511306 h 1511306"/>
              <a:gd name="connsiteX21" fmla="*/ 0 w 10447252"/>
              <a:gd name="connsiteY21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447252" h="1511306">
                <a:moveTo>
                  <a:pt x="0" y="0"/>
                </a:moveTo>
                <a:lnTo>
                  <a:pt x="3100647" y="0"/>
                </a:lnTo>
                <a:lnTo>
                  <a:pt x="3292695" y="0"/>
                </a:lnTo>
                <a:lnTo>
                  <a:pt x="3340133" y="0"/>
                </a:lnTo>
                <a:lnTo>
                  <a:pt x="4310215" y="0"/>
                </a:lnTo>
                <a:lnTo>
                  <a:pt x="5506390" y="0"/>
                </a:lnTo>
                <a:lnTo>
                  <a:pt x="5506390" y="2544"/>
                </a:lnTo>
                <a:lnTo>
                  <a:pt x="5901778" y="2544"/>
                </a:lnTo>
                <a:lnTo>
                  <a:pt x="5901778" y="0"/>
                </a:lnTo>
                <a:lnTo>
                  <a:pt x="10447252" y="0"/>
                </a:lnTo>
                <a:lnTo>
                  <a:pt x="9749635" y="1511301"/>
                </a:lnTo>
                <a:lnTo>
                  <a:pt x="5901779" y="1511301"/>
                </a:lnTo>
                <a:lnTo>
                  <a:pt x="5901779" y="1511304"/>
                </a:lnTo>
                <a:lnTo>
                  <a:pt x="5506390" y="1511304"/>
                </a:lnTo>
                <a:lnTo>
                  <a:pt x="5506390" y="1511306"/>
                </a:lnTo>
                <a:lnTo>
                  <a:pt x="4434058" y="1511306"/>
                </a:lnTo>
                <a:lnTo>
                  <a:pt x="4319855" y="1511306"/>
                </a:lnTo>
                <a:lnTo>
                  <a:pt x="4310215" y="1511306"/>
                </a:lnTo>
                <a:lnTo>
                  <a:pt x="3340133" y="1511306"/>
                </a:lnTo>
                <a:lnTo>
                  <a:pt x="3292695" y="1511306"/>
                </a:lnTo>
                <a:lnTo>
                  <a:pt x="3100647" y="1511306"/>
                </a:lnTo>
                <a:lnTo>
                  <a:pt x="0" y="15113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5430" y="5444835"/>
            <a:ext cx="6821738" cy="830231"/>
          </a:xfrm>
        </p:spPr>
        <p:txBody>
          <a:bodyPr>
            <a:normAutofit/>
          </a:bodyPr>
          <a:lstStyle/>
          <a:p>
            <a:pPr algn="l"/>
            <a:r>
              <a:rPr lang="es-MX" sz="3000" b="1" dirty="0">
                <a:solidFill>
                  <a:srgbClr val="0070C0"/>
                </a:solidFill>
              </a:rPr>
              <a:t>DISEÑOS  DE EXPERIMENTOS FACTORIALES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rgbClr val="0070C0"/>
                </a:solidFill>
              </a:rPr>
              <a:t>Hipótesis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0201" y="1266177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0070C0"/>
                </a:solidFill>
              </a:rPr>
              <a:t>Ho: No influye el efecto de la presión en el rendimiento de un proceso.</a:t>
            </a:r>
          </a:p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0070C0"/>
                </a:solidFill>
              </a:rPr>
              <a:t>Ha: Si influye el efecto de la presión en el rendimiento de un proceso.</a:t>
            </a:r>
          </a:p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0070C0"/>
                </a:solidFill>
              </a:rPr>
              <a:t>Ho: No influye  el efecto de la temperatura en el rendimiento de un proceso.</a:t>
            </a:r>
          </a:p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0070C0"/>
                </a:solidFill>
              </a:rPr>
              <a:t>Ha: Si influye el efecto de la temperatura en el rendimiento de un proceso.</a:t>
            </a:r>
          </a:p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0070C0"/>
                </a:solidFill>
              </a:rPr>
              <a:t>Ho: No Hay  efecto  de interacción entre  la presión y la temperatura en el rendimiento de un proceso.</a:t>
            </a:r>
          </a:p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0070C0"/>
                </a:solidFill>
              </a:rPr>
              <a:t>Ha: Si Hay efecto de interacción entre la presión y la temperatura en el rendimiento de un proceso.</a:t>
            </a:r>
            <a:endParaRPr lang="es-E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454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8001000" cy="609600"/>
          </a:xfrm>
        </p:spPr>
        <p:txBody>
          <a:bodyPr/>
          <a:lstStyle/>
          <a:p>
            <a:r>
              <a:rPr lang="es-MX" sz="2600" dirty="0">
                <a:hlinkClick r:id="rId2" action="ppaction://hlinksldjump"/>
              </a:rPr>
              <a:t>SUMAS DE CUADRADOS Y GRADOS DE LIBERTAD.</a:t>
            </a:r>
            <a:endParaRPr lang="es-ES" sz="2600" dirty="0"/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08856" y="1113414"/>
            <a:ext cx="7389712" cy="72008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002060"/>
                </a:solidFill>
              </a:rPr>
              <a:t>La suma de total es: </a:t>
            </a:r>
            <a:r>
              <a:rPr lang="es-MX" sz="2400" b="1" dirty="0" err="1">
                <a:solidFill>
                  <a:srgbClr val="002060"/>
                </a:solidFill>
              </a:rPr>
              <a:t>SC</a:t>
            </a:r>
            <a:r>
              <a:rPr lang="es-MX" sz="2400" b="1" baseline="-25000" dirty="0" err="1">
                <a:solidFill>
                  <a:srgbClr val="002060"/>
                </a:solidFill>
              </a:rPr>
              <a:t>Total</a:t>
            </a:r>
            <a:r>
              <a:rPr lang="es-MX" sz="2400" b="1" dirty="0">
                <a:solidFill>
                  <a:srgbClr val="002060"/>
                </a:solidFill>
              </a:rPr>
              <a:t>=</a:t>
            </a:r>
            <a:r>
              <a:rPr lang="es-MX" sz="2400" b="1" dirty="0" err="1">
                <a:solidFill>
                  <a:srgbClr val="002060"/>
                </a:solidFill>
              </a:rPr>
              <a:t>SC</a:t>
            </a:r>
            <a:r>
              <a:rPr lang="es-MX" sz="2400" b="1" baseline="-25000" dirty="0" err="1">
                <a:solidFill>
                  <a:srgbClr val="002060"/>
                </a:solidFill>
              </a:rPr>
              <a:t>A</a:t>
            </a:r>
            <a:r>
              <a:rPr lang="es-MX" sz="2400" b="1" dirty="0" err="1">
                <a:solidFill>
                  <a:srgbClr val="002060"/>
                </a:solidFill>
              </a:rPr>
              <a:t>+SC</a:t>
            </a:r>
            <a:r>
              <a:rPr lang="es-MX" sz="2400" b="1" baseline="-25000" dirty="0" err="1">
                <a:solidFill>
                  <a:srgbClr val="002060"/>
                </a:solidFill>
              </a:rPr>
              <a:t>B</a:t>
            </a:r>
            <a:r>
              <a:rPr lang="es-MX" sz="2400" b="1" dirty="0" err="1">
                <a:solidFill>
                  <a:srgbClr val="002060"/>
                </a:solidFill>
              </a:rPr>
              <a:t>+SC</a:t>
            </a:r>
            <a:r>
              <a:rPr lang="es-MX" sz="2400" b="1" baseline="-25000" dirty="0" err="1">
                <a:solidFill>
                  <a:srgbClr val="002060"/>
                </a:solidFill>
              </a:rPr>
              <a:t>AB</a:t>
            </a:r>
            <a:r>
              <a:rPr lang="es-MX" sz="2400" b="1" dirty="0" err="1">
                <a:solidFill>
                  <a:srgbClr val="002060"/>
                </a:solidFill>
              </a:rPr>
              <a:t>+SC</a:t>
            </a:r>
            <a:r>
              <a:rPr lang="es-MX" sz="2400" b="1" baseline="-25000" dirty="0" err="1">
                <a:solidFill>
                  <a:srgbClr val="002060"/>
                </a:solidFill>
              </a:rPr>
              <a:t>Error</a:t>
            </a:r>
            <a:endParaRPr lang="es-ES" sz="2400" b="1" dirty="0">
              <a:solidFill>
                <a:srgbClr val="002060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41145" y="1844823"/>
            <a:ext cx="8001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 dirty="0" err="1">
                <a:solidFill>
                  <a:srgbClr val="002060"/>
                </a:solidFill>
              </a:rPr>
              <a:t>SC</a:t>
            </a:r>
            <a:r>
              <a:rPr lang="es-MX" sz="2000" b="1" baseline="-25000" dirty="0" err="1">
                <a:solidFill>
                  <a:srgbClr val="002060"/>
                </a:solidFill>
              </a:rPr>
              <a:t>Total</a:t>
            </a:r>
            <a:r>
              <a:rPr lang="es-MX" sz="2000" b="1" dirty="0">
                <a:solidFill>
                  <a:srgbClr val="002060"/>
                </a:solidFill>
              </a:rPr>
              <a:t>=Suma de cuadrados total</a:t>
            </a:r>
          </a:p>
          <a:p>
            <a:pPr>
              <a:spcBef>
                <a:spcPct val="50000"/>
              </a:spcBef>
            </a:pPr>
            <a:r>
              <a:rPr lang="es-MX" sz="2000" b="1" dirty="0">
                <a:solidFill>
                  <a:srgbClr val="002060"/>
                </a:solidFill>
              </a:rPr>
              <a:t>SC</a:t>
            </a:r>
            <a:r>
              <a:rPr lang="es-MX" sz="2000" b="1" baseline="-25000" dirty="0">
                <a:solidFill>
                  <a:srgbClr val="002060"/>
                </a:solidFill>
              </a:rPr>
              <a:t>A</a:t>
            </a:r>
            <a:r>
              <a:rPr lang="es-MX" sz="2000" b="1" dirty="0">
                <a:solidFill>
                  <a:srgbClr val="002060"/>
                </a:solidFill>
              </a:rPr>
              <a:t>=Suma de cuadrados del factor A</a:t>
            </a:r>
          </a:p>
          <a:p>
            <a:pPr>
              <a:spcBef>
                <a:spcPct val="50000"/>
              </a:spcBef>
            </a:pPr>
            <a:r>
              <a:rPr lang="es-MX" sz="2000" b="1" dirty="0">
                <a:solidFill>
                  <a:srgbClr val="002060"/>
                </a:solidFill>
              </a:rPr>
              <a:t>SS</a:t>
            </a:r>
            <a:r>
              <a:rPr lang="es-MX" sz="2000" b="1" baseline="-25000" dirty="0">
                <a:solidFill>
                  <a:srgbClr val="002060"/>
                </a:solidFill>
              </a:rPr>
              <a:t>B</a:t>
            </a:r>
            <a:r>
              <a:rPr lang="es-MX" sz="2000" b="1" dirty="0">
                <a:solidFill>
                  <a:srgbClr val="002060"/>
                </a:solidFill>
              </a:rPr>
              <a:t>= Suma de cuadrados del factor B</a:t>
            </a:r>
          </a:p>
          <a:p>
            <a:pPr>
              <a:spcBef>
                <a:spcPct val="50000"/>
              </a:spcBef>
            </a:pPr>
            <a:r>
              <a:rPr lang="es-MX" sz="2000" b="1" dirty="0">
                <a:solidFill>
                  <a:srgbClr val="002060"/>
                </a:solidFill>
              </a:rPr>
              <a:t>SC</a:t>
            </a:r>
            <a:r>
              <a:rPr lang="es-MX" sz="2000" b="1" baseline="-25000" dirty="0">
                <a:solidFill>
                  <a:srgbClr val="002060"/>
                </a:solidFill>
              </a:rPr>
              <a:t>AB</a:t>
            </a:r>
            <a:r>
              <a:rPr lang="es-MX" sz="2000" b="1" dirty="0">
                <a:solidFill>
                  <a:srgbClr val="002060"/>
                </a:solidFill>
              </a:rPr>
              <a:t>=Suma de cuadrados de la interacción AB</a:t>
            </a:r>
          </a:p>
          <a:p>
            <a:pPr>
              <a:spcBef>
                <a:spcPct val="50000"/>
              </a:spcBef>
            </a:pPr>
            <a:r>
              <a:rPr lang="es-MX" sz="2000" b="1" dirty="0" err="1">
                <a:solidFill>
                  <a:srgbClr val="002060"/>
                </a:solidFill>
              </a:rPr>
              <a:t>SC</a:t>
            </a:r>
            <a:r>
              <a:rPr lang="es-MX" sz="2000" b="1" baseline="-25000" dirty="0" err="1">
                <a:solidFill>
                  <a:srgbClr val="002060"/>
                </a:solidFill>
              </a:rPr>
              <a:t>Error</a:t>
            </a:r>
            <a:r>
              <a:rPr lang="es-MX" sz="2000" b="1" dirty="0">
                <a:solidFill>
                  <a:srgbClr val="002060"/>
                </a:solidFill>
              </a:rPr>
              <a:t>=Suma de cuadrados del Error</a:t>
            </a:r>
            <a:endParaRPr lang="es-ES" sz="2000" b="1" dirty="0">
              <a:solidFill>
                <a:srgbClr val="002060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23424" y="4123802"/>
            <a:ext cx="84582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 dirty="0">
                <a:solidFill>
                  <a:srgbClr val="002060"/>
                </a:solidFill>
              </a:rPr>
              <a:t>Grados de libertad para el  Factor A, a-1 (a=niveles del factor A) </a:t>
            </a:r>
          </a:p>
          <a:p>
            <a:pPr>
              <a:spcBef>
                <a:spcPct val="50000"/>
              </a:spcBef>
            </a:pPr>
            <a:r>
              <a:rPr lang="es-MX" sz="2000" b="1" dirty="0">
                <a:solidFill>
                  <a:srgbClr val="002060"/>
                </a:solidFill>
              </a:rPr>
              <a:t>Grados de libertad para el Factor B,  b-1 (b=niveles del Factor B) Grados de libertad de la interacción AB  (a-1)(b-1)</a:t>
            </a:r>
          </a:p>
          <a:p>
            <a:pPr>
              <a:spcBef>
                <a:spcPct val="50000"/>
              </a:spcBef>
            </a:pPr>
            <a:r>
              <a:rPr lang="es-MX" sz="2000" b="1" dirty="0">
                <a:solidFill>
                  <a:srgbClr val="002060"/>
                </a:solidFill>
              </a:rPr>
              <a:t>Grados de libertad del Error  ab(n-1) (n=numero de replicas) </a:t>
            </a:r>
          </a:p>
          <a:p>
            <a:pPr>
              <a:spcBef>
                <a:spcPct val="50000"/>
              </a:spcBef>
            </a:pPr>
            <a:r>
              <a:rPr lang="es-MX" sz="2000" b="1" dirty="0">
                <a:solidFill>
                  <a:srgbClr val="002060"/>
                </a:solidFill>
              </a:rPr>
              <a:t>Grados de libertad para el total  N-1  (N=numero total de observación)</a:t>
            </a:r>
            <a:endParaRPr lang="es-E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13182" y="4437112"/>
            <a:ext cx="857929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2200" b="1" spc="-15" dirty="0">
                <a:solidFill>
                  <a:srgbClr val="FF0000"/>
                </a:solidFill>
                <a:latin typeface="Times New Roman"/>
                <a:ea typeface="Times New Roman"/>
              </a:rPr>
              <a:t>Los valores de P de los tres efectos son menores que el nivel de confianza dado α=0.05, lo que significa que si influye el efecto simple de la presión, si influye el efecto simple de la temperatura y si influye el efecto de interacción entre la presión y la temperatura, con una confianza estadística del 95%. </a:t>
            </a:r>
            <a:endParaRPr lang="es-ES" sz="2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894987"/>
              </p:ext>
            </p:extLst>
          </p:nvPr>
        </p:nvGraphicFramePr>
        <p:xfrm>
          <a:off x="683566" y="836712"/>
          <a:ext cx="7488833" cy="3182454"/>
        </p:xfrm>
        <a:graphic>
          <a:graphicData uri="http://schemas.openxmlformats.org/drawingml/2006/table">
            <a:tbl>
              <a:tblPr/>
              <a:tblGrid>
                <a:gridCol w="2022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1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3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3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37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3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6073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 de Cuadrados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Cuadrado Medio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Razón-F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Valor-P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03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EFECTOS PRINCIPALES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03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A:PRESION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03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B:TEMPERATURA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03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INTERACCIONES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03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36.7833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0.0171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03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RESIDUOS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189.333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9.46667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03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(CORREGIDO)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1664.17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768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51520" y="2204864"/>
            <a:ext cx="8147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2000" b="1" dirty="0">
                <a:solidFill>
                  <a:srgbClr val="0070C0"/>
                </a:solidFill>
              </a:rPr>
              <a:t>Hay dos grupos homogéneos, cada nivel de presión es un grupo homogéneo. La presión de 10 da mayor rendimiento.</a:t>
            </a: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95536" y="4953362"/>
            <a:ext cx="8229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000" b="1" spc="-15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Hay tres grupos homogéneos, un grupo lo forma las temperaturas 175 y 150, otro grupo lo forman las Temperaturas 125 y 100, otro grupo lo es 100 con 75. Para obtener mayor rendimiento se recomienda una temperatura de 75 o 100.</a:t>
            </a:r>
            <a:endParaRPr lang="es-MX" sz="2000" dirty="0">
              <a:solidFill>
                <a:srgbClr val="00206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489619"/>
              </p:ext>
            </p:extLst>
          </p:nvPr>
        </p:nvGraphicFramePr>
        <p:xfrm>
          <a:off x="755577" y="3140969"/>
          <a:ext cx="7272806" cy="1584174"/>
        </p:xfrm>
        <a:graphic>
          <a:graphicData uri="http://schemas.openxmlformats.org/drawingml/2006/table">
            <a:tbl>
              <a:tblPr/>
              <a:tblGrid>
                <a:gridCol w="1881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0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82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TEMPERATURA</a:t>
                      </a:r>
                      <a:endParaRPr lang="es-MX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Casos</a:t>
                      </a:r>
                      <a:endParaRPr lang="es-MX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Media LS</a:t>
                      </a:r>
                      <a:endParaRPr lang="es-MX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Sigma LS</a:t>
                      </a:r>
                      <a:endParaRPr lang="es-MX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Grupos Homogéneos</a:t>
                      </a:r>
                      <a:endParaRPr lang="es-MX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175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76.3333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1.2561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77.6667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1.2561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125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83.8333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1.2561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X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87.1667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1.2561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XX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89.1667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1.2561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X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718811"/>
              </p:ext>
            </p:extLst>
          </p:nvPr>
        </p:nvGraphicFramePr>
        <p:xfrm>
          <a:off x="1223303" y="898183"/>
          <a:ext cx="5688632" cy="1201208"/>
        </p:xfrm>
        <a:graphic>
          <a:graphicData uri="http://schemas.openxmlformats.org/drawingml/2006/table">
            <a:tbl>
              <a:tblPr/>
              <a:tblGrid>
                <a:gridCol w="1087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92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7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PRESION</a:t>
                      </a:r>
                      <a:endParaRPr lang="es-MX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Casos</a:t>
                      </a:r>
                      <a:endParaRPr lang="es-MX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Media LS</a:t>
                      </a:r>
                      <a:endParaRPr lang="es-MX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Sigma LS</a:t>
                      </a:r>
                      <a:endParaRPr lang="es-MX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i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Grupos Homogéneos</a:t>
                      </a:r>
                      <a:endParaRPr lang="es-MX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78.5333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0.794425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87.1333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0.794425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X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259632" y="164252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FF0000"/>
                </a:solidFill>
              </a:rPr>
              <a:t>PRUEBAS DE LSD</a:t>
            </a:r>
          </a:p>
        </p:txBody>
      </p:sp>
    </p:spTree>
    <p:extLst>
      <p:ext uri="{BB962C8B-B14F-4D97-AF65-F5344CB8AC3E}">
        <p14:creationId xmlns:p14="http://schemas.microsoft.com/office/powerpoint/2010/main" val="1113141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13302" y="3174798"/>
            <a:ext cx="36299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dirty="0">
                <a:solidFill>
                  <a:srgbClr val="002060"/>
                </a:solidFill>
              </a:rPr>
              <a:t>Cuando se incrementa la temperatura disminuye el rendimiento.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548680"/>
            <a:ext cx="5698760" cy="2625622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220072" y="548680"/>
            <a:ext cx="3816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dirty="0">
                <a:solidFill>
                  <a:srgbClr val="002060"/>
                </a:solidFill>
              </a:rPr>
              <a:t>Cuando se cambia la presión de 5 a 10 se incrementa el rendimiento.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67" y="3137588"/>
            <a:ext cx="4553940" cy="321374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88632" y="168988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FF0000"/>
                </a:solidFill>
              </a:rPr>
              <a:t>GRAFICAS DE MEDIAS</a:t>
            </a:r>
          </a:p>
        </p:txBody>
      </p:sp>
    </p:spTree>
    <p:extLst>
      <p:ext uri="{BB962C8B-B14F-4D97-AF65-F5344CB8AC3E}">
        <p14:creationId xmlns:p14="http://schemas.microsoft.com/office/powerpoint/2010/main" val="297025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41128"/>
            <a:ext cx="7622232" cy="788601"/>
          </a:xfrm>
        </p:spPr>
        <p:txBody>
          <a:bodyPr/>
          <a:lstStyle/>
          <a:p>
            <a:pPr algn="ctr"/>
            <a:r>
              <a:rPr lang="es-MX" sz="3200" dirty="0">
                <a:solidFill>
                  <a:srgbClr val="FF0000"/>
                </a:solidFill>
                <a:hlinkClick r:id="rId3" action="ppaction://hlinksldjump"/>
              </a:rPr>
              <a:t>GRÁFICA DE INTERACCIONES</a:t>
            </a:r>
            <a:endParaRPr lang="es-ES" sz="3200" dirty="0">
              <a:solidFill>
                <a:srgbClr val="FF0000"/>
              </a:solidFill>
            </a:endParaRP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82216" y="993466"/>
            <a:ext cx="8424936" cy="19812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s-MX" sz="2800" dirty="0">
                <a:solidFill>
                  <a:srgbClr val="0070C0"/>
                </a:solidFill>
              </a:rPr>
              <a:t>Como auxiliar en la interpretación de resultados del experimento resulta útil la construcción de una gráfica de las respuestas promedio de cada combinación de tratamientos:</a:t>
            </a:r>
          </a:p>
          <a:p>
            <a:pPr algn="just">
              <a:buFont typeface="Wingdings" pitchFamily="2" charset="2"/>
              <a:buNone/>
            </a:pPr>
            <a:endParaRPr lang="es-ES" sz="2800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019800" y="3588991"/>
            <a:ext cx="28956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200" dirty="0"/>
              <a:t>Se calcula el promedio de cada combinación de los tratamientos</a:t>
            </a:r>
            <a:r>
              <a:rPr lang="es-MX" dirty="0"/>
              <a:t> </a:t>
            </a: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775912"/>
              </p:ext>
            </p:extLst>
          </p:nvPr>
        </p:nvGraphicFramePr>
        <p:xfrm>
          <a:off x="822325" y="3238500"/>
          <a:ext cx="4519613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0" name="Worksheet" r:id="rId4" imgW="3667046" imgH="2371846" progId="Excel.Sheet.8">
                  <p:embed/>
                </p:oleObj>
              </mc:Choice>
              <mc:Fallback>
                <p:oleObj name="Worksheet" r:id="rId4" imgW="3667046" imgH="2371846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3238500"/>
                        <a:ext cx="4519613" cy="287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5325794" y="4139580"/>
            <a:ext cx="609600" cy="304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630594" y="527597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/>
              <a:t>Y se grafican</a:t>
            </a:r>
            <a:endParaRPr lang="es-ES" sz="2000" dirty="0"/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7459394" y="5322007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177FD665-599A-418E-8787-72BD60860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JJMV/PGG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2" grpId="0" animBg="1"/>
      <p:bldP spid="14343" grpId="0" autoUpdateAnimBg="0"/>
      <p:bldP spid="143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51520" y="3845644"/>
            <a:ext cx="871296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Interpretación: 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s-MX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se aumenta la temperatura del 75 al 175, el rendimiento del proceso disminuye, para ambos niveles de presión.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s-MX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la presión de 10 se obtiene mayor rendimiento en todos los niveles de temperatura.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s-MX" sz="2000" b="1" dirty="0">
                <a:solidFill>
                  <a:srgbClr val="0070C0"/>
                </a:solidFill>
              </a:rPr>
              <a:t>Para maximizar, se recomienda una presión de 10 y una temperatura de 75.</a:t>
            </a:r>
            <a:endParaRPr lang="es-ES" sz="2000" b="1" dirty="0">
              <a:solidFill>
                <a:srgbClr val="0070C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76672"/>
            <a:ext cx="8056665" cy="336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73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81054" y="254441"/>
            <a:ext cx="7772400" cy="838200"/>
          </a:xfrm>
        </p:spPr>
        <p:txBody>
          <a:bodyPr/>
          <a:lstStyle/>
          <a:p>
            <a:r>
              <a:rPr lang="es-MX" dirty="0">
                <a:hlinkClick r:id="rId2" action="ppaction://hlinksldjump"/>
              </a:rPr>
              <a:t>Conclusión del problema</a:t>
            </a:r>
            <a:endParaRPr lang="es-MX" dirty="0"/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117159"/>
            <a:ext cx="7924800" cy="483041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MX" sz="2800" b="1" dirty="0">
                <a:solidFill>
                  <a:srgbClr val="FF0000"/>
                </a:solidFill>
              </a:rPr>
              <a:t>Efectos simples</a:t>
            </a:r>
            <a:endParaRPr lang="es-MX" sz="30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874097"/>
              </p:ext>
            </p:extLst>
          </p:nvPr>
        </p:nvGraphicFramePr>
        <p:xfrm>
          <a:off x="1115616" y="1709640"/>
          <a:ext cx="6096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25172858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738139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PRESION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TEMPERATURA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10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4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920217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3008914" y="3198168"/>
            <a:ext cx="3126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s-MX" b="1" dirty="0">
                <a:solidFill>
                  <a:srgbClr val="FF0000"/>
                </a:solidFill>
              </a:rPr>
              <a:t>Efectos interacción</a:t>
            </a:r>
            <a:endParaRPr lang="es-MX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07946"/>
              </p:ext>
            </p:extLst>
          </p:nvPr>
        </p:nvGraphicFramePr>
        <p:xfrm>
          <a:off x="1319254" y="3774529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25172858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738139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PRESION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TEMPERATURA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10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47551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831014" y="4688929"/>
            <a:ext cx="7475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s-MX" b="1" dirty="0">
                <a:solidFill>
                  <a:srgbClr val="FF0000"/>
                </a:solidFill>
              </a:rPr>
              <a:t>Recomendación para maximizar el rendimiento</a:t>
            </a:r>
            <a:endParaRPr lang="es-MX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403194"/>
              </p:ext>
            </p:extLst>
          </p:nvPr>
        </p:nvGraphicFramePr>
        <p:xfrm>
          <a:off x="1319254" y="5391599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19204322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6461713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PRESION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TEMPERATURA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556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9111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11560" y="26064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</a:rPr>
              <a:t>Supuesto de varianza constante para temperatura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899592" y="5305728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b="1" dirty="0">
                <a:solidFill>
                  <a:srgbClr val="0070C0"/>
                </a:solidFill>
              </a:rPr>
              <a:t>No hay embudo, por lo que si se cumple el supuesto de varianza constante en la temperatura</a:t>
            </a:r>
            <a:endParaRPr lang="es-ES" b="1" dirty="0">
              <a:solidFill>
                <a:srgbClr val="0070C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92" y="1268760"/>
            <a:ext cx="8435064" cy="378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30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83568" y="163911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</a:rPr>
              <a:t>Supuesto de varianza constante para </a:t>
            </a:r>
            <a:r>
              <a:rPr lang="es-MX" b="1" dirty="0" err="1">
                <a:solidFill>
                  <a:srgbClr val="0070C0"/>
                </a:solidFill>
              </a:rPr>
              <a:t>Presion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95348" y="5445224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 dirty="0">
                <a:solidFill>
                  <a:srgbClr val="0070C0"/>
                </a:solidFill>
              </a:rPr>
              <a:t>No hay problema en la varianza constante  para los niveles de presión</a:t>
            </a:r>
            <a:endParaRPr lang="es-ES" b="1" dirty="0">
              <a:solidFill>
                <a:srgbClr val="0070C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931017"/>
            <a:ext cx="7056784" cy="420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714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>
                <a:hlinkClick r:id="rId2" action="ppaction://hlinksldjump"/>
              </a:rPr>
              <a:t>Por diseño factorial se entiende</a:t>
            </a:r>
            <a:r>
              <a:rPr lang="es-MX" sz="3600"/>
              <a:t>:</a:t>
            </a:r>
          </a:p>
        </p:txBody>
      </p:sp>
      <p:graphicFrame>
        <p:nvGraphicFramePr>
          <p:cNvPr id="6149" name="Group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05386799"/>
              </p:ext>
            </p:extLst>
          </p:nvPr>
        </p:nvGraphicFramePr>
        <p:xfrm>
          <a:off x="990600" y="4495800"/>
          <a:ext cx="2541588" cy="1698308"/>
        </p:xfrm>
        <a:graphic>
          <a:graphicData uri="http://schemas.openxmlformats.org/drawingml/2006/table">
            <a:tbl>
              <a:tblPr/>
              <a:tblGrid>
                <a:gridCol w="280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s-MX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(1,1)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(1,2)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(1,3)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(1,4)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(2,1)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(2,2)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(2,3)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(2,4)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(3,1)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(3,2)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(3,3)</a:t>
                      </a:r>
                      <a:endParaRPr kumimoji="0" lang="es-ES" sz="12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(3,4)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47800"/>
            <a:ext cx="7994848" cy="133312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None/>
            </a:pPr>
            <a:r>
              <a:rPr lang="es-MX" sz="2400" b="1" dirty="0">
                <a:solidFill>
                  <a:srgbClr val="0070C0"/>
                </a:solidFill>
                <a:latin typeface="Verdana" pitchFamily="34" charset="0"/>
              </a:rPr>
              <a:t>Cuando cada repetición o replica completa del experimento se investigan todas las combinaciones posibles de los niveles de los factores.</a:t>
            </a:r>
            <a:endParaRPr lang="es-ES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5800" y="2971800"/>
            <a:ext cx="7239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dirty="0">
                <a:solidFill>
                  <a:srgbClr val="0070C0"/>
                </a:solidFill>
              </a:rPr>
              <a:t>Ejemplo: Si el factor A tiene a=4 niveles y el factor B tiene b=3 niveles, cada replica contiene todas las ab=12 combinaciones de los tratamientos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1295400" y="63246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400" b="1" dirty="0">
                <a:solidFill>
                  <a:srgbClr val="0070C0"/>
                </a:solidFill>
              </a:rPr>
              <a:t>REPLICA</a:t>
            </a:r>
            <a:r>
              <a:rPr lang="es-MX" sz="1400" b="1" dirty="0"/>
              <a:t> </a:t>
            </a:r>
            <a:endParaRPr lang="es-ES" sz="1400" b="1" dirty="0"/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4495800" y="4495800"/>
            <a:ext cx="3048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dirty="0">
                <a:solidFill>
                  <a:srgbClr val="0070C0"/>
                </a:solidFill>
              </a:rPr>
              <a:t>Si se efectuarán n=3 replicas en total resultaran N=</a:t>
            </a:r>
            <a:r>
              <a:rPr lang="es-MX" dirty="0" err="1">
                <a:solidFill>
                  <a:srgbClr val="0070C0"/>
                </a:solidFill>
              </a:rPr>
              <a:t>abn</a:t>
            </a:r>
            <a:r>
              <a:rPr lang="es-MX" dirty="0">
                <a:solidFill>
                  <a:srgbClr val="0070C0"/>
                </a:solidFill>
              </a:rPr>
              <a:t>=36 experimentos 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C466CB-2903-4CBB-9450-917685FEE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JJMV/PGG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907704" y="260648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0070C0"/>
                </a:solidFill>
                <a:hlinkClick r:id="rId2" action="ppaction://hlinksldjump"/>
              </a:rPr>
              <a:t>SUPUESTO de independencia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611560" y="506072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b="1" dirty="0">
                <a:solidFill>
                  <a:srgbClr val="0070C0"/>
                </a:solidFill>
              </a:rPr>
              <a:t>No se observa ningún patrón, por lo que si se cumple el principio de independencia</a:t>
            </a:r>
            <a:endParaRPr lang="es-ES" b="1" dirty="0">
              <a:solidFill>
                <a:srgbClr val="0070C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908720"/>
            <a:ext cx="6768752" cy="4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815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339752" y="332656"/>
            <a:ext cx="3734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solidFill>
                  <a:srgbClr val="0070C0"/>
                </a:solidFill>
                <a:hlinkClick r:id="rId2" action="ppaction://hlinksldjump"/>
              </a:rPr>
              <a:t>SUPUESTO de Normalidad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755576" y="510173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 dirty="0">
                <a:solidFill>
                  <a:srgbClr val="0070C0"/>
                </a:solidFill>
              </a:rPr>
              <a:t>Si se cumple el supuesto de normalidad en los residuales</a:t>
            </a:r>
            <a:endParaRPr lang="es-ES" b="1" dirty="0">
              <a:solidFill>
                <a:srgbClr val="0070C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052736"/>
            <a:ext cx="6192688" cy="351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005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464468" y="188640"/>
            <a:ext cx="4786908" cy="5040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MX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INTRODUCCION</a:t>
            </a:r>
          </a:p>
        </p:txBody>
      </p:sp>
      <p:sp>
        <p:nvSpPr>
          <p:cNvPr id="7170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59532" y="720030"/>
            <a:ext cx="8424936" cy="1834693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quiere realizar un experimento analizar la influencia de la Presión y la Temperatura en la optimización del rendimiento de un proceso.</a:t>
            </a: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F1CC4F6-0821-40B1-862B-F682169FEB1F}"/>
              </a:ext>
            </a:extLst>
          </p:cNvPr>
          <p:cNvSpPr txBox="1"/>
          <p:nvPr/>
        </p:nvSpPr>
        <p:spPr>
          <a:xfrm>
            <a:off x="755576" y="3212976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2060"/>
                </a:solidFill>
              </a:rPr>
              <a:t>FACTOR: PRESION</a:t>
            </a:r>
          </a:p>
          <a:p>
            <a:endParaRPr lang="es-MX" b="1" dirty="0">
              <a:solidFill>
                <a:srgbClr val="002060"/>
              </a:solidFill>
            </a:endParaRPr>
          </a:p>
          <a:p>
            <a:r>
              <a:rPr lang="es-MX" b="1" dirty="0">
                <a:solidFill>
                  <a:srgbClr val="002060"/>
                </a:solidFill>
              </a:rPr>
              <a:t>NIVELES: 5, 10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B63C082-2F91-47E3-B71E-F026703F9CE1}"/>
              </a:ext>
            </a:extLst>
          </p:cNvPr>
          <p:cNvSpPr txBox="1"/>
          <p:nvPr/>
        </p:nvSpPr>
        <p:spPr>
          <a:xfrm>
            <a:off x="735009" y="4954876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2060"/>
                </a:solidFill>
              </a:rPr>
              <a:t>FACTOR: TEMPERATURA</a:t>
            </a:r>
          </a:p>
          <a:p>
            <a:endParaRPr lang="es-MX" b="1" dirty="0">
              <a:solidFill>
                <a:srgbClr val="002060"/>
              </a:solidFill>
            </a:endParaRPr>
          </a:p>
          <a:p>
            <a:r>
              <a:rPr lang="es-MX" b="1" dirty="0">
                <a:solidFill>
                  <a:srgbClr val="002060"/>
                </a:solidFill>
              </a:rPr>
              <a:t>NIVELES: 75,100,125,150,175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E73A91AA-B7B1-4701-B1DF-A86C1046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11" y="190351"/>
            <a:ext cx="7886700" cy="615602"/>
          </a:xfrm>
        </p:spPr>
        <p:txBody>
          <a:bodyPr>
            <a:normAutofit/>
          </a:bodyPr>
          <a:lstStyle/>
          <a:p>
            <a:pPr algn="ctr"/>
            <a:r>
              <a:rPr lang="es-MX" sz="2400" b="1" dirty="0">
                <a:solidFill>
                  <a:srgbClr val="002060"/>
                </a:solidFill>
                <a:latin typeface="+mn-lt"/>
              </a:rPr>
              <a:t>CONSTRUCCION DEL DISEÑO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49E60AB-D791-4421-B040-1708446E9015}"/>
              </a:ext>
            </a:extLst>
          </p:cNvPr>
          <p:cNvSpPr txBox="1"/>
          <p:nvPr/>
        </p:nvSpPr>
        <p:spPr>
          <a:xfrm>
            <a:off x="387698" y="2564904"/>
            <a:ext cx="81198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2060"/>
                </a:solidFill>
              </a:rPr>
              <a:t>	PRESION				TEMPERATURA</a:t>
            </a:r>
          </a:p>
          <a:p>
            <a:r>
              <a:rPr lang="es-MX" b="1" dirty="0">
                <a:solidFill>
                  <a:srgbClr val="002060"/>
                </a:solidFill>
              </a:rPr>
              <a:t>		5					75</a:t>
            </a:r>
          </a:p>
          <a:p>
            <a:r>
              <a:rPr lang="es-MX" b="1" dirty="0">
                <a:solidFill>
                  <a:srgbClr val="002060"/>
                </a:solidFill>
              </a:rPr>
              <a:t>		5					100</a:t>
            </a:r>
          </a:p>
          <a:p>
            <a:r>
              <a:rPr lang="es-MX" b="1" dirty="0">
                <a:solidFill>
                  <a:srgbClr val="002060"/>
                </a:solidFill>
              </a:rPr>
              <a:t>		5					125</a:t>
            </a:r>
          </a:p>
          <a:p>
            <a:r>
              <a:rPr lang="es-MX" b="1" dirty="0">
                <a:solidFill>
                  <a:srgbClr val="002060"/>
                </a:solidFill>
              </a:rPr>
              <a:t>		5					150</a:t>
            </a:r>
          </a:p>
          <a:p>
            <a:r>
              <a:rPr lang="es-MX" b="1" dirty="0">
                <a:solidFill>
                  <a:srgbClr val="002060"/>
                </a:solidFill>
              </a:rPr>
              <a:t>		5					175</a:t>
            </a:r>
          </a:p>
          <a:p>
            <a:r>
              <a:rPr lang="es-MX" b="1" dirty="0">
                <a:solidFill>
                  <a:srgbClr val="002060"/>
                </a:solidFill>
              </a:rPr>
              <a:t>		10					75</a:t>
            </a:r>
          </a:p>
          <a:p>
            <a:r>
              <a:rPr lang="es-MX" b="1" dirty="0">
                <a:solidFill>
                  <a:srgbClr val="002060"/>
                </a:solidFill>
              </a:rPr>
              <a:t>		10					100</a:t>
            </a:r>
          </a:p>
          <a:p>
            <a:r>
              <a:rPr lang="es-MX" b="1" dirty="0">
                <a:solidFill>
                  <a:srgbClr val="002060"/>
                </a:solidFill>
              </a:rPr>
              <a:t>		10					125</a:t>
            </a:r>
          </a:p>
          <a:p>
            <a:r>
              <a:rPr lang="es-MX" b="1" dirty="0">
                <a:solidFill>
                  <a:srgbClr val="002060"/>
                </a:solidFill>
              </a:rPr>
              <a:t>		10					150</a:t>
            </a:r>
          </a:p>
          <a:p>
            <a:r>
              <a:rPr lang="es-MX" b="1" dirty="0">
                <a:solidFill>
                  <a:srgbClr val="002060"/>
                </a:solidFill>
              </a:rPr>
              <a:t>		10					175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2747975-6AF7-4C86-BC85-DC9D04EA6886}"/>
              </a:ext>
            </a:extLst>
          </p:cNvPr>
          <p:cNvSpPr/>
          <p:nvPr/>
        </p:nvSpPr>
        <p:spPr>
          <a:xfrm>
            <a:off x="370197" y="723264"/>
            <a:ext cx="8119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rgbClr val="002060"/>
                </a:solidFill>
              </a:rPr>
              <a:t>FACTOR: PRESION</a:t>
            </a:r>
          </a:p>
          <a:p>
            <a:r>
              <a:rPr lang="es-MX" sz="2000" b="1" dirty="0">
                <a:solidFill>
                  <a:srgbClr val="002060"/>
                </a:solidFill>
              </a:rPr>
              <a:t>NIVELES: 5,10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3517ED5-9D5B-48A7-B7D1-09BE1F8103A7}"/>
              </a:ext>
            </a:extLst>
          </p:cNvPr>
          <p:cNvSpPr/>
          <p:nvPr/>
        </p:nvSpPr>
        <p:spPr>
          <a:xfrm>
            <a:off x="370197" y="1431150"/>
            <a:ext cx="74314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rgbClr val="002060"/>
                </a:solidFill>
              </a:rPr>
              <a:t>FACTOR:TEMPERATURA</a:t>
            </a:r>
          </a:p>
          <a:p>
            <a:r>
              <a:rPr lang="es-MX" sz="2000" b="1" dirty="0">
                <a:solidFill>
                  <a:srgbClr val="002060"/>
                </a:solidFill>
              </a:rPr>
              <a:t>NIVELES: 75, 100, 125, 150, 175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C0472CFE-DDEF-434B-A5B2-A8F0A9EE058F}"/>
              </a:ext>
            </a:extLst>
          </p:cNvPr>
          <p:cNvSpPr/>
          <p:nvPr/>
        </p:nvSpPr>
        <p:spPr>
          <a:xfrm>
            <a:off x="1331640" y="2846922"/>
            <a:ext cx="6336704" cy="5820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B59B55E-4414-45B6-8D89-C3195BC3292A}"/>
              </a:ext>
            </a:extLst>
          </p:cNvPr>
          <p:cNvSpPr txBox="1"/>
          <p:nvPr/>
        </p:nvSpPr>
        <p:spPr>
          <a:xfrm>
            <a:off x="5868144" y="1431150"/>
            <a:ext cx="2621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2060"/>
                </a:solidFill>
              </a:rPr>
              <a:t>Combinación o tratamiento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88740B79-B463-47AA-9C16-5251DD0A78FF}"/>
              </a:ext>
            </a:extLst>
          </p:cNvPr>
          <p:cNvCxnSpPr/>
          <p:nvPr/>
        </p:nvCxnSpPr>
        <p:spPr>
          <a:xfrm flipV="1">
            <a:off x="4932040" y="2046752"/>
            <a:ext cx="864096" cy="800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ipse 7">
            <a:extLst>
              <a:ext uri="{FF2B5EF4-FFF2-40B4-BE49-F238E27FC236}">
                <a16:creationId xmlns:a16="http://schemas.microsoft.com/office/drawing/2014/main" id="{1CEE6E44-C66E-4714-A79E-90791BFBFA00}"/>
              </a:ext>
            </a:extLst>
          </p:cNvPr>
          <p:cNvSpPr/>
          <p:nvPr/>
        </p:nvSpPr>
        <p:spPr>
          <a:xfrm>
            <a:off x="5580112" y="1431150"/>
            <a:ext cx="3032174" cy="83099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56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E73A91AA-B7B1-4701-B1DF-A86C1046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11" y="190351"/>
            <a:ext cx="7886700" cy="615602"/>
          </a:xfrm>
        </p:spPr>
        <p:txBody>
          <a:bodyPr>
            <a:normAutofit/>
          </a:bodyPr>
          <a:lstStyle/>
          <a:p>
            <a:pPr algn="ctr"/>
            <a:r>
              <a:rPr lang="es-MX" sz="2400" b="1" dirty="0">
                <a:solidFill>
                  <a:srgbClr val="002060"/>
                </a:solidFill>
                <a:latin typeface="+mn-lt"/>
              </a:rPr>
              <a:t>CONSTRUCCION DEL DISEÑO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49E60AB-D791-4421-B040-1708446E9015}"/>
              </a:ext>
            </a:extLst>
          </p:cNvPr>
          <p:cNvSpPr txBox="1"/>
          <p:nvPr/>
        </p:nvSpPr>
        <p:spPr>
          <a:xfrm>
            <a:off x="387698" y="2564904"/>
            <a:ext cx="81198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PRESION                     TEMPERATURA    	REPLICA 1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			75		85	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			100		81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			125		80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			150		68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			175		69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			75		88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			100		86</a:t>
            </a:r>
          </a:p>
          <a:p>
            <a:pPr marL="342900" indent="-342900">
              <a:buAutoNum type="arabicPlain" startAt="10"/>
            </a:pPr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125		89 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10                                            150                          85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10                                            175                          80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2747975-6AF7-4C86-BC85-DC9D04EA6886}"/>
              </a:ext>
            </a:extLst>
          </p:cNvPr>
          <p:cNvSpPr/>
          <p:nvPr/>
        </p:nvSpPr>
        <p:spPr>
          <a:xfrm>
            <a:off x="370197" y="723264"/>
            <a:ext cx="8119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rgbClr val="002060"/>
                </a:solidFill>
              </a:rPr>
              <a:t>FACTOR: PRESION</a:t>
            </a:r>
          </a:p>
          <a:p>
            <a:r>
              <a:rPr lang="es-MX" sz="2000" b="1" dirty="0">
                <a:solidFill>
                  <a:srgbClr val="002060"/>
                </a:solidFill>
              </a:rPr>
              <a:t>NIVELES: 5, 10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3517ED5-9D5B-48A7-B7D1-09BE1F8103A7}"/>
              </a:ext>
            </a:extLst>
          </p:cNvPr>
          <p:cNvSpPr/>
          <p:nvPr/>
        </p:nvSpPr>
        <p:spPr>
          <a:xfrm>
            <a:off x="370197" y="1431150"/>
            <a:ext cx="74314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rgbClr val="002060"/>
                </a:solidFill>
              </a:rPr>
              <a:t>FACTOR: TEMPERATURA</a:t>
            </a:r>
          </a:p>
          <a:p>
            <a:r>
              <a:rPr lang="es-MX" sz="2000" b="1" dirty="0">
                <a:solidFill>
                  <a:srgbClr val="002060"/>
                </a:solidFill>
              </a:rPr>
              <a:t>NIVELES: 75, 100, 125, 150, 175</a:t>
            </a:r>
          </a:p>
        </p:txBody>
      </p:sp>
    </p:spTree>
    <p:extLst>
      <p:ext uri="{BB962C8B-B14F-4D97-AF65-F5344CB8AC3E}">
        <p14:creationId xmlns:p14="http://schemas.microsoft.com/office/powerpoint/2010/main" val="207015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E73A91AA-B7B1-4701-B1DF-A86C1046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11" y="190351"/>
            <a:ext cx="7886700" cy="615602"/>
          </a:xfrm>
        </p:spPr>
        <p:txBody>
          <a:bodyPr>
            <a:normAutofit/>
          </a:bodyPr>
          <a:lstStyle/>
          <a:p>
            <a:pPr algn="ctr"/>
            <a:r>
              <a:rPr lang="es-MX" sz="2400" b="1" dirty="0">
                <a:solidFill>
                  <a:srgbClr val="002060"/>
                </a:solidFill>
                <a:latin typeface="+mn-lt"/>
              </a:rPr>
              <a:t>CONSTRUCCION DEL DISEÑO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49E60AB-D791-4421-B040-1708446E9015}"/>
              </a:ext>
            </a:extLst>
          </p:cNvPr>
          <p:cNvSpPr txBox="1"/>
          <p:nvPr/>
        </p:nvSpPr>
        <p:spPr>
          <a:xfrm>
            <a:off x="387698" y="2564904"/>
            <a:ext cx="81198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PRESION                      TEMPERATURA               REPLICA 1           REPLICA 2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			75		85		89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			100		81		87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			125		80		81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			150		68		70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			175		69		68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			75		88		96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			100		86		94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			125		89		82</a:t>
            </a:r>
          </a:p>
          <a:p>
            <a:pPr marL="342900" indent="-342900">
              <a:buAutoNum type="arabicPlain" startAt="10"/>
            </a:pPr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150		85		84 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                                           175		80                            82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2747975-6AF7-4C86-BC85-DC9D04EA6886}"/>
              </a:ext>
            </a:extLst>
          </p:cNvPr>
          <p:cNvSpPr/>
          <p:nvPr/>
        </p:nvSpPr>
        <p:spPr>
          <a:xfrm>
            <a:off x="370197" y="723264"/>
            <a:ext cx="8119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rgbClr val="002060"/>
                </a:solidFill>
              </a:rPr>
              <a:t>FACTOR: PRESION</a:t>
            </a:r>
          </a:p>
          <a:p>
            <a:r>
              <a:rPr lang="es-MX" sz="2000" b="1" dirty="0">
                <a:solidFill>
                  <a:srgbClr val="002060"/>
                </a:solidFill>
              </a:rPr>
              <a:t>NIVELES: 5, 10	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3517ED5-9D5B-48A7-B7D1-09BE1F8103A7}"/>
              </a:ext>
            </a:extLst>
          </p:cNvPr>
          <p:cNvSpPr/>
          <p:nvPr/>
        </p:nvSpPr>
        <p:spPr>
          <a:xfrm>
            <a:off x="370197" y="1431150"/>
            <a:ext cx="74314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rgbClr val="002060"/>
                </a:solidFill>
              </a:rPr>
              <a:t>FACTOR: TEMPERATURA</a:t>
            </a:r>
          </a:p>
          <a:p>
            <a:r>
              <a:rPr lang="es-MX" sz="2000" b="1" dirty="0">
                <a:solidFill>
                  <a:srgbClr val="002060"/>
                </a:solidFill>
              </a:rPr>
              <a:t>NIVELES: 75, 100, 125, 150, 175</a:t>
            </a:r>
          </a:p>
        </p:txBody>
      </p:sp>
    </p:spTree>
    <p:extLst>
      <p:ext uri="{BB962C8B-B14F-4D97-AF65-F5344CB8AC3E}">
        <p14:creationId xmlns:p14="http://schemas.microsoft.com/office/powerpoint/2010/main" val="277942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E73A91AA-B7B1-4701-B1DF-A86C1046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11" y="190351"/>
            <a:ext cx="7886700" cy="615602"/>
          </a:xfrm>
        </p:spPr>
        <p:txBody>
          <a:bodyPr>
            <a:normAutofit/>
          </a:bodyPr>
          <a:lstStyle/>
          <a:p>
            <a:pPr algn="ctr"/>
            <a:r>
              <a:rPr lang="es-MX" sz="2400" b="1" dirty="0">
                <a:solidFill>
                  <a:srgbClr val="002060"/>
                </a:solidFill>
                <a:latin typeface="+mn-lt"/>
              </a:rPr>
              <a:t>CONSTRUCCION DEL DISEÑO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49E60AB-D791-4421-B040-1708446E9015}"/>
              </a:ext>
            </a:extLst>
          </p:cNvPr>
          <p:cNvSpPr txBox="1"/>
          <p:nvPr/>
        </p:nvSpPr>
        <p:spPr>
          <a:xfrm>
            <a:off x="387698" y="2564904"/>
            <a:ext cx="81198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PRESION                     TEMPERATURA     REPLICA 1           REPLICA 2   REPLICA 3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			75		85		89          86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			100		81		87          86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			125		80		81          83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			150		68		70          73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			175		69		68          72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			75		88		96          91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			100		86		94          89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			125		89		82          88</a:t>
            </a:r>
          </a:p>
          <a:p>
            <a:pPr marL="342900" indent="-342900">
              <a:buAutoNum type="arabicPlain" startAt="10"/>
            </a:pPr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150		85		84          86</a:t>
            </a:r>
          </a:p>
          <a:p>
            <a:r>
              <a:rPr lang="es-MX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                                           175		80                            82          81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2747975-6AF7-4C86-BC85-DC9D04EA6886}"/>
              </a:ext>
            </a:extLst>
          </p:cNvPr>
          <p:cNvSpPr/>
          <p:nvPr/>
        </p:nvSpPr>
        <p:spPr>
          <a:xfrm>
            <a:off x="370197" y="723264"/>
            <a:ext cx="8119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rgbClr val="002060"/>
                </a:solidFill>
              </a:rPr>
              <a:t>FACTOR: PRESION</a:t>
            </a:r>
          </a:p>
          <a:p>
            <a:r>
              <a:rPr lang="es-MX" sz="2000" b="1" dirty="0">
                <a:solidFill>
                  <a:srgbClr val="002060"/>
                </a:solidFill>
              </a:rPr>
              <a:t>NIVELES: 5, 10	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3517ED5-9D5B-48A7-B7D1-09BE1F8103A7}"/>
              </a:ext>
            </a:extLst>
          </p:cNvPr>
          <p:cNvSpPr/>
          <p:nvPr/>
        </p:nvSpPr>
        <p:spPr>
          <a:xfrm>
            <a:off x="370197" y="1431150"/>
            <a:ext cx="74314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rgbClr val="002060"/>
                </a:solidFill>
              </a:rPr>
              <a:t>FACTOR: TEMPERATURA</a:t>
            </a:r>
          </a:p>
          <a:p>
            <a:r>
              <a:rPr lang="es-MX" sz="2000" b="1" dirty="0">
                <a:solidFill>
                  <a:srgbClr val="002060"/>
                </a:solidFill>
              </a:rPr>
              <a:t>NIVELES: 75, 100, 125, 150, 175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B4A9E03-B68D-439F-8DF2-ED4D0C45EE0B}"/>
              </a:ext>
            </a:extLst>
          </p:cNvPr>
          <p:cNvSpPr/>
          <p:nvPr/>
        </p:nvSpPr>
        <p:spPr>
          <a:xfrm>
            <a:off x="213717" y="5668428"/>
            <a:ext cx="84327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002060"/>
                </a:solidFill>
              </a:rPr>
              <a:t>Diseño multifactorial 2x5, con n=3 replicas 30 Experimentos o corridas</a:t>
            </a:r>
          </a:p>
        </p:txBody>
      </p:sp>
    </p:spTree>
    <p:extLst>
      <p:ext uri="{BB962C8B-B14F-4D97-AF65-F5344CB8AC3E}">
        <p14:creationId xmlns:p14="http://schemas.microsoft.com/office/powerpoint/2010/main" val="14474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4495800" cy="838200"/>
          </a:xfrm>
        </p:spPr>
        <p:txBody>
          <a:bodyPr/>
          <a:lstStyle/>
          <a:p>
            <a:r>
              <a:rPr lang="es-MX" sz="2800" b="1"/>
              <a:t>Ejemplo 3</a:t>
            </a:r>
            <a:endParaRPr lang="es-MX" sz="2400" b="1" dirty="0">
              <a:cs typeface="Times New Roman" pitchFamily="18" charset="0"/>
            </a:endParaRPr>
          </a:p>
        </p:txBody>
      </p:sp>
      <p:sp>
        <p:nvSpPr>
          <p:cNvPr id="7170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1560" y="1124744"/>
            <a:ext cx="8077200" cy="16764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0070C0"/>
                </a:solidFill>
                <a:latin typeface="CG Times" pitchFamily="18" charset="0"/>
                <a:cs typeface="Times New Roman" pitchFamily="18" charset="0"/>
              </a:rPr>
              <a:t>Se realiza el siguiente experimento, co</a:t>
            </a:r>
            <a:r>
              <a:rPr lang="es-ES" sz="2400" b="1" dirty="0">
                <a:solidFill>
                  <a:srgbClr val="0070C0"/>
                </a:solidFill>
                <a:latin typeface="CG Times" pitchFamily="18" charset="0"/>
                <a:cs typeface="Times New Roman" pitchFamily="18" charset="0"/>
              </a:rPr>
              <a:t>n el fin de precisar las condiciones óptimas para mejorar rendimiento de un proceso, </a:t>
            </a:r>
            <a:r>
              <a:rPr lang="es-MX" sz="2400" b="1" dirty="0">
                <a:solidFill>
                  <a:srgbClr val="0070C0"/>
                </a:solidFill>
                <a:latin typeface="CG Times" pitchFamily="18" charset="0"/>
                <a:cs typeface="Times New Roman" pitchFamily="18" charset="0"/>
              </a:rPr>
              <a:t>se estudian </a:t>
            </a:r>
            <a:r>
              <a:rPr lang="es-ES" sz="2400" b="1" dirty="0">
                <a:solidFill>
                  <a:srgbClr val="0070C0"/>
                </a:solidFill>
                <a:latin typeface="CG Times" pitchFamily="18" charset="0"/>
                <a:cs typeface="Times New Roman" pitchFamily="18" charset="0"/>
              </a:rPr>
              <a:t>los efectos de la presión y la temperatura  en el  rendimiento de un proceso.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786837"/>
              </p:ext>
            </p:extLst>
          </p:nvPr>
        </p:nvGraphicFramePr>
        <p:xfrm>
          <a:off x="1115616" y="2801144"/>
          <a:ext cx="6912769" cy="3291840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Factor A 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Factor B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Replicas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Presión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Temperatura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II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III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spc="-15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75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85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89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86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spc="-15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100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81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87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86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spc="-15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125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80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81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83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spc="-15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150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68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70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73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spc="-15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175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69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68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72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spc="-15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75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88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96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91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spc="-15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100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86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94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89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spc="-15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125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89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82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88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spc="-15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150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85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84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86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spc="-15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175</a:t>
                      </a:r>
                      <a:endParaRPr lang="es-MX" sz="18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80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88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</a:rPr>
                        <a:t>81</a:t>
                      </a:r>
                      <a:endParaRPr lang="es-MX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-9475573" y="533400"/>
            <a:ext cx="8166234" cy="525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MX" sz="2400" dirty="0"/>
              <a:t>Modelo: </a:t>
            </a:r>
            <a:endParaRPr lang="es-ES" sz="2400" dirty="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4495800" y="3270250"/>
          <a:ext cx="15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9" name="Ecuación" r:id="rId3" imgW="152280" imgH="317160" progId="Equation.3">
                  <p:embed/>
                </p:oleObj>
              </mc:Choice>
              <mc:Fallback>
                <p:oleObj name="Ecuación" r:id="rId3" imgW="152280" imgH="317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270250"/>
                        <a:ext cx="152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251520" y="1937091"/>
                <a:ext cx="2964914" cy="4043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MX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𝒊𝒋𝒌</m:t>
                          </m:r>
                        </m:sub>
                      </m:sSub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𝑹𝒆𝒏𝒅𝒊𝒎𝒊𝒆𝒏𝒕𝒐</m:t>
                      </m:r>
                    </m:oMath>
                  </m:oMathPara>
                </a14:m>
                <a:endParaRPr lang="es-MX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937091"/>
                <a:ext cx="2964914" cy="404341"/>
              </a:xfrm>
              <a:prstGeom prst="rect">
                <a:avLst/>
              </a:prstGeom>
              <a:blipFill rotWithShape="0">
                <a:blip r:embed="rId5"/>
                <a:stretch>
                  <a:fillRect l="-1643" r="-1643" b="-2727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1247497" y="1193354"/>
                <a:ext cx="6181522" cy="4716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𝒊𝒋𝒌</m:t>
                          </m:r>
                        </m:sub>
                      </m:sSub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𝝁</m:t>
                      </m:r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MX" sz="28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sz="28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𝝉𝜷</m:t>
                              </m:r>
                            </m:e>
                          </m:d>
                        </m:e>
                        <m:sub>
                          <m: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𝒊𝒋</m:t>
                          </m:r>
                        </m:sub>
                      </m:sSub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𝜺</m:t>
                          </m:r>
                        </m:e>
                        <m:sub>
                          <m:r>
                            <a:rPr lang="es-MX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𝒊𝒋𝒌</m:t>
                          </m:r>
                        </m:sub>
                      </m:sSub>
                    </m:oMath>
                  </m:oMathPara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7497" y="1193354"/>
                <a:ext cx="6181522" cy="47166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88052" y="2437544"/>
                <a:ext cx="364777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𝝁</m:t>
                      </m:r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𝒎𝒆𝒅𝒊𝒂</m:t>
                      </m:r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𝒈𝒆𝒏𝒆𝒓𝒂𝒍</m:t>
                      </m:r>
                    </m:oMath>
                  </m:oMathPara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52" y="2437544"/>
                <a:ext cx="3647779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152656" y="2885571"/>
                <a:ext cx="39350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𝝉</m:t>
                          </m:r>
                        </m:e>
                        <m:sub>
                          <m:r>
                            <a:rPr lang="es-MX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𝒆𝒇𝒆𝒄𝒕𝒐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𝒅𝒆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𝒍𝒂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𝒑𝒓𝒆𝒔𝒊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ó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56" y="2885571"/>
                <a:ext cx="3935052" cy="461665"/>
              </a:xfrm>
              <a:prstGeom prst="rect">
                <a:avLst/>
              </a:prstGeom>
              <a:blipFill rotWithShape="0">
                <a:blip r:embed="rId8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152656" y="3475755"/>
                <a:ext cx="4819909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s-MX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𝒆𝒇𝒆𝒄𝒕𝒐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𝒅𝒆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𝒍𝒂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𝒕𝒆𝒎𝒑𝒆𝒓𝒂𝒕𝒖𝒓𝒂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56" y="3475755"/>
                <a:ext cx="4819909" cy="496674"/>
              </a:xfrm>
              <a:prstGeom prst="rect">
                <a:avLst/>
              </a:prstGeom>
              <a:blipFill rotWithShape="0">
                <a:blip r:embed="rId9"/>
                <a:stretch>
                  <a:fillRect b="-1097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108042" y="4068541"/>
                <a:ext cx="8460432" cy="462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MX" sz="22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sz="22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𝝉𝜷</m:t>
                              </m:r>
                            </m:e>
                          </m:d>
                        </m:e>
                        <m:sub>
                          <m:r>
                            <a:rPr lang="es-MX" sz="2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𝒊𝒋</m:t>
                          </m:r>
                        </m:sub>
                      </m:sSub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𝒆𝒇𝒆𝒄𝒕𝒐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𝒅𝒆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𝒊𝒏𝒕𝒆𝒓𝒂𝒄𝒄𝒊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ó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𝒑𝒓𝒆𝒔𝒊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ó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MX" sz="2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𝒕𝒆𝒎𝒑𝒆𝒓𝒂𝒕𝒖𝒓𝒂</m:t>
                      </m:r>
                    </m:oMath>
                  </m:oMathPara>
                </a14:m>
                <a:endParaRPr lang="es-MX" sz="2200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42" y="4068541"/>
                <a:ext cx="8460432" cy="462884"/>
              </a:xfrm>
              <a:prstGeom prst="rect">
                <a:avLst/>
              </a:prstGeom>
              <a:blipFill rotWithShape="0">
                <a:blip r:embed="rId10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152656" y="4565705"/>
                <a:ext cx="3499035" cy="496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𝜺</m:t>
                          </m:r>
                        </m:e>
                        <m:sub>
                          <m:r>
                            <a:rPr lang="es-MX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𝒊𝒋𝒌</m:t>
                          </m:r>
                        </m:sub>
                      </m:sSub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𝒆𝒓𝒓𝒐𝒓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𝒂𝒍𝒆𝒂𝒕𝒐𝒓𝒊𝒐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56" y="4565705"/>
                <a:ext cx="3499035" cy="496674"/>
              </a:xfrm>
              <a:prstGeom prst="rect">
                <a:avLst/>
              </a:prstGeom>
              <a:blipFill rotWithShape="0">
                <a:blip r:embed="rId11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/>
          <p:cNvSpPr txBox="1"/>
          <p:nvPr/>
        </p:nvSpPr>
        <p:spPr>
          <a:xfrm>
            <a:off x="251520" y="418382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0070C0"/>
                </a:solidFill>
              </a:rPr>
              <a:t>MODELO MATEMATICO DE UN DISEÑO DE 2 FACTORES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ISEÑOS  DE EXPERIMENTOS FACTORIALE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DISEÑO DE DOS FACTORES&amp;quot;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 - &amp;quot;Por diseño factorial se entiende: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Ejemplo:&amp;quot;&quot;/&gt;&lt;property id=&quot;20307&quot; value=&quot;261&quot;/&gt;&lt;/object&gt;&lt;object type=&quot;3&quot; unique_id=&quot;10009&quot;&gt;&lt;property id=&quot;20148&quot; value=&quot;5&quot;/&gt;&lt;property id=&quot;20300&quot; value=&quot;Slide 6&quot;/&gt;&lt;property id=&quot;20307&quot; value=&quot;263&quot;/&gt;&lt;/object&gt;&lt;object type=&quot;3&quot; unique_id=&quot;10010&quot;&gt;&lt;property id=&quot;20148&quot; value=&quot;5&quot;/&gt;&lt;property id=&quot;20300&quot; value=&quot;Slide 7 - &amp;quot;Hipótesis&amp;quot;&quot;/&gt;&lt;property id=&quot;20307&quot; value=&quot;283&quot;/&gt;&lt;/object&gt;&lt;object type=&quot;3&quot; unique_id=&quot;10011&quot;&gt;&lt;property id=&quot;20148&quot; value=&quot;5&quot;/&gt;&lt;property id=&quot;20300&quot; value=&quot;Slide 8 - &amp;quot;SUMAS DE CUADRADOS Y GRADOS DE LIBERTAD.&amp;quot;&quot;/&gt;&lt;property id=&quot;20307&quot; value=&quot;280&quot;/&gt;&lt;/object&gt;&lt;object type=&quot;3&quot; unique_id=&quot;10017&quot;&gt;&lt;property id=&quot;20148&quot; value=&quot;5&quot;/&gt;&lt;property id=&quot;20300&quot; value=&quot;Slide 12 - &amp;quot;GRÁFICA DE INTERACCIONES&amp;quot;&quot;/&gt;&lt;property id=&quot;20307&quot; value=&quot;279&quot;/&gt;&lt;/object&gt;&lt;object type=&quot;3&quot; unique_id=&quot;10019&quot;&gt;&lt;property id=&quot;20148&quot; value=&quot;5&quot;/&gt;&lt;property id=&quot;20300&quot; value=&quot;Slide 14 - &amp;quot;Conclusión del problema&amp;quot;&quot;/&gt;&lt;property id=&quot;20307&quot; value=&quot;271&quot;/&gt;&lt;/object&gt;&lt;object type=&quot;3&quot; unique_id=&quot;10068&quot;&gt;&lt;property id=&quot;20148&quot; value=&quot;5&quot;/&gt;&lt;property id=&quot;20300&quot; value=&quot;Slide 9&quot;/&gt;&lt;property id=&quot;20307&quot; value=&quot;285&quot;/&gt;&lt;/object&gt;&lt;object type=&quot;3&quot; unique_id=&quot;10069&quot;&gt;&lt;property id=&quot;20148&quot; value=&quot;5&quot;/&gt;&lt;property id=&quot;20300&quot; value=&quot;Slide 10&quot;/&gt;&lt;property id=&quot;20307&quot; value=&quot;286&quot;/&gt;&lt;/object&gt;&lt;object type=&quot;3&quot; unique_id=&quot;10070&quot;&gt;&lt;property id=&quot;20148&quot; value=&quot;5&quot;/&gt;&lt;property id=&quot;20300&quot; value=&quot;Slide 11&quot;/&gt;&lt;property id=&quot;20307&quot; value=&quot;288&quot;/&gt;&lt;/object&gt;&lt;object type=&quot;3&quot; unique_id=&quot;10071&quot;&gt;&lt;property id=&quot;20148&quot; value=&quot;5&quot;/&gt;&lt;property id=&quot;20300&quot; value=&quot;Slide 13&quot;/&gt;&lt;property id=&quot;20307&quot; value=&quot;284&quot;/&gt;&lt;/object&gt;&lt;object type=&quot;3&quot; unique_id=&quot;10072&quot;&gt;&lt;property id=&quot;20148&quot; value=&quot;5&quot;/&gt;&lt;property id=&quot;20300&quot; value=&quot;Slide 15&quot;/&gt;&lt;property id=&quot;20307&quot; value=&quot;289&quot;/&gt;&lt;/object&gt;&lt;object type=&quot;3&quot; unique_id=&quot;10073&quot;&gt;&lt;property id=&quot;20148&quot; value=&quot;5&quot;/&gt;&lt;property id=&quot;20300&quot; value=&quot;Slide 16&quot;/&gt;&lt;property id=&quot;20307&quot; value=&quot;290&quot;/&gt;&lt;/object&gt;&lt;object type=&quot;3&quot; unique_id=&quot;10074&quot;&gt;&lt;property id=&quot;20148&quot; value=&quot;5&quot;/&gt;&lt;property id=&quot;20300&quot; value=&quot;Slide 17&quot;/&gt;&lt;property id=&quot;20307&quot; value=&quot;291&quot;/&gt;&lt;/object&gt;&lt;object type=&quot;3&quot; unique_id=&quot;10075&quot;&gt;&lt;property id=&quot;20148&quot; value=&quot;5&quot;/&gt;&lt;property id=&quot;20300&quot; value=&quot;Slide 18&quot;/&gt;&lt;property id=&quot;20307&quot; value=&quot;29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</TotalTime>
  <Words>1162</Words>
  <Application>Microsoft Office PowerPoint</Application>
  <PresentationFormat>Presentación en pantalla (4:3)</PresentationFormat>
  <Paragraphs>326</Paragraphs>
  <Slides>21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21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CG Times</vt:lpstr>
      <vt:lpstr>Tahoma</vt:lpstr>
      <vt:lpstr>Times New Roman</vt:lpstr>
      <vt:lpstr>Verdana</vt:lpstr>
      <vt:lpstr>Wingdings</vt:lpstr>
      <vt:lpstr>Tema de Office</vt:lpstr>
      <vt:lpstr>Ecuación</vt:lpstr>
      <vt:lpstr>Worksheet</vt:lpstr>
      <vt:lpstr>DISEÑOS  DE EXPERIMENTOS FACTORIALES</vt:lpstr>
      <vt:lpstr>Por diseño factorial se entiende:</vt:lpstr>
      <vt:lpstr>INTRODUCCION</vt:lpstr>
      <vt:lpstr>CONSTRUCCION DEL DISEÑO</vt:lpstr>
      <vt:lpstr>CONSTRUCCION DEL DISEÑO</vt:lpstr>
      <vt:lpstr>CONSTRUCCION DEL DISEÑO</vt:lpstr>
      <vt:lpstr>CONSTRUCCION DEL DISEÑO</vt:lpstr>
      <vt:lpstr>Ejemplo 3</vt:lpstr>
      <vt:lpstr>Presentación de PowerPoint</vt:lpstr>
      <vt:lpstr>Hipótesis</vt:lpstr>
      <vt:lpstr>SUMAS DE CUADRADOS Y GRADOS DE LIBERTAD.</vt:lpstr>
      <vt:lpstr>Presentación de PowerPoint</vt:lpstr>
      <vt:lpstr>Presentación de PowerPoint</vt:lpstr>
      <vt:lpstr>Presentación de PowerPoint</vt:lpstr>
      <vt:lpstr>GRÁFICA DE INTERACCIONES</vt:lpstr>
      <vt:lpstr>Presentación de PowerPoint</vt:lpstr>
      <vt:lpstr>Conclusión del problema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UDG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DISEÑOS  DE EXPERIMENTOS FACTORIALES</dc:title>
  <dc:creator>EVALYESTAD</dc:creator>
  <cp:lastModifiedBy>PORFIRIO GUTIERREZ</cp:lastModifiedBy>
  <cp:revision>148</cp:revision>
  <cp:lastPrinted>2015-02-25T15:18:11Z</cp:lastPrinted>
  <dcterms:created xsi:type="dcterms:W3CDTF">2005-02-18T00:58:50Z</dcterms:created>
  <dcterms:modified xsi:type="dcterms:W3CDTF">2019-07-08T18:15:35Z</dcterms:modified>
</cp:coreProperties>
</file>