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361" r:id="rId2"/>
    <p:sldId id="368" r:id="rId3"/>
    <p:sldId id="369" r:id="rId4"/>
    <p:sldId id="370" r:id="rId5"/>
    <p:sldId id="371" r:id="rId6"/>
    <p:sldId id="373" r:id="rId7"/>
    <p:sldId id="374" r:id="rId8"/>
    <p:sldId id="375" r:id="rId9"/>
    <p:sldId id="389" r:id="rId10"/>
    <p:sldId id="377" r:id="rId11"/>
    <p:sldId id="378" r:id="rId12"/>
    <p:sldId id="379" r:id="rId13"/>
    <p:sldId id="380" r:id="rId14"/>
    <p:sldId id="387" r:id="rId15"/>
    <p:sldId id="388" r:id="rId16"/>
  </p:sldIdLst>
  <p:sldSz cx="9144000" cy="6858000" type="screen4x3"/>
  <p:notesSz cx="6858000" cy="9144000"/>
  <p:custDataLst>
    <p:tags r:id="rId19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D5A5D-F8ED-4AE9-B705-FA6CB15FE01B}" type="datetimeFigureOut">
              <a:rPr lang="es-MX" smtClean="0"/>
              <a:t>22/09/2019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/>
              <a:t>PGG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43B97-F146-49A3-939B-8ACE2496B9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67465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t>22/09/2019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/>
              <a:t>PGG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D1C77-389B-46F4-8E4C-D73D8CFDD3C9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3705572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812E50-24E0-4516-84AF-5A0358AF534B}" type="slidenum">
              <a:rPr lang="es-ES" smtClean="0">
                <a:solidFill>
                  <a:prstClr val="black"/>
                </a:solidFill>
              </a:rPr>
              <a:pPr eaLnBrk="1" hangingPunct="1"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2633161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s-ES">
                <a:solidFill>
                  <a:prstClr val="black"/>
                </a:solidFill>
              </a:rPr>
              <a:t>Tema 3 - </a:t>
            </a:r>
            <a:fld id="{4C7B5E3D-98B1-4E0F-8228-64019939ACE1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2698915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s-ES">
                <a:solidFill>
                  <a:prstClr val="black"/>
                </a:solidFill>
              </a:rPr>
              <a:t>Tema 3 - </a:t>
            </a:r>
            <a:fld id="{A21104CF-C17D-4FC7-9345-27E29C39F460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4045152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25" indent="-2857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962" indent="-2285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146" indent="-2285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331" indent="-2285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516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701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885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070" indent="-228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E37CB92-438E-4270-B381-1AD60E5D4BB4}" type="slidenum">
              <a:rPr lang="es-MX">
                <a:solidFill>
                  <a:prstClr val="black"/>
                </a:solidFill>
                <a:latin typeface="Times New Roman" pitchFamily="18" charset="0"/>
              </a:rPr>
              <a:pPr/>
              <a:t>12</a:t>
            </a:fld>
            <a:endParaRPr lang="es-MX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225702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4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4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1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6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0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9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0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8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2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PGG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85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nvestigadorcientifico.blogspot.com/2010/04/el-muestreo-estadistico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rct=j&amp;q=&amp;esrc=s&amp;frm=1&amp;source=images&amp;cd=&amp;cad=rja&amp;docid=54uRhDTLCTBK9M&amp;tbnid=iwkORdoagOXesM:&amp;ved=0CAUQjRw&amp;url=http://www.monografias.com/trabajos40/la-estadistica/la-estadistica2.shtml&amp;ei=IkCKUuNKrIrZBe70gMgD&amp;bvm=bv.56643336,d.b2I&amp;psig=AFQjCNHKCNPcfRxG979XyFjx9g2GWoFgYA&amp;ust=138487845616863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mx/url?sa=i&amp;rct=j&amp;q=&amp;esrc=s&amp;frm=1&amp;source=images&amp;cd=&amp;cad=rja&amp;docid=ZxylUGO1Jd6FJM&amp;tbnid=dxw1sbI8iv17bM:&amp;ved=&amp;url=http://uvigen.fcien.edu.uy/utem/gencuan/03estadistica.htm&amp;ei=kj6KUvTlIaqE2QXwvoGoAg&amp;bvm=bv.56643336,d.b2I&amp;psig=AFQjCNFeFtreKgErcgG-ILf1oASaI9s7Ew&amp;ust=138487809891397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.mx/url?sa=i&amp;rct=j&amp;q=&amp;esrc=s&amp;frm=1&amp;source=images&amp;cd=&amp;cad=rja&amp;docid=ZxylUGO1Jd6FJM&amp;tbnid=dxw1sbI8iv17bM:&amp;ved=&amp;url=http://uvigen.fcien.edu.uy/utem/gencuan/03estadistica.htm&amp;ei=kj6KUvTlIaqE2QXwvoGoAg&amp;bvm=bv.56643336,d.b2I&amp;psig=AFQjCNFeFtreKgErcgG-ILf1oASaI9s7Ew&amp;ust=138487809891397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33" descr="j02375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857628"/>
            <a:ext cx="1857388" cy="1939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2000232" y="2708920"/>
            <a:ext cx="56171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s-MX" sz="28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Estadística Descriptiva</a:t>
            </a:r>
            <a:endParaRPr lang="es-ES" sz="28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499992" y="5211561"/>
            <a:ext cx="4213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b="1" dirty="0">
                <a:solidFill>
                  <a:prstClr val="black"/>
                </a:solidFill>
              </a:rPr>
              <a:t>Instructor: Dr.  Porfirio Gutiérrez González</a:t>
            </a:r>
          </a:p>
          <a:p>
            <a:pPr algn="r"/>
            <a:r>
              <a:rPr lang="es-MX" b="1" dirty="0">
                <a:solidFill>
                  <a:prstClr val="black"/>
                </a:solidFill>
              </a:rPr>
              <a:t>Correo: pgutierrezglez@gmail.com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428761" cy="155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8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87624" y="147990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C0504D">
                    <a:lumMod val="75000"/>
                  </a:srgbClr>
                </a:solidFill>
              </a:rPr>
              <a:t>Resultados estadísticos</a:t>
            </a:r>
          </a:p>
        </p:txBody>
      </p:sp>
      <p:pic>
        <p:nvPicPr>
          <p:cNvPr id="52226" name="Picture 2" descr="http://1.bp.blogspot.com/_MigjxNa70co/S9eq2oCl0DI/AAAAAAAAApM/kYCkR9dsPjU/s1600/VGA_IN~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857232"/>
            <a:ext cx="1986963" cy="324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08295"/>
              </p:ext>
            </p:extLst>
          </p:nvPr>
        </p:nvGraphicFramePr>
        <p:xfrm>
          <a:off x="1619672" y="1052736"/>
          <a:ext cx="4968552" cy="4362450"/>
        </p:xfrm>
        <a:graphic>
          <a:graphicData uri="http://schemas.openxmlformats.org/drawingml/2006/table">
            <a:tbl>
              <a:tblPr/>
              <a:tblGrid>
                <a:gridCol w="394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Recuento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Promedio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40.321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Mediana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40.385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Moda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 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Varianza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4.299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Desviación Estándar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2.073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Coeficiente de Variación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5.14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Mínimo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34.03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Máximo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45.22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MX" sz="2800" b="1" i="0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Rango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11.19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37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071538" y="1000108"/>
            <a:ext cx="6858048" cy="278608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>
                <a:cs typeface="Arial" pitchFamily="34" charset="0"/>
              </a:rPr>
              <a:t>El promedio de % Volumen  es 40.321, con esto puedo afirmar que, si se evalúan a otros 60 .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>
                <a:cs typeface="Arial" pitchFamily="34" charset="0"/>
              </a:rPr>
              <a:t>¿Se esperaría que el promedio fuera de 40.321?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>
                <a:cs typeface="Arial" pitchFamily="34" charset="0"/>
              </a:rPr>
              <a:t>¿Se esperaría que la desviación estándar fuera de 2.07?</a:t>
            </a:r>
          </a:p>
        </p:txBody>
      </p:sp>
      <p:pic>
        <p:nvPicPr>
          <p:cNvPr id="6146" name="Picture 2" descr="http://t1.gstatic.com/images?q=tbn:ANd9GcSLCXyZS9M9d5wx8UOtfTBvp8BkRvHlzbCyI9DBhTDCG-inr3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357562"/>
            <a:ext cx="2109790" cy="2637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8523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Rectangle 3"/>
              <p:cNvSpPr>
                <a:spLocks noGrp="1" noChangeArrowheads="1"/>
              </p:cNvSpPr>
              <p:nvPr>
                <p:ph idx="4294967295"/>
              </p:nvPr>
            </p:nvSpPr>
            <p:spPr>
              <a:xfrm>
                <a:off x="1043608" y="116632"/>
                <a:ext cx="7704856" cy="2520280"/>
              </a:xfrm>
              <a:noFill/>
            </p:spPr>
            <p:txBody>
              <a:bodyPr lIns="92075" tIns="46038" rIns="92075" bIns="46038">
                <a:normAutofit lnSpcReduction="10000"/>
              </a:bodyPr>
              <a:lstStyle/>
              <a:p>
                <a:pPr algn="ctr">
                  <a:buFont typeface="Wingdings" pitchFamily="2" charset="2"/>
                  <a:buChar char="ü"/>
                </a:pPr>
                <a:r>
                  <a:rPr lang="es-MX" sz="2800" dirty="0">
                    <a:solidFill>
                      <a:schemeClr val="accent1">
                        <a:lumMod val="50000"/>
                      </a:schemeClr>
                    </a:solidFill>
                  </a:rPr>
                  <a:t>Regla empírica. </a:t>
                </a:r>
              </a:p>
              <a:p>
                <a:pPr marL="0" indent="0" algn="just">
                  <a:buNone/>
                </a:pPr>
                <a:r>
                  <a:rPr lang="es-MX" sz="2400" dirty="0">
                    <a:solidFill>
                      <a:schemeClr val="accent1">
                        <a:lumMod val="50000"/>
                      </a:schemeClr>
                    </a:solidFill>
                  </a:rPr>
                  <a:t>Muchos de los datos que surgen en la práctica se ha observado.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s-MX" dirty="0">
                    <a:solidFill>
                      <a:srgbClr val="C00000"/>
                    </a:solidFill>
                  </a:rPr>
                  <a:t> -S 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s-MX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MX" dirty="0">
                    <a:solidFill>
                      <a:srgbClr val="C00000"/>
                    </a:solidFill>
                  </a:rPr>
                  <a:t>+S está el 68%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s-MX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MX" dirty="0">
                    <a:solidFill>
                      <a:srgbClr val="C00000"/>
                    </a:solidFill>
                    <a:latin typeface="Symbol" pitchFamily="18" charset="2"/>
                  </a:rPr>
                  <a:t>±</a:t>
                </a:r>
                <a:r>
                  <a:rPr lang="es-MX" dirty="0">
                    <a:solidFill>
                      <a:srgbClr val="C00000"/>
                    </a:solidFill>
                  </a:rPr>
                  <a:t> 2S está el 95%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s-MX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MX" dirty="0">
                    <a:solidFill>
                      <a:srgbClr val="C00000"/>
                    </a:solidFill>
                    <a:latin typeface="Symbol" pitchFamily="18" charset="2"/>
                  </a:rPr>
                  <a:t>±</a:t>
                </a:r>
                <a:r>
                  <a:rPr lang="es-MX" dirty="0">
                    <a:solidFill>
                      <a:srgbClr val="C00000"/>
                    </a:solidFill>
                  </a:rPr>
                  <a:t> 3S el 99.7%</a:t>
                </a:r>
              </a:p>
            </p:txBody>
          </p:sp>
        </mc:Choice>
        <mc:Fallback xmlns="">
          <p:sp>
            <p:nvSpPr>
              <p:cNvPr id="921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38275" y="115888"/>
                <a:ext cx="7705725" cy="2520950"/>
              </a:xfrm>
              <a:blipFill rotWithShape="1">
                <a:blip r:embed="rId4"/>
                <a:stretch>
                  <a:fillRect l="-1187" t="-4106" r="-1266" b="-144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Objeto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19678451"/>
              </p:ext>
            </p:extLst>
          </p:nvPr>
        </p:nvGraphicFramePr>
        <p:xfrm>
          <a:off x="857224" y="2500306"/>
          <a:ext cx="7344816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Hoja de cálculo" r:id="rId5" imgW="5124360" imgH="3038464" progId="Excel.Sheet.8">
                  <p:embed/>
                </p:oleObj>
              </mc:Choice>
              <mc:Fallback>
                <p:oleObj name="Hoja de cálculo" r:id="rId5" imgW="5124360" imgH="3038464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500306"/>
                        <a:ext cx="7344816" cy="3672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029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071538" y="357166"/>
            <a:ext cx="7499350" cy="3959225"/>
          </a:xfrm>
        </p:spPr>
        <p:txBody>
          <a:bodyPr/>
          <a:lstStyle/>
          <a:p>
            <a:r>
              <a:rPr lang="es-MX" sz="2800" b="1" dirty="0">
                <a:solidFill>
                  <a:srgbClr val="0070C0"/>
                </a:solidFill>
              </a:rPr>
              <a:t>Regla empírica</a:t>
            </a:r>
          </a:p>
          <a:p>
            <a:pPr>
              <a:buNone/>
            </a:pPr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1043608" y="1052736"/>
                <a:ext cx="756084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s-MX" sz="2800" i="1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MX" sz="2800" dirty="0">
                    <a:solidFill>
                      <a:srgbClr val="C00000"/>
                    </a:solidFill>
                    <a:latin typeface="Symbol" pitchFamily="18" charset="2"/>
                  </a:rPr>
                  <a:t>±</a:t>
                </a:r>
                <a:r>
                  <a:rPr lang="es-MX" sz="2800" dirty="0">
                    <a:solidFill>
                      <a:srgbClr val="C00000"/>
                    </a:solidFill>
                  </a:rPr>
                  <a:t> 3S el 99.7%</a:t>
                </a:r>
              </a:p>
              <a:p>
                <a:pPr lvl="2"/>
                <a:endParaRPr lang="es-MX" sz="2800" i="1" dirty="0">
                  <a:solidFill>
                    <a:srgbClr val="C00000"/>
                  </a:solidFill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s-MX" sz="2800" dirty="0">
                    <a:solidFill>
                      <a:srgbClr val="C00000"/>
                    </a:solidFill>
                  </a:rPr>
                  <a:t>-3(S)=40.32-3*2.07=34.11</a:t>
                </a:r>
              </a:p>
              <a:p>
                <a:pPr lvl="2"/>
                <a:endParaRPr lang="es-MX" sz="2800" dirty="0">
                  <a:solidFill>
                    <a:srgbClr val="C0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s-MX" sz="2800" dirty="0">
                    <a:solidFill>
                      <a:srgbClr val="C00000"/>
                    </a:solidFill>
                  </a:rPr>
                  <a:t>+3(S)=40.32+3*2.07=46.53</a:t>
                </a:r>
              </a:p>
              <a:p>
                <a:pPr lvl="2"/>
                <a:endParaRPr lang="es-MX" sz="2800" dirty="0">
                  <a:solidFill>
                    <a:srgbClr val="C00000"/>
                  </a:solidFill>
                </a:endParaRPr>
              </a:p>
              <a:p>
                <a:pPr lvl="2"/>
                <a:r>
                  <a:rPr lang="es-MX" sz="2800" dirty="0">
                    <a:solidFill>
                      <a:srgbClr val="C00000"/>
                    </a:solidFill>
                  </a:rPr>
                  <a:t>Intervalo  [34.11, 46.53]</a:t>
                </a:r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52736"/>
                <a:ext cx="7560840" cy="3108543"/>
              </a:xfrm>
              <a:prstGeom prst="rect">
                <a:avLst/>
              </a:prstGeom>
              <a:blipFill rotWithShape="0">
                <a:blip r:embed="rId2"/>
                <a:stretch>
                  <a:fillRect t="-2549" b="-470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CuadroTexto"/>
          <p:cNvSpPr txBox="1"/>
          <p:nvPr/>
        </p:nvSpPr>
        <p:spPr>
          <a:xfrm>
            <a:off x="785786" y="4725144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prstClr val="black"/>
                </a:solidFill>
              </a:rPr>
              <a:t>El 99.7% de la producción del producto tienen % volumen de 34.11 a 46.53 </a:t>
            </a:r>
          </a:p>
        </p:txBody>
      </p:sp>
      <p:pic>
        <p:nvPicPr>
          <p:cNvPr id="54274" name="Picture 2" descr="https://encrypted-tbn2.gstatic.com/images?q=tbn:ANd9GcR7_dD_deKrF6hJDkHnDU12_TuS0fQTrhv33s2D7ITifX0QDC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254" y="328835"/>
            <a:ext cx="1438275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663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728" y="476672"/>
            <a:ext cx="6743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</a:rPr>
              <a:t>Histograma para el % de volumen de alcohol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1526"/>
              </p:ext>
            </p:extLst>
          </p:nvPr>
        </p:nvGraphicFramePr>
        <p:xfrm>
          <a:off x="1828800" y="1600200"/>
          <a:ext cx="54864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600200"/>
                        <a:ext cx="5486400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50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728" y="476672"/>
            <a:ext cx="6743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</a:rPr>
              <a:t>Diagrama de Caja para el % Volumen de alcohol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018265"/>
              </p:ext>
            </p:extLst>
          </p:nvPr>
        </p:nvGraphicFramePr>
        <p:xfrm>
          <a:off x="1907704" y="1412776"/>
          <a:ext cx="548640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1412776"/>
                        <a:ext cx="5486400" cy="3024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62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92190" y="428604"/>
            <a:ext cx="7637462" cy="1000132"/>
          </a:xfrm>
          <a:noFill/>
          <a:ln/>
        </p:spPr>
        <p:txBody>
          <a:bodyPr>
            <a:noAutofit/>
          </a:bodyPr>
          <a:lstStyle/>
          <a:p>
            <a:pPr marL="685800" indent="-685800"/>
            <a:r>
              <a:rPr lang="es-E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Población, Muestra, Parámetros y Estadísticos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557489" y="2160585"/>
            <a:ext cx="2166938" cy="1008062"/>
          </a:xfrm>
          <a:noFill/>
          <a:ln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200" dirty="0"/>
              <a:t>Parámetros generalmente desconocidos</a:t>
            </a:r>
          </a:p>
        </p:txBody>
      </p:sp>
      <p:sp>
        <p:nvSpPr>
          <p:cNvPr id="282630" name="Oval 6"/>
          <p:cNvSpPr>
            <a:spLocks noChangeArrowheads="1"/>
          </p:cNvSpPr>
          <p:nvPr/>
        </p:nvSpPr>
        <p:spPr bwMode="auto">
          <a:xfrm>
            <a:off x="1491732" y="3360735"/>
            <a:ext cx="2376487" cy="215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1" name="Oval 7"/>
          <p:cNvSpPr>
            <a:spLocks noChangeArrowheads="1"/>
          </p:cNvSpPr>
          <p:nvPr/>
        </p:nvSpPr>
        <p:spPr bwMode="auto">
          <a:xfrm>
            <a:off x="2176739" y="37210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2" name="Oval 8"/>
          <p:cNvSpPr>
            <a:spLocks noChangeArrowheads="1"/>
          </p:cNvSpPr>
          <p:nvPr/>
        </p:nvSpPr>
        <p:spPr bwMode="auto">
          <a:xfrm>
            <a:off x="1673502" y="42957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3" name="Oval 9"/>
          <p:cNvSpPr>
            <a:spLocks noChangeArrowheads="1"/>
          </p:cNvSpPr>
          <p:nvPr/>
        </p:nvSpPr>
        <p:spPr bwMode="auto">
          <a:xfrm>
            <a:off x="1889402" y="37210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4" name="Oval 10"/>
          <p:cNvSpPr>
            <a:spLocks noChangeArrowheads="1"/>
          </p:cNvSpPr>
          <p:nvPr/>
        </p:nvSpPr>
        <p:spPr bwMode="auto">
          <a:xfrm>
            <a:off x="3184802" y="43687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5" name="Oval 11"/>
          <p:cNvSpPr>
            <a:spLocks noChangeArrowheads="1"/>
          </p:cNvSpPr>
          <p:nvPr/>
        </p:nvSpPr>
        <p:spPr bwMode="auto">
          <a:xfrm>
            <a:off x="1889402" y="40798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6" name="Oval 12"/>
          <p:cNvSpPr>
            <a:spLocks noChangeArrowheads="1"/>
          </p:cNvSpPr>
          <p:nvPr/>
        </p:nvSpPr>
        <p:spPr bwMode="auto">
          <a:xfrm>
            <a:off x="2392639" y="39369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7" name="Oval 13"/>
          <p:cNvSpPr>
            <a:spLocks noChangeArrowheads="1"/>
          </p:cNvSpPr>
          <p:nvPr/>
        </p:nvSpPr>
        <p:spPr bwMode="auto">
          <a:xfrm>
            <a:off x="2608539" y="41528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8" name="Oval 14"/>
          <p:cNvSpPr>
            <a:spLocks noChangeArrowheads="1"/>
          </p:cNvSpPr>
          <p:nvPr/>
        </p:nvSpPr>
        <p:spPr bwMode="auto">
          <a:xfrm>
            <a:off x="2824439" y="43687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39" name="Oval 15"/>
          <p:cNvSpPr>
            <a:spLocks noChangeArrowheads="1"/>
          </p:cNvSpPr>
          <p:nvPr/>
        </p:nvSpPr>
        <p:spPr bwMode="auto">
          <a:xfrm>
            <a:off x="3040339" y="465454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0" name="Oval 16"/>
          <p:cNvSpPr>
            <a:spLocks noChangeArrowheads="1"/>
          </p:cNvSpPr>
          <p:nvPr/>
        </p:nvSpPr>
        <p:spPr bwMode="auto">
          <a:xfrm>
            <a:off x="3256239" y="48005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1" name="Oval 17"/>
          <p:cNvSpPr>
            <a:spLocks noChangeArrowheads="1"/>
          </p:cNvSpPr>
          <p:nvPr/>
        </p:nvSpPr>
        <p:spPr bwMode="auto">
          <a:xfrm>
            <a:off x="2105302" y="42957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2" name="Oval 18"/>
          <p:cNvSpPr>
            <a:spLocks noChangeArrowheads="1"/>
          </p:cNvSpPr>
          <p:nvPr/>
        </p:nvSpPr>
        <p:spPr bwMode="auto">
          <a:xfrm>
            <a:off x="2321202" y="45116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3" name="Oval 19"/>
          <p:cNvSpPr>
            <a:spLocks noChangeArrowheads="1"/>
          </p:cNvSpPr>
          <p:nvPr/>
        </p:nvSpPr>
        <p:spPr bwMode="auto">
          <a:xfrm>
            <a:off x="2537102" y="47275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4" name="Oval 20"/>
          <p:cNvSpPr>
            <a:spLocks noChangeArrowheads="1"/>
          </p:cNvSpPr>
          <p:nvPr/>
        </p:nvSpPr>
        <p:spPr bwMode="auto">
          <a:xfrm>
            <a:off x="2753002" y="49434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5" name="Oval 21"/>
          <p:cNvSpPr>
            <a:spLocks noChangeArrowheads="1"/>
          </p:cNvSpPr>
          <p:nvPr/>
        </p:nvSpPr>
        <p:spPr bwMode="auto">
          <a:xfrm>
            <a:off x="2968902" y="5159372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6" name="Oval 22"/>
          <p:cNvSpPr>
            <a:spLocks noChangeArrowheads="1"/>
          </p:cNvSpPr>
          <p:nvPr/>
        </p:nvSpPr>
        <p:spPr bwMode="auto">
          <a:xfrm>
            <a:off x="2105302" y="39369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7" name="Oval 23"/>
          <p:cNvSpPr>
            <a:spLocks noChangeArrowheads="1"/>
          </p:cNvSpPr>
          <p:nvPr/>
        </p:nvSpPr>
        <p:spPr bwMode="auto">
          <a:xfrm>
            <a:off x="2321202" y="41528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8" name="Oval 24"/>
          <p:cNvSpPr>
            <a:spLocks noChangeArrowheads="1"/>
          </p:cNvSpPr>
          <p:nvPr/>
        </p:nvSpPr>
        <p:spPr bwMode="auto">
          <a:xfrm>
            <a:off x="2537102" y="43687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49" name="Oval 25"/>
          <p:cNvSpPr>
            <a:spLocks noChangeArrowheads="1"/>
          </p:cNvSpPr>
          <p:nvPr/>
        </p:nvSpPr>
        <p:spPr bwMode="auto">
          <a:xfrm>
            <a:off x="2753002" y="45846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0" name="Oval 26"/>
          <p:cNvSpPr>
            <a:spLocks noChangeArrowheads="1"/>
          </p:cNvSpPr>
          <p:nvPr/>
        </p:nvSpPr>
        <p:spPr bwMode="auto">
          <a:xfrm>
            <a:off x="2968902" y="48005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1" name="Oval 27"/>
          <p:cNvSpPr>
            <a:spLocks noChangeArrowheads="1"/>
          </p:cNvSpPr>
          <p:nvPr/>
        </p:nvSpPr>
        <p:spPr bwMode="auto">
          <a:xfrm>
            <a:off x="3184802" y="50164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2" name="Oval 28"/>
          <p:cNvSpPr>
            <a:spLocks noChangeArrowheads="1"/>
          </p:cNvSpPr>
          <p:nvPr/>
        </p:nvSpPr>
        <p:spPr bwMode="auto">
          <a:xfrm>
            <a:off x="1816377" y="44402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3" name="Oval 29"/>
          <p:cNvSpPr>
            <a:spLocks noChangeArrowheads="1"/>
          </p:cNvSpPr>
          <p:nvPr/>
        </p:nvSpPr>
        <p:spPr bwMode="auto">
          <a:xfrm>
            <a:off x="2032277" y="46561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4" name="Oval 30"/>
          <p:cNvSpPr>
            <a:spLocks noChangeArrowheads="1"/>
          </p:cNvSpPr>
          <p:nvPr/>
        </p:nvSpPr>
        <p:spPr bwMode="auto">
          <a:xfrm>
            <a:off x="2248177" y="48720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5" name="Oval 31"/>
          <p:cNvSpPr>
            <a:spLocks noChangeArrowheads="1"/>
          </p:cNvSpPr>
          <p:nvPr/>
        </p:nvSpPr>
        <p:spPr bwMode="auto">
          <a:xfrm>
            <a:off x="2464077" y="50879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6" name="Oval 32"/>
          <p:cNvSpPr>
            <a:spLocks noChangeArrowheads="1"/>
          </p:cNvSpPr>
          <p:nvPr/>
        </p:nvSpPr>
        <p:spPr bwMode="auto">
          <a:xfrm>
            <a:off x="2321202" y="35051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7" name="Oval 33"/>
          <p:cNvSpPr>
            <a:spLocks noChangeArrowheads="1"/>
          </p:cNvSpPr>
          <p:nvPr/>
        </p:nvSpPr>
        <p:spPr bwMode="auto">
          <a:xfrm>
            <a:off x="2537102" y="37210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8" name="Oval 34"/>
          <p:cNvSpPr>
            <a:spLocks noChangeArrowheads="1"/>
          </p:cNvSpPr>
          <p:nvPr/>
        </p:nvSpPr>
        <p:spPr bwMode="auto">
          <a:xfrm>
            <a:off x="2753002" y="39369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59" name="Oval 35"/>
          <p:cNvSpPr>
            <a:spLocks noChangeArrowheads="1"/>
          </p:cNvSpPr>
          <p:nvPr/>
        </p:nvSpPr>
        <p:spPr bwMode="auto">
          <a:xfrm>
            <a:off x="2968902" y="41528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0" name="Oval 36"/>
          <p:cNvSpPr>
            <a:spLocks noChangeArrowheads="1"/>
          </p:cNvSpPr>
          <p:nvPr/>
        </p:nvSpPr>
        <p:spPr bwMode="auto">
          <a:xfrm>
            <a:off x="3184802" y="43687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1" name="Oval 37"/>
          <p:cNvSpPr>
            <a:spLocks noChangeArrowheads="1"/>
          </p:cNvSpPr>
          <p:nvPr/>
        </p:nvSpPr>
        <p:spPr bwMode="auto">
          <a:xfrm>
            <a:off x="3400702" y="45846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2" name="Oval 38"/>
          <p:cNvSpPr>
            <a:spLocks noChangeArrowheads="1"/>
          </p:cNvSpPr>
          <p:nvPr/>
        </p:nvSpPr>
        <p:spPr bwMode="auto">
          <a:xfrm>
            <a:off x="3616602" y="48005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3" name="Oval 39"/>
          <p:cNvSpPr>
            <a:spLocks noChangeArrowheads="1"/>
          </p:cNvSpPr>
          <p:nvPr/>
        </p:nvSpPr>
        <p:spPr bwMode="auto">
          <a:xfrm>
            <a:off x="2681564" y="34321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4" name="Oval 40"/>
          <p:cNvSpPr>
            <a:spLocks noChangeArrowheads="1"/>
          </p:cNvSpPr>
          <p:nvPr/>
        </p:nvSpPr>
        <p:spPr bwMode="auto">
          <a:xfrm>
            <a:off x="2897464" y="36480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5" name="Oval 41"/>
          <p:cNvSpPr>
            <a:spLocks noChangeArrowheads="1"/>
          </p:cNvSpPr>
          <p:nvPr/>
        </p:nvSpPr>
        <p:spPr bwMode="auto">
          <a:xfrm>
            <a:off x="3113364" y="38639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6" name="Oval 42"/>
          <p:cNvSpPr>
            <a:spLocks noChangeArrowheads="1"/>
          </p:cNvSpPr>
          <p:nvPr/>
        </p:nvSpPr>
        <p:spPr bwMode="auto">
          <a:xfrm>
            <a:off x="3329264" y="40798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7" name="Oval 43"/>
          <p:cNvSpPr>
            <a:spLocks noChangeArrowheads="1"/>
          </p:cNvSpPr>
          <p:nvPr/>
        </p:nvSpPr>
        <p:spPr bwMode="auto">
          <a:xfrm>
            <a:off x="3545164" y="42957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8" name="Oval 44"/>
          <p:cNvSpPr>
            <a:spLocks noChangeArrowheads="1"/>
          </p:cNvSpPr>
          <p:nvPr/>
        </p:nvSpPr>
        <p:spPr bwMode="auto">
          <a:xfrm>
            <a:off x="3761064" y="45116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69" name="Oval 45"/>
          <p:cNvSpPr>
            <a:spLocks noChangeArrowheads="1"/>
          </p:cNvSpPr>
          <p:nvPr/>
        </p:nvSpPr>
        <p:spPr bwMode="auto">
          <a:xfrm>
            <a:off x="3041927" y="35051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0" name="Oval 46"/>
          <p:cNvSpPr>
            <a:spLocks noChangeArrowheads="1"/>
          </p:cNvSpPr>
          <p:nvPr/>
        </p:nvSpPr>
        <p:spPr bwMode="auto">
          <a:xfrm>
            <a:off x="3257827" y="37210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1" name="Oval 47"/>
          <p:cNvSpPr>
            <a:spLocks noChangeArrowheads="1"/>
          </p:cNvSpPr>
          <p:nvPr/>
        </p:nvSpPr>
        <p:spPr bwMode="auto">
          <a:xfrm>
            <a:off x="3473727" y="39369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2" name="Oval 48"/>
          <p:cNvSpPr>
            <a:spLocks noChangeArrowheads="1"/>
          </p:cNvSpPr>
          <p:nvPr/>
        </p:nvSpPr>
        <p:spPr bwMode="auto">
          <a:xfrm>
            <a:off x="3689627" y="41528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3" name="Oval 49"/>
          <p:cNvSpPr>
            <a:spLocks noChangeArrowheads="1"/>
          </p:cNvSpPr>
          <p:nvPr/>
        </p:nvSpPr>
        <p:spPr bwMode="auto">
          <a:xfrm>
            <a:off x="1600477" y="40084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4" name="Oval 50"/>
          <p:cNvSpPr>
            <a:spLocks noChangeArrowheads="1"/>
          </p:cNvSpPr>
          <p:nvPr/>
        </p:nvSpPr>
        <p:spPr bwMode="auto">
          <a:xfrm>
            <a:off x="1816377" y="42243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5" name="Oval 51"/>
          <p:cNvSpPr>
            <a:spLocks noChangeArrowheads="1"/>
          </p:cNvSpPr>
          <p:nvPr/>
        </p:nvSpPr>
        <p:spPr bwMode="auto">
          <a:xfrm>
            <a:off x="2032277" y="44402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6" name="Oval 52"/>
          <p:cNvSpPr>
            <a:spLocks noChangeArrowheads="1"/>
          </p:cNvSpPr>
          <p:nvPr/>
        </p:nvSpPr>
        <p:spPr bwMode="auto">
          <a:xfrm>
            <a:off x="2248177" y="46561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7" name="Oval 53"/>
          <p:cNvSpPr>
            <a:spLocks noChangeArrowheads="1"/>
          </p:cNvSpPr>
          <p:nvPr/>
        </p:nvSpPr>
        <p:spPr bwMode="auto">
          <a:xfrm>
            <a:off x="2464077" y="48720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8" name="Oval 54"/>
          <p:cNvSpPr>
            <a:spLocks noChangeArrowheads="1"/>
          </p:cNvSpPr>
          <p:nvPr/>
        </p:nvSpPr>
        <p:spPr bwMode="auto">
          <a:xfrm>
            <a:off x="2679977" y="50879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79" name="Oval 55"/>
          <p:cNvSpPr>
            <a:spLocks noChangeArrowheads="1"/>
          </p:cNvSpPr>
          <p:nvPr/>
        </p:nvSpPr>
        <p:spPr bwMode="auto">
          <a:xfrm>
            <a:off x="2895877" y="53038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0" name="Oval 56"/>
          <p:cNvSpPr>
            <a:spLocks noChangeArrowheads="1"/>
          </p:cNvSpPr>
          <p:nvPr/>
        </p:nvSpPr>
        <p:spPr bwMode="auto">
          <a:xfrm>
            <a:off x="1529039" y="43687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1" name="Oval 57"/>
          <p:cNvSpPr>
            <a:spLocks noChangeArrowheads="1"/>
          </p:cNvSpPr>
          <p:nvPr/>
        </p:nvSpPr>
        <p:spPr bwMode="auto">
          <a:xfrm>
            <a:off x="1744939" y="45846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2" name="Oval 58"/>
          <p:cNvSpPr>
            <a:spLocks noChangeArrowheads="1"/>
          </p:cNvSpPr>
          <p:nvPr/>
        </p:nvSpPr>
        <p:spPr bwMode="auto">
          <a:xfrm>
            <a:off x="1960839" y="48005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3" name="Oval 59"/>
          <p:cNvSpPr>
            <a:spLocks noChangeArrowheads="1"/>
          </p:cNvSpPr>
          <p:nvPr/>
        </p:nvSpPr>
        <p:spPr bwMode="auto">
          <a:xfrm>
            <a:off x="2176739" y="50164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4" name="Oval 60"/>
          <p:cNvSpPr>
            <a:spLocks noChangeArrowheads="1"/>
          </p:cNvSpPr>
          <p:nvPr/>
        </p:nvSpPr>
        <p:spPr bwMode="auto">
          <a:xfrm>
            <a:off x="2392639" y="52323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5" name="Oval 61"/>
          <p:cNvSpPr>
            <a:spLocks noChangeArrowheads="1"/>
          </p:cNvSpPr>
          <p:nvPr/>
        </p:nvSpPr>
        <p:spPr bwMode="auto">
          <a:xfrm>
            <a:off x="2644257" y="423709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6" name="Oval 62"/>
          <p:cNvSpPr>
            <a:spLocks noChangeArrowheads="1"/>
          </p:cNvSpPr>
          <p:nvPr/>
        </p:nvSpPr>
        <p:spPr bwMode="auto">
          <a:xfrm>
            <a:off x="1529039" y="4656135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7" name="Oval 63"/>
          <p:cNvSpPr>
            <a:spLocks noChangeArrowheads="1"/>
          </p:cNvSpPr>
          <p:nvPr/>
        </p:nvSpPr>
        <p:spPr bwMode="auto">
          <a:xfrm>
            <a:off x="1744939" y="4872035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8" name="Oval 64"/>
          <p:cNvSpPr>
            <a:spLocks noChangeArrowheads="1"/>
          </p:cNvSpPr>
          <p:nvPr/>
        </p:nvSpPr>
        <p:spPr bwMode="auto">
          <a:xfrm>
            <a:off x="1960839" y="5087935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89" name="Oval 65"/>
          <p:cNvSpPr>
            <a:spLocks noChangeArrowheads="1"/>
          </p:cNvSpPr>
          <p:nvPr/>
        </p:nvSpPr>
        <p:spPr bwMode="auto">
          <a:xfrm>
            <a:off x="2176739" y="5303835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0" name="Oval 66"/>
          <p:cNvSpPr>
            <a:spLocks noChangeArrowheads="1"/>
          </p:cNvSpPr>
          <p:nvPr/>
        </p:nvSpPr>
        <p:spPr bwMode="auto">
          <a:xfrm>
            <a:off x="2681564" y="530542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1" name="Oval 67"/>
          <p:cNvSpPr>
            <a:spLocks noChangeArrowheads="1"/>
          </p:cNvSpPr>
          <p:nvPr/>
        </p:nvSpPr>
        <p:spPr bwMode="auto">
          <a:xfrm>
            <a:off x="3184802" y="52323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2" name="Oval 68"/>
          <p:cNvSpPr>
            <a:spLocks noChangeArrowheads="1"/>
          </p:cNvSpPr>
          <p:nvPr/>
        </p:nvSpPr>
        <p:spPr bwMode="auto">
          <a:xfrm>
            <a:off x="3400702" y="4945060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3" name="Oval 69"/>
          <p:cNvSpPr>
            <a:spLocks noChangeArrowheads="1"/>
          </p:cNvSpPr>
          <p:nvPr/>
        </p:nvSpPr>
        <p:spPr bwMode="auto">
          <a:xfrm>
            <a:off x="2537102" y="39369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4" name="Oval 70"/>
          <p:cNvSpPr>
            <a:spLocks noChangeArrowheads="1"/>
          </p:cNvSpPr>
          <p:nvPr/>
        </p:nvSpPr>
        <p:spPr bwMode="auto">
          <a:xfrm>
            <a:off x="2897464" y="3863972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5" name="Oval 71"/>
          <p:cNvSpPr>
            <a:spLocks noChangeArrowheads="1"/>
          </p:cNvSpPr>
          <p:nvPr/>
        </p:nvSpPr>
        <p:spPr bwMode="auto">
          <a:xfrm>
            <a:off x="3113364" y="4152897"/>
            <a:ext cx="71438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6" name="Oval 72"/>
          <p:cNvSpPr>
            <a:spLocks noChangeArrowheads="1"/>
          </p:cNvSpPr>
          <p:nvPr/>
        </p:nvSpPr>
        <p:spPr bwMode="auto">
          <a:xfrm>
            <a:off x="2105302" y="4152897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7" name="Oval 73"/>
          <p:cNvSpPr>
            <a:spLocks noChangeArrowheads="1"/>
          </p:cNvSpPr>
          <p:nvPr/>
        </p:nvSpPr>
        <p:spPr bwMode="auto">
          <a:xfrm>
            <a:off x="2105302" y="3576635"/>
            <a:ext cx="71437" cy="730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698" name="Text Box 74"/>
          <p:cNvSpPr txBox="1">
            <a:spLocks noChangeArrowheads="1"/>
          </p:cNvSpPr>
          <p:nvPr/>
        </p:nvSpPr>
        <p:spPr bwMode="auto">
          <a:xfrm rot="16200000">
            <a:off x="-162660" y="4042566"/>
            <a:ext cx="2942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Población o Universo</a:t>
            </a:r>
            <a:endParaRPr lang="es-E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2699" name="Oval 75"/>
          <p:cNvSpPr>
            <a:spLocks noChangeArrowheads="1"/>
          </p:cNvSpPr>
          <p:nvPr/>
        </p:nvSpPr>
        <p:spPr bwMode="auto">
          <a:xfrm>
            <a:off x="2175151" y="4081460"/>
            <a:ext cx="1296988" cy="936625"/>
          </a:xfrm>
          <a:prstGeom prst="ellipse">
            <a:avLst/>
          </a:prstGeom>
          <a:noFill/>
          <a:ln w="3175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700" name="Line 76"/>
          <p:cNvSpPr>
            <a:spLocks noChangeShapeType="1"/>
          </p:cNvSpPr>
          <p:nvPr/>
        </p:nvSpPr>
        <p:spPr bwMode="auto">
          <a:xfrm flipV="1">
            <a:off x="3472139" y="4617240"/>
            <a:ext cx="3198470" cy="206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82701" name="Text Box 77"/>
          <p:cNvSpPr txBox="1">
            <a:spLocks noChangeArrowheads="1"/>
          </p:cNvSpPr>
          <p:nvPr/>
        </p:nvSpPr>
        <p:spPr bwMode="auto">
          <a:xfrm>
            <a:off x="7034488" y="4433885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Muestra</a:t>
            </a:r>
            <a:endParaRPr lang="es-E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2702" name="Text Box 78"/>
          <p:cNvSpPr txBox="1">
            <a:spLocks noChangeArrowheads="1"/>
          </p:cNvSpPr>
          <p:nvPr/>
        </p:nvSpPr>
        <p:spPr bwMode="auto">
          <a:xfrm>
            <a:off x="3356310" y="1806572"/>
            <a:ext cx="5619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  <a:latin typeface="Symbol" pitchFamily="18" charset="2"/>
              </a:rPr>
              <a:t>m</a:t>
            </a:r>
          </a:p>
          <a:p>
            <a:r>
              <a:rPr lang="es-MX" sz="3200" b="1" dirty="0">
                <a:solidFill>
                  <a:srgbClr val="FF0000"/>
                </a:solidFill>
                <a:latin typeface="Symbol" pitchFamily="18" charset="2"/>
              </a:rPr>
              <a:t>s</a:t>
            </a:r>
          </a:p>
          <a:p>
            <a:r>
              <a:rPr lang="es-MX" sz="3200" b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s-MX" sz="3200" b="1" baseline="30000" dirty="0">
                <a:solidFill>
                  <a:srgbClr val="FF0000"/>
                </a:solidFill>
                <a:latin typeface="Symbol" pitchFamily="18" charset="2"/>
              </a:rPr>
              <a:t>2</a:t>
            </a:r>
            <a:endParaRPr lang="es-ES" sz="32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82703" name="Text Box 79"/>
          <p:cNvSpPr txBox="1">
            <a:spLocks noChangeArrowheads="1"/>
          </p:cNvSpPr>
          <p:nvPr/>
        </p:nvSpPr>
        <p:spPr bwMode="auto">
          <a:xfrm>
            <a:off x="7282932" y="2389185"/>
            <a:ext cx="56356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  <a:latin typeface="Tahoma" pitchFamily="34" charset="0"/>
              </a:rPr>
              <a:t>x</a:t>
            </a:r>
          </a:p>
          <a:p>
            <a:r>
              <a:rPr lang="es-MX" sz="3200" b="1" dirty="0">
                <a:solidFill>
                  <a:srgbClr val="FF0000"/>
                </a:solidFill>
                <a:latin typeface="Tahoma" pitchFamily="34" charset="0"/>
              </a:rPr>
              <a:t>s</a:t>
            </a:r>
          </a:p>
          <a:p>
            <a:r>
              <a:rPr lang="es-MX" sz="3200" b="1" dirty="0">
                <a:solidFill>
                  <a:srgbClr val="FF0000"/>
                </a:solidFill>
                <a:latin typeface="Tahoma" pitchFamily="34" charset="0"/>
              </a:rPr>
              <a:t>s</a:t>
            </a:r>
            <a:r>
              <a:rPr lang="es-MX" sz="3200" b="1" baseline="30000" dirty="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s-ES" sz="32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82704" name="Line 80"/>
          <p:cNvSpPr>
            <a:spLocks noChangeShapeType="1"/>
          </p:cNvSpPr>
          <p:nvPr/>
        </p:nvSpPr>
        <p:spPr bwMode="auto">
          <a:xfrm flipV="1">
            <a:off x="7363102" y="2559627"/>
            <a:ext cx="2889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628337" y="1714488"/>
            <a:ext cx="18727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dirty="0">
                <a:solidFill>
                  <a:prstClr val="black"/>
                </a:solidFill>
              </a:rPr>
              <a:t>Estadísticos estimados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3918285" y="3481170"/>
            <a:ext cx="3364647" cy="7342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443603" y="3270458"/>
            <a:ext cx="118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Inferir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265393" y="4548184"/>
            <a:ext cx="201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Aleatoriamente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7564713" y="4017563"/>
            <a:ext cx="0" cy="4135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data:image/jpeg;base64,/9j/4AAQSkZJRgABAQAAAQABAAD/2wCEAAkGBhQSERUUExQWFRUWFxgXGBcXFxccGRsYGhUYFxYXGBccHCYgGhkkGRgUHy8gIycpLCwsFR4xNTAqNSYrLCkBCQoKDgwOGg8PGiwkHyQsLC4qLCwsLDAsKS8sLCkpLCwsLCwsLCksLC8sLCwsLCwsLCwsKSwsLCwsLCwpLCwpLP/AABEIALQA8AMBIgACEQEDEQH/xAAcAAAABwEBAAAAAAAAAAAAAAAAAQIDBQYHBAj/xABAEAACAQIEBAQEAwcBBwUBAAABAgMAEQQSITEFBkFREyJhgQcycZEUQqEjUmKxwdHwM0NTcpKi4fEVFiWCsiT/xAAaAQACAwEBAAAAAAAAAAAAAAACAwABBAUG/8QAMREAAgIBAwMBBwMDBQAAAAAAAAECEQMSITEEQVFhBRMiMnGx8KHB0RSB4RUjUnKS/9oADAMBAAIRAxEAPwDR/wBKUi0V7elKTXvSLMlBMvtSVNPphWPSnU4WepqBKDOXNQOu1ScfDF63NDGYmLDxmSQhEXdj0olCUnSC933ZxJCx2FPpw1uptXbhsUsiK6EMrC4I2IpwUXu65CWNHNHw5RuSa6VQDYUeWiDCrUUg6SF0dqRmNGBRFgc0kE/SmMZxaGJlWSRELGyhmAJPpXSe9XT7lbAy0dJzigSaqyIOheiC96MC1Qvc5uIvIInMVs+U5b9+lZdx7ng4jDCKRHSZXFyo0JU/e9a0TVM4ngY8PjVkdA0MzWNx8kvRves3Uqbj8L+p1vZuXFCT1xtrdeduxZuCYsSYeNgSbqNTvt19adxcOYetOIthYAAUoCnxj8KTOVkanJtIr2IQg5lvmX9R2qXwWMEigj3HakY7C31H+etRSOYXzj5T8w/rUTp0xC2dMsQFCkRygi42NLFGNoFCgaTVlhk0Wejy0jY1ChlOGqN9aeSADYCnDRGSl6UXSQLUYFQs/OWESbwWnjWTsWFhraxbYHTYmphGuLg3B6jb70yUJR5RSknwLrj4vg0mhkicXV1IP23rrEdc3FcQ0cLyKmdkUsEBtmsL2vUhepUSXDszPkLG4jC4fOqvNhxI8ciAXZGVreJGNyp6r3rR+F8XjxKZonDAaEbMp7Mp1B+tZx8Oec1fHSx5PCTEftFW9wJPzBT2Ya/UVO8/8uy2OKwTtHMoHiKht4irqNOrD9RXR6jGpZtM9m+5lxS0wtbovCrR5ayDkDnjEQuyYxZPBdgRK4ayM50uT+Qn7VriuT/n9qx58EsMtL3H48imrQ4KGemza9ide1LAApAwpfxI4cpWLEtGHEDjxARvE2j/AG0NL/EScPCuXM2Ba2p1eEHY3/NHqN9RVa+KXMWNw8jRBl/DzIQvkF7HRlJ7j+tWv4dSSScPWPERsMgyecaMlrqfUWNq6coOHTxlKmvHp/KMlqWRpbMhOMfEuJ45o4ZGw80ZJRiAUfKdri+jCkcu8/cQxKZ1wqOqLdiCRmINiE6ZvSmZPhwsWOyiIy4ScENbeJhqNegv19avvCOBxYYFYUEYY3IF97Wv6VeSfTwhUI3fkqKyylu6Kbxf4kYqLwn/AATIrAgh76t0ykfyIq3cA5hXFx5lBDDR0OhRuqkVIvCDuAeuutQnFuXH8X8RhXEU1iGBF0kHQOO/rWVzxzWnTT8jlGcXd2Ttr71ycW4Us8LxMNGGh7HoR6g1y8vcfGIDI6+HPHpJGdwf3h3U9DXfj+JxwIXkYKosCTsLmwpEsbvS0Ohk0tTi+CE4DzAEhkXEsFkw3lkJ6gfK/uKieJc7I8UeMw8pyROFmiPVWNicvcbim+ZMdAZknjdHVmEGIUEG6NoCR6E71X4OToZPFwrSrBLE4Ctp+1jbzJmW/mI7+lM6FY3qjPmP2G+0YSjpyRVKX6M1nC4pZUV01VgCD3BrhxmFy67g07EyYaBA7KqoqqWtYdB7a11OoYehG9JnFN7Gblb8kJgcWYWyN8jfL6HtU5nqExmEvdTt3/kac4RjT/pP8w2PcUMX2JGXZkwDQvQy0L0QwGtC1C9CoQGSjC1QeIc5YufEPFgVjZYmBL3BzLbUW7X00rrg5p/9QwcyRkxYlEJKgkEEa3U7kXFvelxyRlLSvoN6rE+mS18tXXciuNcuQ4fi8U0ijwMTmRgQCvistrH/AIt796l+AYs4DEHAzH9k13wsjHTLu0RJ6r0qn8f5qml4YEnjzsxUxy62JU6m42lU/erFwpY+NcMCSG00flLblZANG+jDf3rqRn73EpT44fp4ZzISTb0c8/4L8ZR01+lNzIzKQNLi1+1Uvl3mNsARguIyBWUDwpiTldNrFjsQdNavKyAi41Hp/SseTG8cvs/JrjJTRkfJ3J5mEscknhz4TE3RgPMNczAjS6Na416mtaWMVTOPj8FxGLFjSHEWgn7Bv9k5/lerkCPr9Kd1WR5Gpvh/jF4YqNruNY3AxyxtHIoZGFiDsRWR844vF8NeGzufCJ8CXXK8R3hlGxZeh6itj9vvUbx7gEeMhaGYXU7Ebq3RgehqumzrHL41cQssHJbcmT4XHNxLiZ/ZSxO8S+YMSYnUArKu3kJsLHcGtJ5W5haXNh8QMuKh0cDZxsJE7qab5I5bfDRZZ0jaWO8aSixZor3QE7j6elO82cvvLkxGGIXFQ6xt0ZfzRP8Awn9L0/Nlx5Ze74S2T/OwuEJRWruOc48AGLwzKNJE/aRHch11Hsdqd5R41+LwkcpFmtlcdnXRh99arq/FCJ0aNB4eLEbMI5QQviLfNGTcebQ29qjvg9x4yvikKZFZ/GUC+UFiQ4B7Xsap4MnuXrXyvb+5euPvFXc02kstDP2ojf8A8VzzQEWtSw1IyWpdQhTOLTw4mVjBKIcbA2Vc3lzfwEfmQ1W4uMR43HpFiy+Rhl8DMQizKbdPmVtwakufeXY/xUWIcEJL+ydl0KOf9OT76VUsTyDjI5ZMqlzGQ6sPz63up/e9KmLrnik45Fa7Nco60vZeDPjU8WTS2k6lw+z3JLmPl3DYKd1mWQwyrmjeP5kYHVddDp/KoZsYcXxBUDeKrJ4aSKtmsBdGYDqp3q5cS4bxDHYeOGeCMNdXE2a2X0ZN81WbCci4dJop1TJJGuXyaK2lrkdetH0ObDBzbi7a5+pm9rLJlx44OadbNJ3x3X1X2KmsmMbBOiM051jlRgC8bA/l/eUjvVw5MSX8HH418wFrEEEAaAEHrXNxMfg8WuIH+lORHN2DbI/9DVnIpfc5GHHUrb42GMVhgw9RtUJjIO2jrt9e3rVgLe9cmNw35tL9aGS7ofNd0I4djvFXXRhow9a7AtVuVir+Il7j5h3H071O4bFCRQwO9HF2iRdnTaks1JBNLyUQR584dxOXDSGXDsUJFjsRa4JGu420q6YfkaaTDyYlXC4lyZEMTEKyMLsvpeo7lngaMRhp2V48SheJ01KyKSLAkfNa9xWj4F48DBDDNOgPyIzkAsegAv6jr2rD08G2qW3NfYDqZS6nK3llqpaVLzXf61W5nfKvGYo8DiYsYjNGrjS2oZ9PqpDDeq9wHiOJwUf4qEgLKTGdMwDIwIzA7G3XsTWjfEDkc4hWmw/+tYZ0GgkXcf8A2HS+9UvgPJLYh8RhnZopolR0Rj5fOPNmH2Fx3FaseTLj1wjG1ybX7O6SXTQkstZOOPTvX3J9ea8HxRYsPjIishb5gcqhthZr3AbtUVxLi03D3fh2KdjhXS0MouHRSfIwI1YAixX0NWjgXwviXDsuJVGmN7SIWuB+Uj1H0p3hLJJJ+C4hGkk0QPhO4B8SMi11v+a2/wDendJ1coL/AHVce3lPyYM2HTJRjK3XPl91t+jM8j4xjZYZVxBM+GQeFIfKTGf9nMLamxsc3UXrUfhzzH+LwSliDJF+zf1K/K3uuv3qgDAng3E8j+bB4keGc2oyHSzeqG3t9at3J/J74HGYhozfCyKMmuobNcAjrYFgD611us93LHtt3j6+V9RGHVGX6MvQoU0S3oKHhX7muKbRZcCiEnYH+VBUtSgKohWOYfh3hMa3iSoVk/eQ2J7Zu9d3KPLn4LDLBmD5SxDZbaE3APr61NXpLSU55skoaG9gNEU7F0QpGbsDSsvc/akjLKXF8SkQzx4pPDlhJ8qnRxfTKT1sQbVZOCcdixcQkha4633U9mHQ1m3NHKX/AMsinWPEkkXNrG3nAPcaED1q0DkR8KiyYKS06CzBvkmFzo4Ggb1FY45cmtxrZHf6rpui93BwlUpJP09fpuWTjfBlxMDwvsw09D0PsajOSOKGSExS/wCthz4cgO5t8rfQiql/76xZxyogsXFmw0tlyuN1V7ddwacm45Lh+Jxzy4dsOk4Ecl2DKdfK1wLAjTSpPNHVqXbZ/QFez8scTxSrdao79/8AK8Gm2pBagCT6UlyFBY6AAkk9AK2p2cFnFxWGOWNoZCAJQVGYgXNvyg6kjfSovk7iZeN4JGzSYdjGx6ED5W+w/SqzzvwsSzwYlZS2HkdQxDnKhuBmBG1xpp1q08s8s/hDLaUyLIwYZh5gba3br0qnyZFOUsuy2RP0RFEXoAE+lEaiOxuGsb9D0qOhnMD3t+zbf+E9/pVj8IWqHx2FtodQftS38LtC2tLsllYWv3ow1QfDMWUbwnOh+Q/0+oqapid7jE7MOwjYpcRBnjMZknEkQZcouWAbKOgPUegq9/F/gvi4ISgXaBsxtvkawe36H2qX41wAYzApE4KyqiMpG6Sqgtr9dDUZwfmXxsJiIMYLTYdGWdbXZlCnzoOtx+tu9bcaSyrPjVdmv4+pjjjUFLH53RTuG8q8TRvxWHlzqFSRCZD+1TLohTqQvlIPtUjxHm6Hx8JxKNgrH9jiobgOF2JK7kKevoKk/hDxcS4Z4LkmBvLf/dsSVNvQ3FcvPXwsfETibC5AX/1FY5Rmt84+vUd7GtvvIvM4ZqVbX5XqVpagpQ3NJSYsARaxFwd9DttVf5y5XOJjDxm2Ii80bDT1K3Hfp2NNfDfFythBFOjJJAxiOYEXA1Ugnew007Vai1cfJDRJxZrVTjZQMFNFxjBvhpwExCDXSxDjQSAfXQj1+lT/AC80mFwSDGsitF5GfNdSoOVGJ7kWFQ3OnLzpIMdhNJ49XUD5wNzYdbaEdR9KkuG8Ui4pg3UAAspSRSflYjT2vqDS1klGPunxyv4G44wnPVLb/lX3X5twWVJAQCDcEXBG1uhFDNWXck84fhGbCYxiqxsVV9fKQbFSf3eoq4c0yxS4SZY5kV7DKwkAOf5kF77tbQdb0qGVTT8m/P0GTDmWN8Oql2afcmV4hGXKK6l1+ZAQWH1G4p4X7fesy5F5XGMSTE4o52kZcrqxDqVuGNx8p2qwY6LF4BfFSVsVAti8cgBlCdSrje3Y0GPM5LVWwefosccrwwncl5VK/R/zRbvD7n+lGLCufh3E4sRGrxOGDANoRcA9xuKeYqNyKemmrRzZRcXTVM58dxaKHJ4jBc7ZVvff17DbU6Cuwiq/zlDG2FLO6xlTeN20AfYLf+IXHvUHy3zWXj0uxT/UhXfKN3h/rH9qu0SnV1sTXOnCfxGHbwyPHhIeOxFw62NvS4/pUXH8RWUQSSR3hlWzMt86Sr/qAjqBobb2NVnnfhiy4iHFYeULHiGCtICRklGgLW1U2/lUlguRMUgnhZg6NaaKVTYidTceU6gtqD0rG5y97x+djrdV08f6BShk+L5oqv8A1HwyxSDAcQnXK4aaLK4ZPK1tDYG3mHcdKsuIwyuuV1Vl7MAR9jpVL4VwGHF4f8RAogxYOrLcZZl0IK7BT1FutTfAOY/FJimXw8Smjx9/407qf0rRFLmuThw6nJJRWR/9SbOg0F7DQe2lUGf4kykvkwTMiEI9ybqxJBU2BFX7X6Vn/A8BNhOLyRl80cys4Lk3YdCCd3B0PpTG6WwnPKdx0vl7nDyLwSKd8Qs8bAxyZlgZmCqGudU2O29aYkOnYbWFHkF72F+9taMXqJDMWFY1QRsNqUKIgDek5uw+/wDaiGi71z4hc4t+tOFe+tCqqyMgMbhbgrsQd+x7iurhHEswyP8AOuh9fUV2Y3C5hfqP1qBxMDXDroybeo6qaWvhfoJ+VllwUoeNGBzBlUg97ga2qnfEHgDi2Nww/bRKRIg/2sJFnU9yBf8Ay1D4a8eDxNATcxHydbpfp7/zFXOxPTT1/tTelzuNS78P1GTjrVPZ/ZmffBV42wsuVFEiyWLW8xQjMgJ62u1aGzgf9qieB8pQ4SSZ4sw8Yhil/IpF/lAGmpNTOg2p3U5FkyuUe/krHFxikxFj0H3o/C760rNRUgZQWlZvzjwCfBu+MwLFAwPiqvTu4Ha+/bfrWjNYGibtbQ9/7VTSapkTcZKUeV+b+hhuE5mU4jxcVD4okjyyrYWdh8ki9ASLXt60F5SM8qHDsxw83yuQTkYC/hzW2IOl/UGrHzv8OFjR8RhidDmaIAWC7kp103t2rg+H64qBGxMKGWDOVkiX5iAAc6A7kX2rnywSTp9+51/9fnjlGUFTqpR5W3El9i3cg8BnwRmiks8RKsjqdM1rMLHbp9qtWI4hGiBndEQkAMWFiToBfbemeE8XjxUQkiOZT30IPVWHQ+nrWWcwcKxMcs+AiHiRSft4kJ1ABufD9RqCvUCteOMccNnscjresnkl71rd+PJN47lloMTJiuHyoxTWTDi2vV00OgI1AI0O1XDgnGosTEskTDUarpmU7EMNwRVbwHIvgwxy4VnixQAZvENw9wC0Ug7X0Ftq5o8JDiWZo1GC4jGczC9rt9Nnjb070tJx+KK2fY2x6tdSlDqdpdpenh/zyK+JnMWGfCNAsgeXONF1syMMwbt1qqScszw5GRyMwVlc6XVgLC/7wOhHvUjy9KDxg/iYAkrjY7CUD5k7qwBPXerfzdjyjCOVQIXHlkAvlkH7w7fTpS4uWSbmtq2On1ejp8UOmStP4m9u/j6UVNuHqYijAWfVwCbZv3h2q/cv8cWSNY9Q6gLZjqbC1wetUV38vQ++npT8Mdtb1lWWUMmoCWKOTEoXxwS/CuIRw8SZY3V4cUWuFPyYhPmBG+v9atHFuXYcTlLgq6fJIhKuv0YdPSs/wfBYDilm8Ro2EiudAQSDc32Iv/grUElBAN9DtXRx5FO2jz/9NPHcMq2vbwUPGcxY7AZo3gOJRSSs5vrHuM+UHzDW96ruO4zjMfOJoUK+AqyxpudwrFWsMwPb0PatccX6aev9qajwiqAAAANgAAP+UaU1q+DNPp5y21OgsLiiyKxUhioJXsSLkexp7U+n+d6FqVVpUa0EFtRUd65p8ei9b/Sr2RTaQ/SJ8QqWzG19BfvVH438VcPAGGbM4Nssfm+nm2FVHi3MmPxckkFhhCEzqrg55NQAoc6Am41FheqtvgqzSOO87QYZf2jqp6Le7H6KKqnLnxBixWIeKxUk3jzkXb95dNu4H1rKeD8QMeMRpydHIkLjMRcFWJDXuRfr2o+JcWiMivAjROrDzKwysR+cKB5CT0BtrtV6fIMo2aTiebYf/UYJ8Mj3ZVSVQu97DygG+g9PyitbzVj/AMNMasWLQX8s8ZW56OrE2/Q/eteDdhelYpKUU+9IY8TxZMkH2k/v+MWtBiBvSGv1P2ohpsKaWLz9h96Sw7n+lGBRmoQTGLUorR3ApDSdgTUIH4dMYbCpCuVFVFuTZQALnc2FLsT1t9P70QhH/moUZ/zzwmaASYnAuyBrGdUvuDcSD9b/AF9TURwzB8SxLYbFsyyqJAykFcwRrB+1l0Pl71rDILW6U1h4FRQqKFUbBQAPYClzjq/czvp7ld7eA/B7kmuDjHK2HxQtLGCQCFcaMt+oYVJGjDUZocU1TKVw6FBiI8NjgGmhIbCz6jxEGylurDt1pr4rcRjkw0mGEmSdckuWxBK/wN31vp2NWrj3AkxcXhvcEHMjj5kboymsx5k5RxOHWKTEWxMSEhyMxZUJ1Uk626g9CaXWi3ERmy5YQ07tLh+Dk5bkJhCFy5AuC2psTt622+1TUsun86PjfKyYWKKfDFmiIF8xubNqvsQbfUetNXBAI661hy49rO50uW4qwKL1L8I5jeA2+ZeoP9O1Rgvpap3h/C0yZjq//wCfp60vBinKXwmnqMmOMPjRb8BxJJluu/UHce1dDVn8EzwSCx66H+h7iu7j3xDjwyqXNg4NlUFnzDe3Sx2v9K67TjycJyT4LdJMFFyQKh+Jc3wQqWd1QAkEubajsu59qynifxExGJjd4WTDRBgmdyzSZiCQNFOW4B6dDrVUxEjs7YfFPcvZ0lLZgGYDI2b/AHbrlB7aHTKardgbsvnM3xgBX/8AnR3AawkYFY81rkAfm0OxtvVSw/NMmPl8PFTEK4IRQSkWf8oky65dxfuRUDgsZ4IngmVsrKQUtqsq/I+vykG4vroSOtRQNEoolI6MbD4cjpqcrFdQRsbHynUa96lf/ek3grFobK0ZZhmuhFgLHZlFwGGtrX2qCYk/zNC1WWxWIxTSOXdizHUknU9NaOI6ipvgnImLxPmSMqh/O/lHtfU+wrQ+AfCuCGzTnxm3sdE/5b3PvVNpcgPIkN8bw2Gwr4eXCzZ18UyEXBZNVIFtCF8rDXWthR8ygjYi4+h2rPOP/DpJI5JMNcS3zeHplO9wulwT/S2lWfkjGs+Ci8RWV0BQggg+U2BsaW6UlpW26/cCGbJkyyeXl7/sT4FGaaBN9vvSvC76/WjNADJ21+n96FifT6b0oUKhBIjA/wC9LNA0VQsIiitS6IioQbt60RWlFaBFQgmgDRgUeWqICkNrpvRvOq7kConEc1wImcsFXUXchLEGxGvW4OlU2kVaJLGYFZI2jYeVlKkenp9NKyeWBsPK+HfdDoe6nUEfe/vUhzB8Y4EI8FzIQdRGLKRsQXbY9dAdqzHmfnmXGzB0RIWQE5sxLMBrYk6E76Aa3IpclqVDcc3F3RoU3EcgKqbt1PYdfepPgfFrWBOlZRwvmNmOY6NuwPr/AEq18O4hfzA/UVowxUFpFZpynK2aPjIc6gjfpaq1xnhK4iNoZd73VuobuP8ANakOC8XvZSfpXfxHBZhcU1oSmYdJ4uBlkjdFYMMjo1yjDdW0IOhsQRa33qOx2OaVyz2vZVAAsAoFlUDoAK1PmnlwYuMjaZB5T39D6VmGG4BPLKY44mZ1NiLbH+I7D3pdB2h8n8TFf/bxLr3kiA0Pq6C1+62P5TUbDhndgqKWY7BQST7CtO5W+FbI6SzyWdSGCR9wdmc9Olh3OtX7BcHgwynw0SIdcotpvqx6fU2oXJIW8vgyfgfwnxMtmmIgU9N3+2w9zWgcG5BwuGsypnf957E/UDYfapyHHq7FVINtyCLDS/uNtu9PUpzYptvkMelGRSCLb/8AeuWfiyKcq3Z+yjMffoPehVkEctSusz2WRYSqnLJmuklyHjUtqy281wbdquiAW0qFkUdPvXZwzGBhYEG3Y3/WjTpmiEr5O9TR3or0dMGgoUL0dUQKhQoXqFAoA03JiVA1Iqvcw85wYdGzSpG1jlLakG2hCbnWqbopySLI1cs3EI0YKzAFr2Hewufe1ZRjPjI03kwuHkmcKWOpCgAeYhR5mH2ql8c5n4hiMKMR4yrH4hBjiurplsocn5rXOW+bqL7iorfCJbN24rznh8OLySIn/GwB9l3NZ9xb45RI7iIPMDYrbyKDsRmIuV2I06msaw+MtKryDxRcZgxJzA6EE73t16b0ONYRYppERg6qfKwIOhF7EjTML2NuoNVp8slF2xfxOx2LziFkhyqXypq7AfNlZr3IW5O2gNUbF455CWd2djuWJJv70jh3EGglSVLFkIYXFxcbXHUenWmGaokkWklwWrEYvCtDEGuJfCXzRoPKwzAiTzee9gbgAi+52qtyimlellr1YQ2uIZWBHT+XardwHit7EHTqKruB4DPiDaGJ3P8ACpt7nYV18Kw8mHlu66A2dDv6+4qxcmjS+H461iDpVz4TxLOMpqgYZBlDobqRUpw/HFSBf6GnRknsJsuHEsD+Zd65+G4kIxJAsx83of3vUU/w/HB1A61z43DFWzAf+NqqUb2C2Z14rjaLfL0XMdCPKCM24vfK2YC2o2rlTCSyr59cwAvmy5Crm7ItiCpspF77UMC8dyZFBvlsza5ct7DX5bXOtdI4o8t1hQv/ABHRP7tWbTToU4ux2Hh6RgFyDlB6WUZr3ve+9zuTvSW4sXNoULnuNFH/ANj/AEFdGH5cLWbEOXPRdlH0XaphI1QWUACi0+QlGiDi4FJJrM9h+4mg9ze5qUwvD44xZFAp55abMutXqrgvYq3G5sQFlWUNkkYwoyOoAWQhUYR/MzAnXW+htS+WsFLHiC4i8FPDCyAZcjyqQA8YXoVvfQdKn5IULBiAXGxtcjvY2pwXt2FDLfYGLaJmNrgEbGlhqieCcWjkJVJEfKbeVgbHse1ScuJVdz7DU/arjK0ar2scomktvpVV5m55iwwUmRVIbzJu7LscoGxBIOu9qouN+KE2JZ1wyhAoLNJMb2W9swQfUd6u74BvwajPzHEhcE2yAEliFWxGhDHcbj6iqZxb4tQ5xHh8+IkJsqRA2J7ZjqfYGsV4xxqedyZ5Hcj97S3oF6d6ncFxbDAYWYhYXS6O0Y/MFIzMgOoZW+Yahgb3FrSn3IotieL/ABKxb5libwELE5V+YEnzDMdRr9NzXG3A0mw0czSZZXznPLIMrsshXJr5la1jm1XXW29Q3F+IiaTxAMrMoMnYyfmdbbZtCR3JpkyEqqkkhb5R0Fzc2+po6SexaSQrh2NfDTB1+ZGIIvoRsykg6gi4967OIc0u11VQovLqdWZJAqlZOjkBV81rki+9R4Wm8Qv3qqLs5LUg1L8L5bxGJ/0YXcdwPL7sdKu/CPgvI1jiJVQH8qDM330A/WqqgHkSMxtUjwzgWIxBtDE79PKpsPq2w9zW4cJ+G2Cw4v4XiMPzSnN/0/L+lWiHDBRZVsOgAAFC5JAPLfCMc4N8Gp5LGeRYh+6PM/8AYferzwf4YYOCxMZkbTWQ5v8AptYfarjlIG9hRBQOn60DyMW5N8jEGHVQFRbDtawA7Wqoc+8neKpxEQ84HnUfmAHzf8Q/UfSrqCdtqRPiUQXLADqSbD7mgUmnYNGH8F4n4DZG/wBNj9j3q0Mo6bGo/nvhaZzNhlZkY3cKpyqb7hiLWP8AOuDlbiDX8ObQH5Df/pNaF5QxLuW/hnECpAq14OfxB7bVR5cPl/pUnwjiZU2v7U9O0QlcVCUY9R1qf4FxMFchsCNj3H964LiRKjCpjb06elDJBcl28UUhm71H4DiHiC2gYb/3FPk+9ZnsA2KL9tPWmy/v/KkyPem9em3ehsFs7Dt2FU/mTGzLiTkErosaho1ByssmcSHNawZRkt71cWHtf60Rj+1GtuSu5UcBwGbNHnUJkiMTSqwBkUAeCco1DqRfX171S+b+bsaJnw7v4WX/AHQK5hbRs172IrYTYev+d6oPxP5bMsIxCDzxDzW3Md9fdTr9L0cUpOmglKnbM14nhv2ccyksr+WS5uVlXVtezKQw9+1cfDuLPh50mTdTt3B0KkjuCRR4id/DVCWyqSwW+lzufrXA16JramabDxb5mLXJJN9Tc+7dT60yzaEfSlFf+9TPBOS8TimvHC2U/nbyr9zv7VfJTklyQBFdWEwzysFRWZjsFBJ+wrVOCfBuJbNiJDIeqp5U/wCb5j+lXvhnBosMMsMaRj+Ean6nc+5oHJIW8vgyPgXwnxMpDTEQqeh8zW/4b6e5q/cI+GuEw+vh+K/70tm/6flH2q3JeiNu9A8j7Cm2+TmSEDQDQdBt7U4EO50FOlT0/WmpbAXc+5t/4FKbZSQGIGwzH9PrRZm30HoKjJuPJfLGGc9kF/ux0oLBi5tlWFT38zf2FRRkwlFki0yjVunU7D3O1R78wpe0YMh7ILj/AJj5a6IOUUJzTM0rfxHT2GwqXgwiILIoHtRrH5YaRArhcVN+7Cvp5m9ydPsK6oOVogc0haVu7m/2B2H0qYZvWkZ6LZcImwDg0ylci5SLEECxHY1jvO/KZwsl1uYmPlPY75Ce46elbAz+tcfEuHpPG0cgurC3v0I7EGi1+QWzKOCcX8VfDf5xsf3h/eu1wVNx0qA5k4FJhJrEnfMjjqL7/wBxUpwvignTXR13H9atSplX3LLwjif+XqcmUSLVHjfKbj3qx8J4kNia0J6kEh2GUo3bt/arDhcVnW4sO/pUTi8MGW/vXLhcSUb/ADUUnJC+CNWWPT60JDrrScPJnF127/51ozpsL1mFkxiIwGNcgOa5P26UVCmT5CfIuSMAVzZAwObUHQg9joRRUKopmEcxYFY8RMi3CpIVUeg2qFhwgZwpvYtahQrS/mHR+T+xsfLXIeEhVXEed9DmkOb9LW/SrfDGNqFCs+RvVRnjurYobmjRbe9HQpbLCXX006UbC1ChVdi0QXH+KPEFyWuxtci59ulDh/B0ms0paQ7+Y6D6KNBQoU3EuRvZFkw+CRB5VA9qcvRUKJlsBpqU7UKFCAE2grnzUKFDIpiul6KQ0KFB3BZB82cMjmw0mcXKKzKeoIHT69axjDyGORWU2N7e19qFCjjwRcl1mTY0MHo1gaFCn4iLgtnDZCVINN8RhA1GlHQpzDQ/weU5gL6MDcfSpknW1ChWPJ8wMuT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AutoShape 6" descr="data:image/jpeg;base64,/9j/4AAQSkZJRgABAQAAAQABAAD/2wCEAAkGBhQSERUUExQWFRUWFxgXGBcXFxccGRsYGhUYFxYXGBccHCYgGhkkGRgUHy8gIycpLCwsFR4xNTAqNSYrLCkBCQoKDgwOGg8PGiwkHyQsLC4qLCwsLDAsKS8sLCkpLCwsLCwsLCksLC8sLCwsLCwsLCwsKSwsLCwsLCwpLCwpLP/AABEIALQA8AMBIgACEQEDEQH/xAAcAAAABwEBAAAAAAAAAAAAAAAAAQIDBQYHBAj/xABAEAACAQIEBAQEAwcBBwUBAAABAgMAEQQSITEFBkFREyJhgQcycZEUQqEjUmKxwdHwM0NTcpKi4fEVFiWCsiT/xAAaAQACAwEBAAAAAAAAAAAAAAACAwABBAUG/8QAMREAAgIBAwMBBwMDBQAAAAAAAAECEQMSITEEQVFhBRMiMnGx8KHB0RSB4RUjUnKS/9oADAMBAAIRAxEAPwDR/wBKUi0V7elKTXvSLMlBMvtSVNPphWPSnU4WepqBKDOXNQOu1ScfDF63NDGYmLDxmSQhEXdj0olCUnSC933ZxJCx2FPpw1uptXbhsUsiK6EMrC4I2IpwUXu65CWNHNHw5RuSa6VQDYUeWiDCrUUg6SF0dqRmNGBRFgc0kE/SmMZxaGJlWSRELGyhmAJPpXSe9XT7lbAy0dJzigSaqyIOheiC96MC1Qvc5uIvIInMVs+U5b9+lZdx7ng4jDCKRHSZXFyo0JU/e9a0TVM4ngY8PjVkdA0MzWNx8kvRves3Uqbj8L+p1vZuXFCT1xtrdeduxZuCYsSYeNgSbqNTvt19adxcOYetOIthYAAUoCnxj8KTOVkanJtIr2IQg5lvmX9R2qXwWMEigj3HakY7C31H+etRSOYXzj5T8w/rUTp0xC2dMsQFCkRygi42NLFGNoFCgaTVlhk0Wejy0jY1ChlOGqN9aeSADYCnDRGSl6UXSQLUYFQs/OWESbwWnjWTsWFhraxbYHTYmphGuLg3B6jb70yUJR5RSknwLrj4vg0mhkicXV1IP23rrEdc3FcQ0cLyKmdkUsEBtmsL2vUhepUSXDszPkLG4jC4fOqvNhxI8ciAXZGVreJGNyp6r3rR+F8XjxKZonDAaEbMp7Mp1B+tZx8Oec1fHSx5PCTEftFW9wJPzBT2Ya/UVO8/8uy2OKwTtHMoHiKht4irqNOrD9RXR6jGpZtM9m+5lxS0wtbovCrR5ayDkDnjEQuyYxZPBdgRK4ayM50uT+Qn7VriuT/n9qx58EsMtL3H48imrQ4KGemza9ide1LAApAwpfxI4cpWLEtGHEDjxARvE2j/AG0NL/EScPCuXM2Ba2p1eEHY3/NHqN9RVa+KXMWNw8jRBl/DzIQvkF7HRlJ7j+tWv4dSSScPWPERsMgyecaMlrqfUWNq6coOHTxlKmvHp/KMlqWRpbMhOMfEuJ45o4ZGw80ZJRiAUfKdri+jCkcu8/cQxKZ1wqOqLdiCRmINiE6ZvSmZPhwsWOyiIy4ScENbeJhqNegv19avvCOBxYYFYUEYY3IF97Wv6VeSfTwhUI3fkqKyylu6Kbxf4kYqLwn/AATIrAgh76t0ykfyIq3cA5hXFx5lBDDR0OhRuqkVIvCDuAeuutQnFuXH8X8RhXEU1iGBF0kHQOO/rWVzxzWnTT8jlGcXd2Ttr71ycW4Us8LxMNGGh7HoR6g1y8vcfGIDI6+HPHpJGdwf3h3U9DXfj+JxwIXkYKosCTsLmwpEsbvS0Ohk0tTi+CE4DzAEhkXEsFkw3lkJ6gfK/uKieJc7I8UeMw8pyROFmiPVWNicvcbim+ZMdAZknjdHVmEGIUEG6NoCR6E71X4OToZPFwrSrBLE4Ctp+1jbzJmW/mI7+lM6FY3qjPmP2G+0YSjpyRVKX6M1nC4pZUV01VgCD3BrhxmFy67g07EyYaBA7KqoqqWtYdB7a11OoYehG9JnFN7Gblb8kJgcWYWyN8jfL6HtU5nqExmEvdTt3/kac4RjT/pP8w2PcUMX2JGXZkwDQvQy0L0QwGtC1C9CoQGSjC1QeIc5YufEPFgVjZYmBL3BzLbUW7X00rrg5p/9QwcyRkxYlEJKgkEEa3U7kXFvelxyRlLSvoN6rE+mS18tXXciuNcuQ4fi8U0ijwMTmRgQCvistrH/AIt796l+AYs4DEHAzH9k13wsjHTLu0RJ6r0qn8f5qml4YEnjzsxUxy62JU6m42lU/erFwpY+NcMCSG00flLblZANG+jDf3rqRn73EpT44fp4ZzISTb0c8/4L8ZR01+lNzIzKQNLi1+1Uvl3mNsARguIyBWUDwpiTldNrFjsQdNavKyAi41Hp/SseTG8cvs/JrjJTRkfJ3J5mEscknhz4TE3RgPMNczAjS6Na416mtaWMVTOPj8FxGLFjSHEWgn7Bv9k5/lerkCPr9Kd1WR5Gpvh/jF4YqNruNY3AxyxtHIoZGFiDsRWR844vF8NeGzufCJ8CXXK8R3hlGxZeh6itj9vvUbx7gEeMhaGYXU7Ebq3RgehqumzrHL41cQssHJbcmT4XHNxLiZ/ZSxO8S+YMSYnUArKu3kJsLHcGtJ5W5haXNh8QMuKh0cDZxsJE7qab5I5bfDRZZ0jaWO8aSixZor3QE7j6elO82cvvLkxGGIXFQ6xt0ZfzRP8Awn9L0/Nlx5Ze74S2T/OwuEJRWruOc48AGLwzKNJE/aRHch11Hsdqd5R41+LwkcpFmtlcdnXRh99arq/FCJ0aNB4eLEbMI5QQviLfNGTcebQ29qjvg9x4yvikKZFZ/GUC+UFiQ4B7Xsap4MnuXrXyvb+5euPvFXc02kstDP2ojf8A8VzzQEWtSw1IyWpdQhTOLTw4mVjBKIcbA2Vc3lzfwEfmQ1W4uMR43HpFiy+Rhl8DMQizKbdPmVtwakufeXY/xUWIcEJL+ydl0KOf9OT76VUsTyDjI5ZMqlzGQ6sPz63up/e9KmLrnik45Fa7Nco60vZeDPjU8WTS2k6lw+z3JLmPl3DYKd1mWQwyrmjeP5kYHVddDp/KoZsYcXxBUDeKrJ4aSKtmsBdGYDqp3q5cS4bxDHYeOGeCMNdXE2a2X0ZN81WbCci4dJop1TJJGuXyaK2lrkdetH0ObDBzbi7a5+pm9rLJlx44OadbNJ3x3X1X2KmsmMbBOiM051jlRgC8bA/l/eUjvVw5MSX8HH418wFrEEEAaAEHrXNxMfg8WuIH+lORHN2DbI/9DVnIpfc5GHHUrb42GMVhgw9RtUJjIO2jrt9e3rVgLe9cmNw35tL9aGS7ofNd0I4djvFXXRhow9a7AtVuVir+Il7j5h3H071O4bFCRQwO9HF2iRdnTaks1JBNLyUQR584dxOXDSGXDsUJFjsRa4JGu420q6YfkaaTDyYlXC4lyZEMTEKyMLsvpeo7lngaMRhp2V48SheJ01KyKSLAkfNa9xWj4F48DBDDNOgPyIzkAsegAv6jr2rD08G2qW3NfYDqZS6nK3llqpaVLzXf61W5nfKvGYo8DiYsYjNGrjS2oZ9PqpDDeq9wHiOJwUf4qEgLKTGdMwDIwIzA7G3XsTWjfEDkc4hWmw/+tYZ0GgkXcf8A2HS+9UvgPJLYh8RhnZopolR0Rj5fOPNmH2Fx3FaseTLj1wjG1ybX7O6SXTQkstZOOPTvX3J9ea8HxRYsPjIishb5gcqhthZr3AbtUVxLi03D3fh2KdjhXS0MouHRSfIwI1YAixX0NWjgXwviXDsuJVGmN7SIWuB+Uj1H0p3hLJJJ+C4hGkk0QPhO4B8SMi11v+a2/wDendJ1coL/AHVce3lPyYM2HTJRjK3XPl91t+jM8j4xjZYZVxBM+GQeFIfKTGf9nMLamxsc3UXrUfhzzH+LwSliDJF+zf1K/K3uuv3qgDAng3E8j+bB4keGc2oyHSzeqG3t9at3J/J74HGYhozfCyKMmuobNcAjrYFgD611us93LHtt3j6+V9RGHVGX6MvQoU0S3oKHhX7muKbRZcCiEnYH+VBUtSgKohWOYfh3hMa3iSoVk/eQ2J7Zu9d3KPLn4LDLBmD5SxDZbaE3APr61NXpLSU55skoaG9gNEU7F0QpGbsDSsvc/akjLKXF8SkQzx4pPDlhJ8qnRxfTKT1sQbVZOCcdixcQkha4633U9mHQ1m3NHKX/AMsinWPEkkXNrG3nAPcaED1q0DkR8KiyYKS06CzBvkmFzo4Ggb1FY45cmtxrZHf6rpui93BwlUpJP09fpuWTjfBlxMDwvsw09D0PsajOSOKGSExS/wCthz4cgO5t8rfQiql/76xZxyogsXFmw0tlyuN1V7ddwacm45Lh+Jxzy4dsOk4Ecl2DKdfK1wLAjTSpPNHVqXbZ/QFez8scTxSrdao79/8AK8Gm2pBagCT6UlyFBY6AAkk9AK2p2cFnFxWGOWNoZCAJQVGYgXNvyg6kjfSovk7iZeN4JGzSYdjGx6ED5W+w/SqzzvwsSzwYlZS2HkdQxDnKhuBmBG1xpp1q08s8s/hDLaUyLIwYZh5gba3br0qnyZFOUsuy2RP0RFEXoAE+lEaiOxuGsb9D0qOhnMD3t+zbf+E9/pVj8IWqHx2FtodQftS38LtC2tLsllYWv3ow1QfDMWUbwnOh+Q/0+oqapid7jE7MOwjYpcRBnjMZknEkQZcouWAbKOgPUegq9/F/gvi4ISgXaBsxtvkawe36H2qX41wAYzApE4KyqiMpG6Sqgtr9dDUZwfmXxsJiIMYLTYdGWdbXZlCnzoOtx+tu9bcaSyrPjVdmv4+pjjjUFLH53RTuG8q8TRvxWHlzqFSRCZD+1TLohTqQvlIPtUjxHm6Hx8JxKNgrH9jiobgOF2JK7kKevoKk/hDxcS4Z4LkmBvLf/dsSVNvQ3FcvPXwsfETibC5AX/1FY5Rmt84+vUd7GtvvIvM4ZqVbX5XqVpagpQ3NJSYsARaxFwd9DttVf5y5XOJjDxm2Ii80bDT1K3Hfp2NNfDfFythBFOjJJAxiOYEXA1Ugnew007Vai1cfJDRJxZrVTjZQMFNFxjBvhpwExCDXSxDjQSAfXQj1+lT/AC80mFwSDGsitF5GfNdSoOVGJ7kWFQ3OnLzpIMdhNJ49XUD5wNzYdbaEdR9KkuG8Ui4pg3UAAspSRSflYjT2vqDS1klGPunxyv4G44wnPVLb/lX3X5twWVJAQCDcEXBG1uhFDNWXck84fhGbCYxiqxsVV9fKQbFSf3eoq4c0yxS4SZY5kV7DKwkAOf5kF77tbQdb0qGVTT8m/P0GTDmWN8Oql2afcmV4hGXKK6l1+ZAQWH1G4p4X7fesy5F5XGMSTE4o52kZcrqxDqVuGNx8p2qwY6LF4BfFSVsVAti8cgBlCdSrje3Y0GPM5LVWwefosccrwwncl5VK/R/zRbvD7n+lGLCufh3E4sRGrxOGDANoRcA9xuKeYqNyKemmrRzZRcXTVM58dxaKHJ4jBc7ZVvff17DbU6Cuwiq/zlDG2FLO6xlTeN20AfYLf+IXHvUHy3zWXj0uxT/UhXfKN3h/rH9qu0SnV1sTXOnCfxGHbwyPHhIeOxFw62NvS4/pUXH8RWUQSSR3hlWzMt86Sr/qAjqBobb2NVnnfhiy4iHFYeULHiGCtICRklGgLW1U2/lUlguRMUgnhZg6NaaKVTYidTceU6gtqD0rG5y97x+djrdV08f6BShk+L5oqv8A1HwyxSDAcQnXK4aaLK4ZPK1tDYG3mHcdKsuIwyuuV1Vl7MAR9jpVL4VwGHF4f8RAogxYOrLcZZl0IK7BT1FutTfAOY/FJimXw8Smjx9/407qf0rRFLmuThw6nJJRWR/9SbOg0F7DQe2lUGf4kykvkwTMiEI9ybqxJBU2BFX7X6Vn/A8BNhOLyRl80cys4Lk3YdCCd3B0PpTG6WwnPKdx0vl7nDyLwSKd8Qs8bAxyZlgZmCqGudU2O29aYkOnYbWFHkF72F+9taMXqJDMWFY1QRsNqUKIgDek5uw+/wDaiGi71z4hc4t+tOFe+tCqqyMgMbhbgrsQd+x7iurhHEswyP8AOuh9fUV2Y3C5hfqP1qBxMDXDroybeo6qaWvhfoJ+VllwUoeNGBzBlUg97ga2qnfEHgDi2Nww/bRKRIg/2sJFnU9yBf8Ay1D4a8eDxNATcxHydbpfp7/zFXOxPTT1/tTelzuNS78P1GTjrVPZ/ZmffBV42wsuVFEiyWLW8xQjMgJ62u1aGzgf9qieB8pQ4SSZ4sw8Yhil/IpF/lAGmpNTOg2p3U5FkyuUe/krHFxikxFj0H3o/C760rNRUgZQWlZvzjwCfBu+MwLFAwPiqvTu4Ha+/bfrWjNYGibtbQ9/7VTSapkTcZKUeV+b+hhuE5mU4jxcVD4okjyyrYWdh8ki9ASLXt60F5SM8qHDsxw83yuQTkYC/hzW2IOl/UGrHzv8OFjR8RhidDmaIAWC7kp103t2rg+H64qBGxMKGWDOVkiX5iAAc6A7kX2rnywSTp9+51/9fnjlGUFTqpR5W3El9i3cg8BnwRmiks8RKsjqdM1rMLHbp9qtWI4hGiBndEQkAMWFiToBfbemeE8XjxUQkiOZT30IPVWHQ+nrWWcwcKxMcs+AiHiRSft4kJ1ABufD9RqCvUCteOMccNnscjresnkl71rd+PJN47lloMTJiuHyoxTWTDi2vV00OgI1AI0O1XDgnGosTEskTDUarpmU7EMNwRVbwHIvgwxy4VnixQAZvENw9wC0Ug7X0Ftq5o8JDiWZo1GC4jGczC9rt9Nnjb070tJx+KK2fY2x6tdSlDqdpdpenh/zyK+JnMWGfCNAsgeXONF1syMMwbt1qqScszw5GRyMwVlc6XVgLC/7wOhHvUjy9KDxg/iYAkrjY7CUD5k7qwBPXerfzdjyjCOVQIXHlkAvlkH7w7fTpS4uWSbmtq2On1ejp8UOmStP4m9u/j6UVNuHqYijAWfVwCbZv3h2q/cv8cWSNY9Q6gLZjqbC1wetUV38vQ++npT8Mdtb1lWWUMmoCWKOTEoXxwS/CuIRw8SZY3V4cUWuFPyYhPmBG+v9atHFuXYcTlLgq6fJIhKuv0YdPSs/wfBYDilm8Ro2EiudAQSDc32Iv/grUElBAN9DtXRx5FO2jz/9NPHcMq2vbwUPGcxY7AZo3gOJRSSs5vrHuM+UHzDW96ruO4zjMfOJoUK+AqyxpudwrFWsMwPb0PatccX6aev9qajwiqAAAANgAAP+UaU1q+DNPp5y21OgsLiiyKxUhioJXsSLkexp7U+n+d6FqVVpUa0EFtRUd65p8ei9b/Sr2RTaQ/SJ8QqWzG19BfvVH438VcPAGGbM4Nssfm+nm2FVHi3MmPxckkFhhCEzqrg55NQAoc6Am41FheqtvgqzSOO87QYZf2jqp6Le7H6KKqnLnxBixWIeKxUk3jzkXb95dNu4H1rKeD8QMeMRpydHIkLjMRcFWJDXuRfr2o+JcWiMivAjROrDzKwysR+cKB5CT0BtrtV6fIMo2aTiebYf/UYJ8Mj3ZVSVQu97DygG+g9PyitbzVj/AMNMasWLQX8s8ZW56OrE2/Q/eteDdhelYpKUU+9IY8TxZMkH2k/v+MWtBiBvSGv1P2ohpsKaWLz9h96Sw7n+lGBRmoQTGLUorR3ApDSdgTUIH4dMYbCpCuVFVFuTZQALnc2FLsT1t9P70QhH/moUZ/zzwmaASYnAuyBrGdUvuDcSD9b/AF9TURwzB8SxLYbFsyyqJAykFcwRrB+1l0Pl71rDILW6U1h4FRQqKFUbBQAPYClzjq/czvp7ld7eA/B7kmuDjHK2HxQtLGCQCFcaMt+oYVJGjDUZocU1TKVw6FBiI8NjgGmhIbCz6jxEGylurDt1pr4rcRjkw0mGEmSdckuWxBK/wN31vp2NWrj3AkxcXhvcEHMjj5kboymsx5k5RxOHWKTEWxMSEhyMxZUJ1Uk626g9CaXWi3ERmy5YQ07tLh+Dk5bkJhCFy5AuC2psTt622+1TUsun86PjfKyYWKKfDFmiIF8xubNqvsQbfUetNXBAI661hy49rO50uW4qwKL1L8I5jeA2+ZeoP9O1Rgvpap3h/C0yZjq//wCfp60vBinKXwmnqMmOMPjRb8BxJJluu/UHce1dDVn8EzwSCx66H+h7iu7j3xDjwyqXNg4NlUFnzDe3Sx2v9K67TjycJyT4LdJMFFyQKh+Jc3wQqWd1QAkEubajsu59qynifxExGJjd4WTDRBgmdyzSZiCQNFOW4B6dDrVUxEjs7YfFPcvZ0lLZgGYDI2b/AHbrlB7aHTKardgbsvnM3xgBX/8AnR3AawkYFY81rkAfm0OxtvVSw/NMmPl8PFTEK4IRQSkWf8oky65dxfuRUDgsZ4IngmVsrKQUtqsq/I+vykG4vroSOtRQNEoolI6MbD4cjpqcrFdQRsbHynUa96lf/ek3grFobK0ZZhmuhFgLHZlFwGGtrX2qCYk/zNC1WWxWIxTSOXdizHUknU9NaOI6ipvgnImLxPmSMqh/O/lHtfU+wrQ+AfCuCGzTnxm3sdE/5b3PvVNpcgPIkN8bw2Gwr4eXCzZ18UyEXBZNVIFtCF8rDXWthR8ygjYi4+h2rPOP/DpJI5JMNcS3zeHplO9wulwT/S2lWfkjGs+Ci8RWV0BQggg+U2BsaW6UlpW26/cCGbJkyyeXl7/sT4FGaaBN9vvSvC76/WjNADJ21+n96FifT6b0oUKhBIjA/wC9LNA0VQsIiitS6IioQbt60RWlFaBFQgmgDRgUeWqICkNrpvRvOq7kConEc1wImcsFXUXchLEGxGvW4OlU2kVaJLGYFZI2jYeVlKkenp9NKyeWBsPK+HfdDoe6nUEfe/vUhzB8Y4EI8FzIQdRGLKRsQXbY9dAdqzHmfnmXGzB0RIWQE5sxLMBrYk6E76Aa3IpclqVDcc3F3RoU3EcgKqbt1PYdfepPgfFrWBOlZRwvmNmOY6NuwPr/AEq18O4hfzA/UVowxUFpFZpynK2aPjIc6gjfpaq1xnhK4iNoZd73VuobuP8ANakOC8XvZSfpXfxHBZhcU1oSmYdJ4uBlkjdFYMMjo1yjDdW0IOhsQRa33qOx2OaVyz2vZVAAsAoFlUDoAK1PmnlwYuMjaZB5T39D6VmGG4BPLKY44mZ1NiLbH+I7D3pdB2h8n8TFf/bxLr3kiA0Pq6C1+62P5TUbDhndgqKWY7BQST7CtO5W+FbI6SzyWdSGCR9wdmc9Olh3OtX7BcHgwynw0SIdcotpvqx6fU2oXJIW8vgyfgfwnxMtmmIgU9N3+2w9zWgcG5BwuGsypnf957E/UDYfapyHHq7FVINtyCLDS/uNtu9PUpzYptvkMelGRSCLb/8AeuWfiyKcq3Z+yjMffoPehVkEctSusz2WRYSqnLJmuklyHjUtqy281wbdquiAW0qFkUdPvXZwzGBhYEG3Y3/WjTpmiEr5O9TR3or0dMGgoUL0dUQKhQoXqFAoA03JiVA1Iqvcw85wYdGzSpG1jlLakG2hCbnWqbopySLI1cs3EI0YKzAFr2Hewufe1ZRjPjI03kwuHkmcKWOpCgAeYhR5mH2ql8c5n4hiMKMR4yrH4hBjiurplsocn5rXOW+bqL7iorfCJbN24rznh8OLySIn/GwB9l3NZ9xb45RI7iIPMDYrbyKDsRmIuV2I06msaw+MtKryDxRcZgxJzA6EE73t16b0ONYRYppERg6qfKwIOhF7EjTML2NuoNVp8slF2xfxOx2LziFkhyqXypq7AfNlZr3IW5O2gNUbF455CWd2djuWJJv70jh3EGglSVLFkIYXFxcbXHUenWmGaokkWklwWrEYvCtDEGuJfCXzRoPKwzAiTzee9gbgAi+52qtyimlellr1YQ2uIZWBHT+XardwHit7EHTqKruB4DPiDaGJ3P8ACpt7nYV18Kw8mHlu66A2dDv6+4qxcmjS+H461iDpVz4TxLOMpqgYZBlDobqRUpw/HFSBf6GnRknsJsuHEsD+Zd65+G4kIxJAsx83of3vUU/w/HB1A61z43DFWzAf+NqqUb2C2Z14rjaLfL0XMdCPKCM24vfK2YC2o2rlTCSyr59cwAvmy5Crm7ItiCpspF77UMC8dyZFBvlsza5ct7DX5bXOtdI4o8t1hQv/ABHRP7tWbTToU4ux2Hh6RgFyDlB6WUZr3ve+9zuTvSW4sXNoULnuNFH/ANj/AEFdGH5cLWbEOXPRdlH0XaphI1QWUACi0+QlGiDi4FJJrM9h+4mg9ze5qUwvD44xZFAp55abMutXqrgvYq3G5sQFlWUNkkYwoyOoAWQhUYR/MzAnXW+htS+WsFLHiC4i8FPDCyAZcjyqQA8YXoVvfQdKn5IULBiAXGxtcjvY2pwXt2FDLfYGLaJmNrgEbGlhqieCcWjkJVJEfKbeVgbHse1ScuJVdz7DU/arjK0ar2scomktvpVV5m55iwwUmRVIbzJu7LscoGxBIOu9qouN+KE2JZ1wyhAoLNJMb2W9swQfUd6u74BvwajPzHEhcE2yAEliFWxGhDHcbj6iqZxb4tQ5xHh8+IkJsqRA2J7ZjqfYGsV4xxqedyZ5Hcj97S3oF6d6ncFxbDAYWYhYXS6O0Y/MFIzMgOoZW+Yahgb3FrSn3IotieL/ABKxb5libwELE5V+YEnzDMdRr9NzXG3A0mw0czSZZXznPLIMrsshXJr5la1jm1XXW29Q3F+IiaTxAMrMoMnYyfmdbbZtCR3JpkyEqqkkhb5R0Fzc2+po6SexaSQrh2NfDTB1+ZGIIvoRsykg6gi4967OIc0u11VQovLqdWZJAqlZOjkBV81rki+9R4Wm8Qv3qqLs5LUg1L8L5bxGJ/0YXcdwPL7sdKu/CPgvI1jiJVQH8qDM330A/WqqgHkSMxtUjwzgWIxBtDE79PKpsPq2w9zW4cJ+G2Cw4v4XiMPzSnN/0/L+lWiHDBRZVsOgAAFC5JAPLfCMc4N8Gp5LGeRYh+6PM/8AYferzwf4YYOCxMZkbTWQ5v8AptYfarjlIG9hRBQOn60DyMW5N8jEGHVQFRbDtawA7Wqoc+8neKpxEQ84HnUfmAHzf8Q/UfSrqCdtqRPiUQXLADqSbD7mgUmnYNGH8F4n4DZG/wBNj9j3q0Mo6bGo/nvhaZzNhlZkY3cKpyqb7hiLWP8AOuDlbiDX8ObQH5Df/pNaF5QxLuW/hnECpAq14OfxB7bVR5cPl/pUnwjiZU2v7U9O0QlcVCUY9R1qf4FxMFchsCNj3H964LiRKjCpjb06elDJBcl28UUhm71H4DiHiC2gYb/3FPk+9ZnsA2KL9tPWmy/v/KkyPem9em3ehsFs7Dt2FU/mTGzLiTkErosaho1ByssmcSHNawZRkt71cWHtf60Rj+1GtuSu5UcBwGbNHnUJkiMTSqwBkUAeCco1DqRfX171S+b+bsaJnw7v4WX/AHQK5hbRs172IrYTYev+d6oPxP5bMsIxCDzxDzW3Md9fdTr9L0cUpOmglKnbM14nhv2ccyksr+WS5uVlXVtezKQw9+1cfDuLPh50mTdTt3B0KkjuCRR4id/DVCWyqSwW+lzufrXA16JramabDxb5mLXJJN9Tc+7dT60yzaEfSlFf+9TPBOS8TimvHC2U/nbyr9zv7VfJTklyQBFdWEwzysFRWZjsFBJ+wrVOCfBuJbNiJDIeqp5U/wCb5j+lXvhnBosMMsMaRj+Ean6nc+5oHJIW8vgyPgXwnxMpDTEQqeh8zW/4b6e5q/cI+GuEw+vh+K/70tm/6flH2q3JeiNu9A8j7Cm2+TmSEDQDQdBt7U4EO50FOlT0/WmpbAXc+5t/4FKbZSQGIGwzH9PrRZm30HoKjJuPJfLGGc9kF/ux0oLBi5tlWFT38zf2FRRkwlFki0yjVunU7D3O1R78wpe0YMh7ILj/AJj5a6IOUUJzTM0rfxHT2GwqXgwiILIoHtRrH5YaRArhcVN+7Cvp5m9ydPsK6oOVogc0haVu7m/2B2H0qYZvWkZ6LZcImwDg0ylci5SLEECxHY1jvO/KZwsl1uYmPlPY75Ce46elbAz+tcfEuHpPG0cgurC3v0I7EGi1+QWzKOCcX8VfDf5xsf3h/eu1wVNx0qA5k4FJhJrEnfMjjqL7/wBxUpwvignTXR13H9atSplX3LLwjif+XqcmUSLVHjfKbj3qx8J4kNia0J6kEh2GUo3bt/arDhcVnW4sO/pUTi8MGW/vXLhcSUb/ADUUnJC+CNWWPT60JDrrScPJnF127/51ozpsL1mFkxiIwGNcgOa5P26UVCmT5CfIuSMAVzZAwObUHQg9joRRUKopmEcxYFY8RMi3CpIVUeg2qFhwgZwpvYtahQrS/mHR+T+xsfLXIeEhVXEed9DmkOb9LW/SrfDGNqFCs+RvVRnjurYobmjRbe9HQpbLCXX006UbC1ChVdi0QXH+KPEFyWuxtci59ulDh/B0ms0paQ7+Y6D6KNBQoU3EuRvZFkw+CRB5VA9qcvRUKJlsBpqU7UKFCAE2grnzUKFDIpiul6KQ0KFB3BZB82cMjmw0mcXKKzKeoIHT69axjDyGORWU2N7e19qFCjjwRcl1mTY0MHo1gaFCn4iLgtnDZCVINN8RhA1GlHQpzDQ/weU5gL6MDcfSpknW1ChWPJ8wMuT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9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785786" y="1785926"/>
            <a:ext cx="7632973" cy="306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Para analizar el comportamiento o distribución de un conjunto de datos, comúnmente se inicia calculando los estadístico básicos. </a:t>
            </a:r>
          </a:p>
          <a:p>
            <a:pPr algn="just" eaLnBrk="1" hangingPunct="1">
              <a:spcAft>
                <a:spcPts val="1000"/>
              </a:spcAft>
            </a:pPr>
            <a:r>
              <a:rPr lang="es-MX" sz="2400" dirty="0">
                <a:solidFill>
                  <a:prstClr val="black"/>
                </a:solidFill>
                <a:latin typeface="Calibri"/>
              </a:rPr>
              <a:t>Algunos estadísticos que se pueden calcular son:</a:t>
            </a:r>
          </a:p>
          <a:p>
            <a:pPr algn="ctr" eaLnBrk="1" hangingPunct="1">
              <a:spcAft>
                <a:spcPts val="1000"/>
              </a:spcAft>
              <a:buFont typeface="Wingdings" pitchFamily="2" charset="2"/>
              <a:buChar char="§"/>
            </a:pPr>
            <a:r>
              <a:rPr lang="es-MX" sz="2400" b="1" dirty="0">
                <a:solidFill>
                  <a:prstClr val="black"/>
                </a:solidFill>
                <a:latin typeface="Calibri"/>
              </a:rPr>
              <a:t>  Media, Mediana, Moda (medidas de tendencia central)</a:t>
            </a:r>
          </a:p>
          <a:p>
            <a:pPr algn="ctr" eaLnBrk="1" hangingPunct="1">
              <a:spcAft>
                <a:spcPts val="1000"/>
              </a:spcAft>
              <a:buFont typeface="Wingdings" pitchFamily="2" charset="2"/>
              <a:buChar char="§"/>
            </a:pPr>
            <a:r>
              <a:rPr lang="es-MX" sz="2400" b="1" dirty="0">
                <a:solidFill>
                  <a:prstClr val="black"/>
                </a:solidFill>
                <a:latin typeface="Calibri"/>
              </a:rPr>
              <a:t> Desviación Estándar, Rango, Coeficiente de Variación (medidas de variabilidad)</a:t>
            </a:r>
          </a:p>
        </p:txBody>
      </p:sp>
      <p:pic>
        <p:nvPicPr>
          <p:cNvPr id="48130" name="Picture 2" descr="https://encrypted-tbn2.gstatic.com/images?q=tbn:ANd9GcQJSSTTP0V0ysJdVPm-GxFG1MAURqB4DoLqXZGKoO-HjM4vzJqvY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643446"/>
            <a:ext cx="1861014" cy="164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857224" y="476672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MX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Medidas de tendencia central y variabilidad</a:t>
            </a:r>
          </a:p>
        </p:txBody>
      </p:sp>
    </p:spTree>
    <p:extLst>
      <p:ext uri="{BB962C8B-B14F-4D97-AF65-F5344CB8AC3E}">
        <p14:creationId xmlns:p14="http://schemas.microsoft.com/office/powerpoint/2010/main" val="302902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6323013" cy="576263"/>
          </a:xfrm>
        </p:spPr>
        <p:txBody>
          <a:bodyPr>
            <a:noAutofit/>
          </a:bodyPr>
          <a:lstStyle/>
          <a:p>
            <a:pPr marL="685800" indent="-685800">
              <a:buFont typeface="Wingdings" pitchFamily="2" charset="2"/>
              <a:buChar char="ü"/>
            </a:pPr>
            <a:r>
              <a:rPr lang="es-MX" sz="2800" b="1" dirty="0">
                <a:solidFill>
                  <a:schemeClr val="tx2"/>
                </a:solidFill>
              </a:rPr>
              <a:t>Medidas de tendencia central</a:t>
            </a:r>
            <a:endParaRPr lang="es-ES" sz="2800" b="1" dirty="0">
              <a:solidFill>
                <a:schemeClr val="tx2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1538" y="1916113"/>
            <a:ext cx="7418387" cy="1584325"/>
          </a:xfrm>
        </p:spPr>
        <p:txBody>
          <a:bodyPr/>
          <a:lstStyle/>
          <a:p>
            <a:pPr>
              <a:buClr>
                <a:srgbClr val="C00000"/>
              </a:buClr>
              <a:buNone/>
            </a:pPr>
            <a:r>
              <a:rPr lang="es-MX" sz="2600" b="1" dirty="0">
                <a:solidFill>
                  <a:srgbClr val="C00000"/>
                </a:solidFill>
              </a:rPr>
              <a:t>Media aritmética o promedio</a:t>
            </a:r>
            <a:endParaRPr lang="es-MX" sz="24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s-MX" sz="2000" b="1" dirty="0">
              <a:solidFill>
                <a:srgbClr val="FF0000"/>
              </a:solidFill>
            </a:endParaRPr>
          </a:p>
          <a:p>
            <a:endParaRPr lang="es-MX" sz="2000" b="1" dirty="0">
              <a:solidFill>
                <a:srgbClr val="FF0000"/>
              </a:solidFill>
            </a:endParaRPr>
          </a:p>
          <a:p>
            <a:endParaRPr lang="es-MX" sz="2000" b="1" dirty="0">
              <a:solidFill>
                <a:srgbClr val="FF0000"/>
              </a:solidFill>
            </a:endParaRPr>
          </a:p>
          <a:p>
            <a:endParaRPr lang="es-MX" sz="2000" b="1" dirty="0">
              <a:solidFill>
                <a:srgbClr val="FF0000"/>
              </a:solidFill>
            </a:endParaRPr>
          </a:p>
          <a:p>
            <a:endParaRPr lang="es-MX" sz="2000" b="1" dirty="0">
              <a:solidFill>
                <a:srgbClr val="FF0000"/>
              </a:solidFill>
            </a:endParaRPr>
          </a:p>
        </p:txBody>
      </p:sp>
      <p:grpSp>
        <p:nvGrpSpPr>
          <p:cNvPr id="49168" name="Group 16"/>
          <p:cNvGrpSpPr>
            <a:grpSpLocks/>
          </p:cNvGrpSpPr>
          <p:nvPr/>
        </p:nvGrpSpPr>
        <p:grpSpPr bwMode="auto">
          <a:xfrm>
            <a:off x="1366044" y="2302773"/>
            <a:ext cx="4537075" cy="1100137"/>
            <a:chOff x="1247" y="1253"/>
            <a:chExt cx="2858" cy="684"/>
          </a:xfrm>
        </p:grpSpPr>
        <p:sp>
          <p:nvSpPr>
            <p:cNvPr id="49156" name="Text Box 4"/>
            <p:cNvSpPr txBox="1">
              <a:spLocks noChangeArrowheads="1"/>
            </p:cNvSpPr>
            <p:nvPr/>
          </p:nvSpPr>
          <p:spPr bwMode="auto">
            <a:xfrm>
              <a:off x="1247" y="1570"/>
              <a:ext cx="4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b="1" dirty="0">
                  <a:solidFill>
                    <a:srgbClr val="0000FF"/>
                  </a:solidFill>
                </a:rPr>
                <a:t>X  = </a:t>
              </a:r>
              <a:endParaRPr lang="es-ES" b="1" dirty="0">
                <a:solidFill>
                  <a:srgbClr val="0000FF"/>
                </a:solidFill>
              </a:endParaRPr>
            </a:p>
          </p:txBody>
        </p:sp>
        <p:sp>
          <p:nvSpPr>
            <p:cNvPr id="49157" name="Text Box 5"/>
            <p:cNvSpPr txBox="1">
              <a:spLocks noChangeArrowheads="1"/>
            </p:cNvSpPr>
            <p:nvPr/>
          </p:nvSpPr>
          <p:spPr bwMode="auto">
            <a:xfrm>
              <a:off x="1701" y="1480"/>
              <a:ext cx="163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r>
                <a:rPr lang="es-MX" b="1" baseline="-25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X</a:t>
              </a:r>
              <a:r>
                <a:rPr lang="es-MX" b="1" baseline="-25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X</a:t>
              </a:r>
              <a:r>
                <a:rPr lang="es-MX" b="1" baseline="-25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+ . . . + </a:t>
              </a:r>
              <a:r>
                <a:rPr lang="es-MX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r>
                <a:rPr lang="es-MX" b="1" baseline="-25000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</a:t>
              </a:r>
              <a:r>
                <a:rPr lang="es-MX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endPara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3288" y="1570"/>
              <a:ext cx="27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b="1">
                  <a:solidFill>
                    <a:srgbClr val="0000FF"/>
                  </a:solidFill>
                </a:rPr>
                <a:t> = </a:t>
              </a:r>
              <a:endParaRPr lang="es-ES" b="1">
                <a:solidFill>
                  <a:srgbClr val="0000FF"/>
                </a:solidFill>
              </a:endParaRPr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1610" y="1706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49160" name="Text Box 8"/>
            <p:cNvSpPr txBox="1">
              <a:spLocks noChangeArrowheads="1"/>
            </p:cNvSpPr>
            <p:nvPr/>
          </p:nvSpPr>
          <p:spPr bwMode="auto">
            <a:xfrm>
              <a:off x="2290" y="1706"/>
              <a:ext cx="24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r>
                <a:rPr lang="es-MX" b="1">
                  <a:solidFill>
                    <a:srgbClr val="0000FF"/>
                  </a:solidFill>
                </a:rPr>
                <a:t>n </a:t>
              </a:r>
              <a:endParaRPr lang="es-ES" b="1">
                <a:solidFill>
                  <a:srgbClr val="0000FF"/>
                </a:solidFill>
              </a:endParaRPr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3560" y="1298"/>
              <a:ext cx="44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b="1">
                  <a:solidFill>
                    <a:srgbClr val="0000FF"/>
                  </a:solidFill>
                  <a:latin typeface="Symbol" pitchFamily="18" charset="2"/>
                </a:rPr>
                <a:t>S  </a:t>
              </a:r>
              <a:r>
                <a:rPr lang="es-MX" b="1">
                  <a:solidFill>
                    <a:srgbClr val="0000FF"/>
                  </a:solidFill>
                  <a:latin typeface="Tahoma" pitchFamily="34" charset="0"/>
                </a:rPr>
                <a:t>X</a:t>
              </a:r>
              <a:r>
                <a:rPr lang="es-MX" b="1" baseline="-25000">
                  <a:solidFill>
                    <a:srgbClr val="0000FF"/>
                  </a:solidFill>
                  <a:latin typeface="Tahoma" pitchFamily="34" charset="0"/>
                </a:rPr>
                <a:t>j</a:t>
              </a:r>
              <a:r>
                <a:rPr lang="es-MX" b="1">
                  <a:solidFill>
                    <a:srgbClr val="0000FF"/>
                  </a:solidFill>
                </a:rPr>
                <a:t> </a:t>
              </a:r>
              <a:endParaRPr lang="es-ES" b="1">
                <a:solidFill>
                  <a:srgbClr val="0000FF"/>
                </a:solidFill>
              </a:endParaRPr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3515" y="170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3560" y="1480"/>
              <a:ext cx="254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sz="900" b="1">
                  <a:solidFill>
                    <a:srgbClr val="0000FF"/>
                  </a:solidFill>
                </a:rPr>
                <a:t>j = 1</a:t>
              </a:r>
              <a:endParaRPr lang="es-ES" sz="900" b="1">
                <a:solidFill>
                  <a:srgbClr val="0000FF"/>
                </a:solidFill>
              </a:endParaRPr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3606" y="1253"/>
              <a:ext cx="157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5" rIns="91429" bIns="45715">
              <a:spAutoFit/>
            </a:bodyPr>
            <a:lstStyle/>
            <a:p>
              <a:r>
                <a:rPr lang="es-MX" sz="900" b="1">
                  <a:solidFill>
                    <a:srgbClr val="0000FF"/>
                  </a:solidFill>
                </a:rPr>
                <a:t>n</a:t>
              </a:r>
              <a:endParaRPr lang="es-ES" sz="900" b="1">
                <a:solidFill>
                  <a:srgbClr val="0000FF"/>
                </a:solidFill>
              </a:endParaRPr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3651" y="1706"/>
              <a:ext cx="24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5" rIns="91429" bIns="45715">
              <a:spAutoFit/>
            </a:bodyPr>
            <a:lstStyle/>
            <a:p>
              <a:r>
                <a:rPr lang="es-MX" b="1">
                  <a:solidFill>
                    <a:srgbClr val="0000FF"/>
                  </a:solidFill>
                </a:rPr>
                <a:t>n </a:t>
              </a:r>
              <a:endParaRPr lang="es-ES" b="1">
                <a:solidFill>
                  <a:srgbClr val="0000FF"/>
                </a:solidFill>
              </a:endParaRPr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1292" y="161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solidFill>
                  <a:prstClr val="black"/>
                </a:solidFill>
              </a:endParaRPr>
            </a:p>
          </p:txBody>
        </p:sp>
      </p:grp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115615" y="3524321"/>
            <a:ext cx="7416825" cy="197638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Wingdings 2"/>
              <a:buNone/>
            </a:pPr>
            <a:r>
              <a:rPr lang="es-MX" sz="2600" b="1" dirty="0">
                <a:solidFill>
                  <a:srgbClr val="C00000"/>
                </a:solidFill>
              </a:rPr>
              <a:t>Mediana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Clr>
                <a:srgbClr val="4F81BD"/>
              </a:buClr>
              <a:buFont typeface="Verdana"/>
              <a:buNone/>
            </a:pPr>
            <a:r>
              <a:rPr lang="es-MX" sz="2400" dirty="0">
                <a:solidFill>
                  <a:prstClr val="black"/>
                </a:solidFill>
                <a:cs typeface="Arial" panose="020B0604020202020204" pitchFamily="34" charset="0"/>
              </a:rPr>
              <a:t>	Es un conjunto de números ordenados en orden de magnitud ascendente, es decir de menor a mayor; el dato que ocupa la posición central corresponde a la mediana</a:t>
            </a:r>
            <a:r>
              <a:rPr lang="es-MX" sz="2400" b="1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endParaRPr lang="es-ES" sz="2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2" descr="https://encrypted-tbn2.gstatic.com/images?q=tbn:ANd9GcQKX3YbyyxpiJX2ngnOuJKG3B8lHs-lOhQuWNmbVw-GAUjmfVlc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4207"/>
            <a:ext cx="15906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26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928662" y="285728"/>
            <a:ext cx="7508875" cy="3286148"/>
          </a:xfrm>
        </p:spPr>
        <p:txBody>
          <a:bodyPr>
            <a:noAutofit/>
          </a:bodyPr>
          <a:lstStyle/>
          <a:p>
            <a:pPr marL="531813" lvl="1" indent="-258763">
              <a:buNone/>
            </a:pPr>
            <a:r>
              <a:rPr lang="es-MX" sz="2400" b="1" dirty="0">
                <a:solidFill>
                  <a:srgbClr val="C00000"/>
                </a:solidFill>
              </a:rPr>
              <a:t>Moda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b="1" dirty="0">
                <a:solidFill>
                  <a:srgbClr val="0070C0"/>
                </a:solidFill>
              </a:rPr>
              <a:t>	</a:t>
            </a:r>
            <a:r>
              <a:rPr lang="es-MX" sz="2400" dirty="0"/>
              <a:t>En un conjunto de números es el valor que ocurre con mayor frecuencia, es decir, es el valor más frecuente.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/>
              <a:t>	La moda puede no existir en la distribución e incluso puede tener 2 o más.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MX" sz="2400" dirty="0"/>
              <a:t>	En el caso de una moda la distribución es unimodal; cuando existen dos modas es bimodal; tres modas, </a:t>
            </a:r>
            <a:r>
              <a:rPr lang="es-MX" sz="2400" dirty="0" err="1"/>
              <a:t>trimodal</a:t>
            </a:r>
            <a:r>
              <a:rPr lang="es-MX" sz="2400" dirty="0"/>
              <a:t>; y así sucesivamente.</a:t>
            </a:r>
            <a:endParaRPr lang="es-ES" sz="2400" dirty="0"/>
          </a:p>
        </p:txBody>
      </p:sp>
      <p:pic>
        <p:nvPicPr>
          <p:cNvPr id="50180" name="Picture 4" descr="http://dieumsnh.qfb.umich.mx/estadistica/moda_archivos/image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4000504"/>
            <a:ext cx="5304083" cy="230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29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357166"/>
            <a:ext cx="8602662" cy="71755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s-MX" sz="2800" b="1" dirty="0">
                <a:solidFill>
                  <a:schemeClr val="tx2"/>
                </a:solidFill>
              </a:rPr>
              <a:t>Medidas de dispersión o variabilidad</a:t>
            </a:r>
            <a:endParaRPr lang="es-ES" sz="2800" b="1" dirty="0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20" y="1285861"/>
            <a:ext cx="8358214" cy="1285884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es-MX" sz="2400" dirty="0"/>
              <a:t>	La dispersión o variabilidad de los datos intenta dar una idea de qué tan esparcidos se encuentran los datos en una distribución.</a:t>
            </a:r>
          </a:p>
        </p:txBody>
      </p:sp>
      <p:pic>
        <p:nvPicPr>
          <p:cNvPr id="54280" name="Picture 8" descr="j007881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2928934"/>
            <a:ext cx="2209800" cy="2628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6802" name="Picture 2" descr="http://2.bp.blogspot.com/_i_wIuFLlBaI/SfNmKWkbYzI/AAAAAAAAABc/buNzviaT-DE/s1600/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714620"/>
            <a:ext cx="2981325" cy="304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731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43174" y="285728"/>
            <a:ext cx="3428992" cy="647700"/>
          </a:xfrm>
        </p:spPr>
        <p:txBody>
          <a:bodyPr>
            <a:normAutofit/>
          </a:bodyPr>
          <a:lstStyle/>
          <a:p>
            <a:pPr marL="685800" indent="-685800" algn="l"/>
            <a:r>
              <a:rPr lang="es-MX" sz="2600" b="1" dirty="0">
                <a:solidFill>
                  <a:srgbClr val="C00000"/>
                </a:solidFill>
              </a:rPr>
              <a:t>Rango o amplitud</a:t>
            </a:r>
            <a:endParaRPr lang="es-ES" sz="2600" b="1" dirty="0">
              <a:solidFill>
                <a:srgbClr val="C0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5984" y="908050"/>
            <a:ext cx="6553200" cy="3595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2400" dirty="0"/>
              <a:t>	En un conjunto de datos el rango se define como la diferencia existente entre el valor máximo y el valor mínimo del conjunto de datos.</a:t>
            </a:r>
          </a:p>
          <a:p>
            <a:endParaRPr lang="es-MX" sz="2400" dirty="0"/>
          </a:p>
          <a:p>
            <a:pPr algn="ctr">
              <a:buFont typeface="Wingdings" pitchFamily="2" charset="2"/>
              <a:buNone/>
            </a:pPr>
            <a:r>
              <a:rPr lang="es-MX" sz="2400" dirty="0"/>
              <a:t>2,4,3,5,4,3,5,7,6,2,4,5,7,4</a:t>
            </a:r>
          </a:p>
          <a:p>
            <a:pPr algn="ctr">
              <a:buFont typeface="Wingdings" pitchFamily="2" charset="2"/>
              <a:buNone/>
            </a:pPr>
            <a:endParaRPr lang="es-MX" sz="2400" dirty="0"/>
          </a:p>
          <a:p>
            <a:pPr algn="ctr">
              <a:buFont typeface="Wingdings" pitchFamily="2" charset="2"/>
              <a:buNone/>
            </a:pPr>
            <a:r>
              <a:rPr lang="es-MX" sz="2400" dirty="0"/>
              <a:t>Rango =    R   =  </a:t>
            </a:r>
            <a:r>
              <a:rPr lang="es-MX" sz="2400" dirty="0" err="1"/>
              <a:t>VALOR</a:t>
            </a:r>
            <a:r>
              <a:rPr lang="es-MX" sz="2400" baseline="-25000" dirty="0" err="1"/>
              <a:t>max</a:t>
            </a:r>
            <a:r>
              <a:rPr lang="es-MX" sz="2400" dirty="0"/>
              <a:t>  -  VALOR </a:t>
            </a:r>
            <a:r>
              <a:rPr lang="es-MX" sz="2400" baseline="-25000" dirty="0"/>
              <a:t>min </a:t>
            </a:r>
            <a:endParaRPr lang="es-MX" sz="2400" dirty="0"/>
          </a:p>
          <a:p>
            <a:pPr algn="ctr">
              <a:buFont typeface="Wingdings" pitchFamily="2" charset="2"/>
              <a:buNone/>
            </a:pPr>
            <a:endParaRPr lang="es-MX" sz="2400" dirty="0"/>
          </a:p>
          <a:p>
            <a:pPr algn="ctr">
              <a:buFont typeface="Wingdings" pitchFamily="2" charset="2"/>
              <a:buNone/>
            </a:pPr>
            <a:r>
              <a:rPr lang="es-MX" sz="2400" dirty="0"/>
              <a:t>          R  =  7   -   2</a:t>
            </a:r>
          </a:p>
          <a:p>
            <a:pPr algn="ctr">
              <a:buFont typeface="Wingdings" pitchFamily="2" charset="2"/>
              <a:buNone/>
            </a:pPr>
            <a:endParaRPr lang="es-MX" sz="2400" dirty="0"/>
          </a:p>
          <a:p>
            <a:pPr algn="ctr">
              <a:buFont typeface="Wingdings" pitchFamily="2" charset="2"/>
              <a:buNone/>
            </a:pPr>
            <a:r>
              <a:rPr lang="es-MX" sz="2400" dirty="0"/>
              <a:t>  </a:t>
            </a:r>
            <a:r>
              <a:rPr lang="es-MX" sz="2400" b="1" dirty="0"/>
              <a:t>R   =   5</a:t>
            </a:r>
            <a:endParaRPr lang="es-ES" sz="2400" b="1" baseline="-25000" dirty="0"/>
          </a:p>
        </p:txBody>
      </p:sp>
      <p:pic>
        <p:nvPicPr>
          <p:cNvPr id="51202" name="Picture 2" descr="https://encrypted-tbn1.gstatic.com/images?q=tbn:ANd9GcQpVLAaHDIziFtjTZRKHtwPpdPWuwDHMTGAio_kXoW3Av34axQ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416816"/>
            <a:ext cx="2867025" cy="286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07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38" y="449247"/>
            <a:ext cx="6500836" cy="765175"/>
          </a:xfrm>
        </p:spPr>
        <p:txBody>
          <a:bodyPr>
            <a:normAutofit/>
          </a:bodyPr>
          <a:lstStyle/>
          <a:p>
            <a:pPr marL="685800" indent="-685800" algn="l"/>
            <a:r>
              <a:rPr lang="es-MX" sz="2600" b="1" dirty="0">
                <a:solidFill>
                  <a:srgbClr val="C00000"/>
                </a:solidFill>
              </a:rPr>
              <a:t>Desviación estándar</a:t>
            </a:r>
            <a:endParaRPr lang="es-ES" sz="2600" b="1" dirty="0">
              <a:solidFill>
                <a:srgbClr val="C000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14348" y="1142984"/>
            <a:ext cx="7920039" cy="16430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400" dirty="0"/>
              <a:t>	La desviación estándar representa las desviaciones de cada uno de los números obtenidos con respecto a su media aritmética, dividido entre el total de datos menos 1. Se obtiene de la siguiente manera:</a:t>
            </a:r>
          </a:p>
          <a:p>
            <a:pPr marL="0" indent="0" algn="just">
              <a:buNone/>
            </a:pPr>
            <a:endParaRPr lang="es-ES" baseline="-25000" dirty="0"/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3895725" y="3214688"/>
            <a:ext cx="76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56366" name="Freeform 46"/>
          <p:cNvSpPr>
            <a:spLocks/>
          </p:cNvSpPr>
          <p:nvPr/>
        </p:nvSpPr>
        <p:spPr bwMode="auto">
          <a:xfrm>
            <a:off x="4500563" y="4076700"/>
            <a:ext cx="3600450" cy="647700"/>
          </a:xfrm>
          <a:custGeom>
            <a:avLst/>
            <a:gdLst>
              <a:gd name="T0" fmla="*/ 0 w 2268"/>
              <a:gd name="T1" fmla="*/ 136 h 408"/>
              <a:gd name="T2" fmla="*/ 90 w 2268"/>
              <a:gd name="T3" fmla="*/ 182 h 408"/>
              <a:gd name="T4" fmla="*/ 181 w 2268"/>
              <a:gd name="T5" fmla="*/ 408 h 408"/>
              <a:gd name="T6" fmla="*/ 181 w 2268"/>
              <a:gd name="T7" fmla="*/ 0 h 408"/>
              <a:gd name="T8" fmla="*/ 2268 w 2268"/>
              <a:gd name="T9" fmla="*/ 0 h 408"/>
              <a:gd name="T10" fmla="*/ 2268 w 2268"/>
              <a:gd name="T11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68" h="408">
                <a:moveTo>
                  <a:pt x="0" y="136"/>
                </a:moveTo>
                <a:lnTo>
                  <a:pt x="90" y="182"/>
                </a:lnTo>
                <a:lnTo>
                  <a:pt x="181" y="408"/>
                </a:lnTo>
                <a:lnTo>
                  <a:pt x="181" y="0"/>
                </a:lnTo>
                <a:lnTo>
                  <a:pt x="2268" y="0"/>
                </a:lnTo>
                <a:lnTo>
                  <a:pt x="2268" y="408"/>
                </a:ln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895725" y="3356991"/>
                <a:ext cx="2376264" cy="91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𝑆</m:t>
                      </m:r>
                      <m:r>
                        <a:rPr lang="es-MX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MX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s-MX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s-MX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𝑋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MX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s-MX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s-MX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MX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725" y="3356991"/>
                <a:ext cx="2376264" cy="9106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Rectángulo"/>
          <p:cNvSpPr/>
          <p:nvPr/>
        </p:nvSpPr>
        <p:spPr>
          <a:xfrm>
            <a:off x="4276725" y="4392873"/>
            <a:ext cx="1391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solidFill>
                  <a:prstClr val="black"/>
                </a:solidFill>
              </a:rPr>
              <a:t>Varianza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3784104" y="5085184"/>
                <a:ext cx="2376264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es-MX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MX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s-MX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s-MX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MX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s-MX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s-MX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s-MX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s-MX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s-MX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s-MX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104" y="5085184"/>
                <a:ext cx="2376264" cy="6481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https://encrypted-tbn1.gstatic.com/images?q=tbn:ANd9GcQpVLAaHDIziFtjTZRKHtwPpdPWuwDHMTGAio_kXoW3Av34axQ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63047"/>
            <a:ext cx="2867025" cy="286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30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404664"/>
            <a:ext cx="8351838" cy="61928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dirty="0">
                <a:latin typeface="Times New Roman" pitchFamily="18" charset="0"/>
              </a:rPr>
              <a:t>         Problema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s-MX" sz="2400" dirty="0">
                <a:latin typeface="Times New Roman" pitchFamily="18" charset="0"/>
              </a:rPr>
              <a:t>	</a:t>
            </a:r>
            <a:r>
              <a:rPr lang="es-ES_tradnl" sz="2400" dirty="0">
                <a:latin typeface="Times New Roman" pitchFamily="18" charset="0"/>
              </a:rPr>
              <a:t>Un producto debe tener un % vol. de alcohol de 40%, con una tolerancia de ±5%. De los muestreos para evaluar la calidad se obtienen los siguientes datos: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235817"/>
              </p:ext>
            </p:extLst>
          </p:nvPr>
        </p:nvGraphicFramePr>
        <p:xfrm>
          <a:off x="1115616" y="2420888"/>
          <a:ext cx="7128792" cy="3168770"/>
        </p:xfrm>
        <a:graphic>
          <a:graphicData uri="http://schemas.openxmlformats.org/drawingml/2006/table">
            <a:tbl>
              <a:tblPr/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34.03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35.43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44.65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45.22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37.26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37.49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43.59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37.98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37.68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42.71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40.10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37.67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813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1923&quot;&gt;&lt;property id=&quot;20148&quot; value=&quot;5&quot;/&gt;&lt;property id=&quot;20300&quot; value=&quot;Slide 1&quot;/&gt;&lt;property id=&quot;20307&quot; value=&quot;361&quot;/&gt;&lt;/object&gt;&lt;object type=&quot;3&quot; unique_id=&quot;11928&quot;&gt;&lt;property id=&quot;20148&quot; value=&quot;5&quot;/&gt;&lt;property id=&quot;20300&quot; value=&quot;Slide 2 - &amp;quot;Importancia de la estadística&amp;quot;&quot;/&gt;&lt;property id=&quot;20307&quot; value=&quot;366&quot;/&gt;&lt;/object&gt;&lt;object type=&quot;3&quot; unique_id=&quot;11929&quot;&gt;&lt;property id=&quot;20148&quot; value=&quot;5&quot;/&gt;&lt;property id=&quot;20300&quot; value=&quot;Slide 3 - &amp;quot;Estadística descriptiva&amp;quot;&quot;/&gt;&lt;property id=&quot;20307&quot; value=&quot;367&quot;/&gt;&lt;/object&gt;&lt;object type=&quot;3&quot; unique_id=&quot;11930&quot;&gt;&lt;property id=&quot;20148&quot; value=&quot;5&quot;/&gt;&lt;property id=&quot;20300&quot; value=&quot;Slide 4 - &amp;quot;Población, Muestra, Parámetros y Estadísticos&amp;quot;&quot;/&gt;&lt;property id=&quot;20307&quot; value=&quot;368&quot;/&gt;&lt;/object&gt;&lt;object type=&quot;3&quot; unique_id=&quot;11931&quot;&gt;&lt;property id=&quot;20148&quot; value=&quot;5&quot;/&gt;&lt;property id=&quot;20300&quot; value=&quot;Slide 5&quot;/&gt;&lt;property id=&quot;20307&quot; value=&quot;369&quot;/&gt;&lt;/object&gt;&lt;object type=&quot;3&quot; unique_id=&quot;11932&quot;&gt;&lt;property id=&quot;20148&quot; value=&quot;5&quot;/&gt;&lt;property id=&quot;20300&quot; value=&quot;Slide 6 - &amp;quot;Medidas de tendencia central&amp;quot;&quot;/&gt;&lt;property id=&quot;20307&quot; value=&quot;370&quot;/&gt;&lt;/object&gt;&lt;object type=&quot;3&quot; unique_id=&quot;11933&quot;&gt;&lt;property id=&quot;20148&quot; value=&quot;5&quot;/&gt;&lt;property id=&quot;20300&quot; value=&quot;Slide 7&quot;/&gt;&lt;property id=&quot;20307&quot; value=&quot;371&quot;/&gt;&lt;/object&gt;&lt;object type=&quot;3&quot; unique_id=&quot;11935&quot;&gt;&lt;property id=&quot;20148&quot; value=&quot;5&quot;/&gt;&lt;property id=&quot;20300&quot; value=&quot;Slide 8 - &amp;quot;Medidas de dispersión o variabilidad&amp;quot;&quot;/&gt;&lt;property id=&quot;20307&quot; value=&quot;373&quot;/&gt;&lt;/object&gt;&lt;object type=&quot;3&quot; unique_id=&quot;11936&quot;&gt;&lt;property id=&quot;20148&quot; value=&quot;5&quot;/&gt;&lt;property id=&quot;20300&quot; value=&quot;Slide 9 - &amp;quot;Rango o amplitud&amp;quot;&quot;/&gt;&lt;property id=&quot;20307&quot; value=&quot;374&quot;/&gt;&lt;/object&gt;&lt;object type=&quot;3&quot; unique_id=&quot;11937&quot;&gt;&lt;property id=&quot;20148&quot; value=&quot;5&quot;/&gt;&lt;property id=&quot;20300&quot; value=&quot;Slide 10 - &amp;quot;Desviación estándar&amp;quot;&quot;/&gt;&lt;property id=&quot;20307&quot; value=&quot;375&quot;/&gt;&lt;/object&gt;&lt;object type=&quot;3&quot; unique_id=&quot;11939&quot;&gt;&lt;property id=&quot;20148&quot; value=&quot;5&quot;/&gt;&lt;property id=&quot;20300&quot; value=&quot;Slide 12&quot;/&gt;&lt;property id=&quot;20307&quot; value=&quot;377&quot;/&gt;&lt;/object&gt;&lt;object type=&quot;3&quot; unique_id=&quot;11940&quot;&gt;&lt;property id=&quot;20148&quot; value=&quot;5&quot;/&gt;&lt;property id=&quot;20300&quot; value=&quot;Slide 13&quot;/&gt;&lt;property id=&quot;20307&quot; value=&quot;378&quot;/&gt;&lt;/object&gt;&lt;object type=&quot;3&quot; unique_id=&quot;11941&quot;&gt;&lt;property id=&quot;20148&quot; value=&quot;5&quot;/&gt;&lt;property id=&quot;20300&quot; value=&quot;Slide 14&quot;/&gt;&lt;property id=&quot;20307&quot; value=&quot;379&quot;/&gt;&lt;/object&gt;&lt;object type=&quot;3&quot; unique_id=&quot;11942&quot;&gt;&lt;property id=&quot;20148&quot; value=&quot;5&quot;/&gt;&lt;property id=&quot;20300&quot; value=&quot;Slide 15&quot;/&gt;&lt;property id=&quot;20307&quot; value=&quot;380&quot;/&gt;&lt;/object&gt;&lt;object type=&quot;3&quot; unique_id=&quot;11943&quot;&gt;&lt;property id=&quot;20148&quot; value=&quot;5&quot;/&gt;&lt;property id=&quot;20300&quot; value=&quot;Slide 16&quot;/&gt;&lt;property id=&quot;20307&quot; value=&quot;381&quot;/&gt;&lt;/object&gt;&lt;object type=&quot;3&quot; unique_id=&quot;11945&quot;&gt;&lt;property id=&quot;20148&quot; value=&quot;5&quot;/&gt;&lt;property id=&quot;20300&quot; value=&quot;Slide 18&quot;/&gt;&lt;property id=&quot;20307&quot; value=&quot;383&quot;/&gt;&lt;/object&gt;&lt;object type=&quot;3&quot; unique_id=&quot;11946&quot;&gt;&lt;property id=&quot;20148&quot; value=&quot;5&quot;/&gt;&lt;property id=&quot;20300&quot; value=&quot;Slide 19&quot;/&gt;&lt;property id=&quot;20307&quot; value=&quot;384&quot;/&gt;&lt;/object&gt;&lt;object type=&quot;3&quot; unique_id=&quot;11947&quot;&gt;&lt;property id=&quot;20148&quot; value=&quot;5&quot;/&gt;&lt;property id=&quot;20300&quot; value=&quot;Slide 20&quot;/&gt;&lt;property id=&quot;20307&quot; value=&quot;385&quot;/&gt;&lt;/object&gt;&lt;object type=&quot;3&quot; unique_id=&quot;11948&quot;&gt;&lt;property id=&quot;20148&quot; value=&quot;5&quot;/&gt;&lt;property id=&quot;20300&quot; value=&quot;Slide 21&quot;/&gt;&lt;property id=&quot;20307&quot; value=&quot;386&quot;/&gt;&lt;/object&gt;&lt;object type=&quot;3&quot; unique_id=&quot;11949&quot;&gt;&lt;property id=&quot;20148&quot; value=&quot;5&quot;/&gt;&lt;property id=&quot;20300&quot; value=&quot;Slide 17&quot;/&gt;&lt;property id=&quot;20307&quot; value=&quot;387&quot;/&gt;&lt;/object&gt;&lt;object type=&quot;3&quot; unique_id=&quot;12472&quot;&gt;&lt;property id=&quot;20148&quot; value=&quot;5&quot;/&gt;&lt;property id=&quot;20300&quot; value=&quot;Slide 22&quot;/&gt;&lt;property id=&quot;20307&quot; value=&quot;388&quot;/&gt;&lt;/object&gt;&lt;object type=&quot;3&quot; unique_id=&quot;12473&quot;&gt;&lt;property id=&quot;20148&quot; value=&quot;5&quot;/&gt;&lt;property id=&quot;20300&quot; value=&quot;Slide 11&quot;/&gt;&lt;property id=&quot;20307&quot; value=&quot;38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2449</TotalTime>
  <Words>394</Words>
  <Application>Microsoft Office PowerPoint</Application>
  <PresentationFormat>Presentación en pantalla (4:3)</PresentationFormat>
  <Paragraphs>174</Paragraphs>
  <Slides>15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Tahoma</vt:lpstr>
      <vt:lpstr>Times New Roman</vt:lpstr>
      <vt:lpstr>Verdana</vt:lpstr>
      <vt:lpstr>Wingdings</vt:lpstr>
      <vt:lpstr>Wingdings 2</vt:lpstr>
      <vt:lpstr>Tema de Office</vt:lpstr>
      <vt:lpstr>Hoja de cálculo</vt:lpstr>
      <vt:lpstr>Graph</vt:lpstr>
      <vt:lpstr>Presentación de PowerPoint</vt:lpstr>
      <vt:lpstr>Población, Muestra, Parámetros y Estadísticos</vt:lpstr>
      <vt:lpstr>Presentación de PowerPoint</vt:lpstr>
      <vt:lpstr>Medidas de tendencia central</vt:lpstr>
      <vt:lpstr>Presentación de PowerPoint</vt:lpstr>
      <vt:lpstr>Medidas de dispersión o variabilidad</vt:lpstr>
      <vt:lpstr>Rango o amplitud</vt:lpstr>
      <vt:lpstr>Desviación estándar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ESTADÍSTICA EN LA TOMA DE DECISIONES</dc:title>
  <dc:creator>PORFIRIO</dc:creator>
  <cp:lastModifiedBy>PORFIRIO GUTIERREZ</cp:lastModifiedBy>
  <cp:revision>182</cp:revision>
  <dcterms:created xsi:type="dcterms:W3CDTF">2012-03-13T02:06:35Z</dcterms:created>
  <dcterms:modified xsi:type="dcterms:W3CDTF">2019-09-22T17:36:44Z</dcterms:modified>
</cp:coreProperties>
</file>