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7"/>
  </p:notesMasterIdLst>
  <p:sldIdLst>
    <p:sldId id="276" r:id="rId4"/>
    <p:sldId id="290" r:id="rId5"/>
    <p:sldId id="281" r:id="rId6"/>
    <p:sldId id="263" r:id="rId7"/>
    <p:sldId id="256" r:id="rId8"/>
    <p:sldId id="257" r:id="rId9"/>
    <p:sldId id="258" r:id="rId10"/>
    <p:sldId id="282" r:id="rId11"/>
    <p:sldId id="291" r:id="rId12"/>
    <p:sldId id="292" r:id="rId13"/>
    <p:sldId id="295" r:id="rId14"/>
    <p:sldId id="293" r:id="rId15"/>
    <p:sldId id="294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FDAA5-C808-4483-9DC8-BF2300469AD2}" type="datetimeFigureOut">
              <a:rPr lang="es-MX" smtClean="0"/>
              <a:t>09/08/2019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A9FE9-01D2-4A13-BACE-30DB2DE29A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612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AD3BCF-2DC2-4DA2-A902-36DEE0E68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1ACCF4-743F-431B-B05F-75F028FAF6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CA7D0D-CDE5-4498-88D7-E2363B765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2E74-D8B5-4373-8C3B-B67AD3C8FD47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4923CB-31B0-4442-A2B5-67CAD26BB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C72990-4DDC-4AF6-A4EC-FDF972F19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8CE7-94E7-4B72-BF6B-E55FFB543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866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812EBA-A568-4DA2-944C-219663E56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FF2F36-D2FD-4865-B69E-7A98F65A9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210D34-F36C-4422-8E88-0111962D6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F9F3-08CF-4FAC-9666-ABF04C7D5975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0A2177-C12B-43F7-A52E-E3DB0D256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362D3D-39CA-490A-9BF1-B13745710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8CE7-94E7-4B72-BF6B-E55FFB543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987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8EA3D5-6800-40FE-B69D-77A3E3874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932692-EDD8-46ED-9AB6-BA5BC5CDA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D549C4-24D1-47D3-91CF-54E051902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79E2-E10B-44B6-9ED8-BDC5033AD191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CB0DF3-2225-4048-A588-00AA6C02C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66964C-5CB2-4D73-9EFD-2E192605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8CE7-94E7-4B72-BF6B-E55FFB543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396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0554-ED30-4341-8464-AD3B7F97FB41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5298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21E7-C3EB-4771-90C1-6BD0B280AFCC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4786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4A08-D434-47F4-A750-76244479715B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9980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74B5-E48E-4504-A65B-3EE08DA900C4}" type="datetime1">
              <a:rPr lang="es-MX" smtClean="0"/>
              <a:t>09/08/2019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2760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D85-524F-47FF-A496-CA7C11D0E90E}" type="datetime1">
              <a:rPr lang="es-MX" smtClean="0"/>
              <a:t>09/08/2019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2633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EAB1-482B-4AFC-BA79-56F239BB6563}" type="datetime1">
              <a:rPr lang="es-MX" smtClean="0"/>
              <a:t>09/08/2019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8514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EE5A-AD3D-414D-8EDB-6AA2CAA54976}" type="datetime1">
              <a:rPr lang="es-MX" smtClean="0"/>
              <a:t>09/08/2019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90568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7B06-5FF6-4F2A-B69B-62A083C662F6}" type="datetime1">
              <a:rPr lang="es-MX" smtClean="0"/>
              <a:t>09/08/2019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31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65B401-F804-4A87-906E-6991A4C05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B892AD-DBAD-41FF-8CD7-B72BD03B3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D3235D-A9D9-4CAE-8468-A09CF5C93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56CE-B4F8-4E24-98F8-9C40F1B0A8C8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2CEC0D-03F4-469E-8EA0-9E23FBCCF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2FC695-B003-4EB1-8618-9DFC17773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8CE7-94E7-4B72-BF6B-E55FFB543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2910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062D-DE1C-463D-A404-C36E33B4146B}" type="datetime1">
              <a:rPr lang="es-MX" smtClean="0"/>
              <a:t>09/08/2019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8363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2AD-605E-4D4B-AC2D-373745631695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5271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B877-FF48-4F6A-8D08-ACEBCF978855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3803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0554-ED30-4341-8464-AD3B7F97FB41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75475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21E7-C3EB-4771-90C1-6BD0B280AFCC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370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4A08-D434-47F4-A750-76244479715B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4702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74B5-E48E-4504-A65B-3EE08DA900C4}" type="datetime1">
              <a:rPr lang="es-MX" smtClean="0"/>
              <a:t>09/08/2019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10842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D85-524F-47FF-A496-CA7C11D0E90E}" type="datetime1">
              <a:rPr lang="es-MX" smtClean="0"/>
              <a:t>09/08/2019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7021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EAB1-482B-4AFC-BA79-56F239BB6563}" type="datetime1">
              <a:rPr lang="es-MX" smtClean="0"/>
              <a:t>09/08/2019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93266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EE5A-AD3D-414D-8EDB-6AA2CAA54976}" type="datetime1">
              <a:rPr lang="es-MX" smtClean="0"/>
              <a:t>09/08/2019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269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9FACBF-05CE-4287-A7DB-179F04C0C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FFA962-ABD5-49B4-A0C0-F273712CC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A7AF67-FCD2-4044-972A-84C26025C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C730-7CFD-4F1A-A046-CE24B28D3EBE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F4AF75-9B18-4E06-94B4-EB5A50483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29C164-F441-4201-867D-E5F6A1A9B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8CE7-94E7-4B72-BF6B-E55FFB543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39947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7B06-5FF6-4F2A-B69B-62A083C662F6}" type="datetime1">
              <a:rPr lang="es-MX" smtClean="0"/>
              <a:t>09/08/2019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0420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062D-DE1C-463D-A404-C36E33B4146B}" type="datetime1">
              <a:rPr lang="es-MX" smtClean="0"/>
              <a:t>09/08/2019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92566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D106-4092-4A52-BFEC-BDA28B367C11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4782735"/>
      </p:ext>
    </p:extLst>
  </p:cSld>
  <p:clrMapOvr>
    <a:masterClrMapping/>
  </p:clrMapOvr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D106-4092-4A52-BFEC-BDA28B367C11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7875096"/>
      </p:ext>
    </p:extLst>
  </p:cSld>
  <p:clrMapOvr>
    <a:masterClrMapping/>
  </p:clrMapOvr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D106-4092-4A52-BFEC-BDA28B367C11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5034387"/>
      </p:ext>
    </p:extLst>
  </p:cSld>
  <p:clrMapOvr>
    <a:masterClrMapping/>
  </p:clrMapOvr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D106-4092-4A52-BFEC-BDA28B367C11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8307601"/>
      </p:ext>
    </p:extLst>
  </p:cSld>
  <p:clrMapOvr>
    <a:masterClrMapping/>
  </p:clrMapOvr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D106-4092-4A52-BFEC-BDA28B367C11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591276"/>
      </p:ext>
    </p:extLst>
  </p:cSld>
  <p:clrMapOvr>
    <a:masterClrMapping/>
  </p:clrMapOvr>
  <p:hf sldNum="0"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2AD-605E-4D4B-AC2D-373745631695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1628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B877-FF48-4F6A-8D08-ACEBCF978855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117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49422D-1A16-49E8-86CE-962B6C497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1F49B8-282C-4304-872B-7B34F6D8F1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60BB89-4D88-4D02-9DEE-FED1B3E6B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BBC6FF-0E5A-4033-B15E-6D9B0E46B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885-C79E-48F8-802F-01FC5657824F}" type="datetime1">
              <a:rPr lang="es-MX" smtClean="0"/>
              <a:t>09/08/2019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24ECA9-BEA7-48A0-9CFF-8AACECAB4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604D90-A474-494B-9D53-08A9DC6CB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8CE7-94E7-4B72-BF6B-E55FFB543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706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D8E958-8D0B-4D3E-B3C9-37237A8E7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0372B5-24A8-4E89-92F2-4D6D652B3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BFB3895-29AA-4A50-BA33-3C62BFC6D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3152971-FFB0-4E2C-9490-57BF96A16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8D2E4F-ED0E-4C9C-A3B2-83EA81AE1F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7AF53DA-3AF9-4F52-9252-A6FCEB67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4665-52AA-46FD-9075-AD2F930E6967}" type="datetime1">
              <a:rPr lang="es-MX" smtClean="0"/>
              <a:t>09/08/2019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85A2167-4459-49F6-8C95-FEE76CE48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B5F03D0-76A4-4AD9-833F-CFBEFAA09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8CE7-94E7-4B72-BF6B-E55FFB543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331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91708-DEDB-43EF-BAE6-AAE39FD40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6E41128-4A59-4B52-A8E5-57E1B6A00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91A9-B71E-4C95-A99B-E02CA63C9E14}" type="datetime1">
              <a:rPr lang="es-MX" smtClean="0"/>
              <a:t>09/08/2019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8DB25F5-500F-4B53-9C99-E61CD403E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1745953-B086-4580-978E-56D56C02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8CE7-94E7-4B72-BF6B-E55FFB543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899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79BE5AD-0450-408C-844C-8DB90A344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EC86-AB3C-4494-8A07-AC5A09B60119}" type="datetime1">
              <a:rPr lang="es-MX" smtClean="0"/>
              <a:t>09/08/2019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A284E9-3788-4881-8B56-FC5C74F26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3F4563-248B-4901-B94D-A814BD9D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8CE7-94E7-4B72-BF6B-E55FFB543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438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789E5C-3132-4220-AA44-3362257E0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829102-2E4D-4838-8388-232B0F3B5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55F27D-DBD5-4758-8D58-643C7157F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B536F5-9D5E-48AB-87D4-99C1DAEA5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48DF-32F3-4279-9655-2CC6A2E42C9B}" type="datetime1">
              <a:rPr lang="es-MX" smtClean="0"/>
              <a:t>09/08/2019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49E040-965C-43BD-9388-B54E03E0B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AFB2C3-52C6-4CDB-AB05-2648CD6AF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8CE7-94E7-4B72-BF6B-E55FFB543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581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EC728-2816-4D9D-89DE-18C6D43A5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C422B96-0369-491D-985C-EC27016C8E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8A11AC-ABCA-4C63-8DF7-A14C8BB89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3F6001-7CBF-4582-B108-430D43FF2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717E-8944-4A98-94FE-4C7E360B5A44}" type="datetime1">
              <a:rPr lang="es-MX" smtClean="0"/>
              <a:t>09/08/2019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6AF0EE-0D37-492C-9413-0EFA671F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FB41FA-BCFD-4C3C-AEF1-9BF7B0FB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8CE7-94E7-4B72-BF6B-E55FFB543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145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79C39B4-631F-47F9-B0E2-E0A00BF5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77E617-B93C-451C-A535-46E4C2E60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E35A00-A19D-4B2C-BE2E-3CA0AD75F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AD38D-0E85-42F3-A202-598A04CA1F16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6F497E-F66F-496A-A9BC-7E4C56890F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/>
              <a:t>JJMV/PGG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8999CC-DA6C-4D83-ABB6-FDDF638BB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68CE7-94E7-4B72-BF6B-E55FFB543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66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D106-4092-4A52-BFEC-BDA28B367C11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64EE9-BD1A-4925-93C5-C2D72C4327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86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AD38D-0E85-42F3-A202-598A04CA1F16}" type="datetime1">
              <a:rPr lang="es-MX" smtClean="0"/>
              <a:t>09/08/2019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/>
              <a:t>JJMV/PGG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A68CE7-94E7-4B72-BF6B-E55FFB543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66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1EA637-B619-4B7A-9282-CAB86F640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15" y="2121762"/>
            <a:ext cx="6204984" cy="3626917"/>
          </a:xfrm>
        </p:spPr>
        <p:txBody>
          <a:bodyPr>
            <a:normAutofit lnSpcReduction="10000"/>
          </a:bodyPr>
          <a:lstStyle/>
          <a:p>
            <a:endParaRPr lang="es-MX" sz="1700" b="1"/>
          </a:p>
          <a:p>
            <a:pPr marL="0" indent="0">
              <a:buNone/>
            </a:pPr>
            <a:r>
              <a:rPr lang="es-MX" sz="1700" b="1">
                <a:latin typeface="Arial" panose="020B0604020202020204" pitchFamily="34" charset="0"/>
                <a:cs typeface="Arial" panose="020B0604020202020204" pitchFamily="34" charset="0"/>
              </a:rPr>
              <a:t>CURSO TALLER</a:t>
            </a:r>
          </a:p>
          <a:p>
            <a:pPr marL="0" indent="0">
              <a:buNone/>
            </a:pPr>
            <a:endParaRPr lang="es-MX" sz="17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7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700" b="1">
                <a:latin typeface="Arial" panose="020B0604020202020204" pitchFamily="34" charset="0"/>
                <a:cs typeface="Arial" panose="020B0604020202020204" pitchFamily="34" charset="0"/>
              </a:rPr>
              <a:t>ANALISIS DE COMPONENTES PRINCIPALES</a:t>
            </a:r>
          </a:p>
          <a:p>
            <a:pPr marL="0" indent="0">
              <a:buNone/>
            </a:pPr>
            <a:endParaRPr lang="es-MX" sz="17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7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7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700" b="1">
                <a:latin typeface="Arial" panose="020B0604020202020204" pitchFamily="34" charset="0"/>
                <a:cs typeface="Arial" panose="020B0604020202020204" pitchFamily="34" charset="0"/>
              </a:rPr>
              <a:t>Dr. Porfirio Gutiérrez González</a:t>
            </a:r>
          </a:p>
          <a:p>
            <a:pPr marL="0" indent="0">
              <a:buNone/>
            </a:pPr>
            <a:r>
              <a:rPr lang="es-MX" sz="1700" b="1">
                <a:latin typeface="Arial" panose="020B0604020202020204" pitchFamily="34" charset="0"/>
                <a:cs typeface="Arial" panose="020B0604020202020204" pitchFamily="34" charset="0"/>
              </a:rPr>
              <a:t>Mat. Jessica Jaqueline Machuca Vergara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5DD5555-D67A-4973-A48A-93C28F769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JJMV/PGG     </a:t>
            </a:r>
          </a:p>
        </p:txBody>
      </p:sp>
    </p:spTree>
    <p:extLst>
      <p:ext uri="{BB962C8B-B14F-4D97-AF65-F5344CB8AC3E}">
        <p14:creationId xmlns:p14="http://schemas.microsoft.com/office/powerpoint/2010/main" val="3553528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542AB1A-5680-42CC-8DC4-0A94F40B3895}"/>
              </a:ext>
            </a:extLst>
          </p:cNvPr>
          <p:cNvSpPr/>
          <p:nvPr/>
        </p:nvSpPr>
        <p:spPr>
          <a:xfrm>
            <a:off x="1010088" y="136525"/>
            <a:ext cx="8186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Análisis  de Componentes Principales con la Matriz </a:t>
            </a:r>
            <a:r>
              <a:rPr lang="es-MX" sz="2400" b="1" kern="0" dirty="0">
                <a:solidFill>
                  <a:srgbClr val="002060"/>
                </a:solidFill>
              </a:rPr>
              <a:t>Correlación</a:t>
            </a:r>
            <a:endParaRPr kumimoji="0" lang="es-MX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24C1D9-F9BA-431F-AF6B-9F9F98129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AE49E59-7EEB-4282-B81A-B2272176B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332344"/>
              </p:ext>
            </p:extLst>
          </p:nvPr>
        </p:nvGraphicFramePr>
        <p:xfrm>
          <a:off x="1718635" y="762171"/>
          <a:ext cx="8079723" cy="2270760"/>
        </p:xfrm>
        <a:graphic>
          <a:graphicData uri="http://schemas.openxmlformats.org/drawingml/2006/table">
            <a:tbl>
              <a:tblPr/>
              <a:tblGrid>
                <a:gridCol w="2207144">
                  <a:extLst>
                    <a:ext uri="{9D8B030D-6E8A-4147-A177-3AD203B41FA5}">
                      <a16:colId xmlns:a16="http://schemas.microsoft.com/office/drawing/2014/main" val="1688278359"/>
                    </a:ext>
                  </a:extLst>
                </a:gridCol>
                <a:gridCol w="2102042">
                  <a:extLst>
                    <a:ext uri="{9D8B030D-6E8A-4147-A177-3AD203B41FA5}">
                      <a16:colId xmlns:a16="http://schemas.microsoft.com/office/drawing/2014/main" val="776444877"/>
                    </a:ext>
                  </a:extLst>
                </a:gridCol>
                <a:gridCol w="2102042">
                  <a:extLst>
                    <a:ext uri="{9D8B030D-6E8A-4147-A177-3AD203B41FA5}">
                      <a16:colId xmlns:a16="http://schemas.microsoft.com/office/drawing/2014/main" val="1939323318"/>
                    </a:ext>
                  </a:extLst>
                </a:gridCol>
                <a:gridCol w="1668495">
                  <a:extLst>
                    <a:ext uri="{9D8B030D-6E8A-4147-A177-3AD203B41FA5}">
                      <a16:colId xmlns:a16="http://schemas.microsoft.com/office/drawing/2014/main" val="2751772713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Componente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Porcentaje 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41581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Número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Eigenvalor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Varianza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Acumulado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75141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2.17045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36.174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36.174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01594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2.0095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33.492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69.666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55104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1.0855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18.092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87.758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65575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0.593453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9.891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97.648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9982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0.0952907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1.588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99.237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47035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0.0458014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0.763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747736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3976BFFE-A456-4579-B6CD-8A93216EC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438" y="3144971"/>
            <a:ext cx="8750118" cy="298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04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7481EAB-BC56-4974-92C2-9A3F3D817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1D87F1E-9BC3-4581-B3B2-0D9E133352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174988"/>
              </p:ext>
            </p:extLst>
          </p:nvPr>
        </p:nvGraphicFramePr>
        <p:xfrm>
          <a:off x="569094" y="1169349"/>
          <a:ext cx="10095977" cy="2514600"/>
        </p:xfrm>
        <a:graphic>
          <a:graphicData uri="http://schemas.openxmlformats.org/drawingml/2006/table">
            <a:tbl>
              <a:tblPr/>
              <a:tblGrid>
                <a:gridCol w="2819824">
                  <a:extLst>
                    <a:ext uri="{9D8B030D-6E8A-4147-A177-3AD203B41FA5}">
                      <a16:colId xmlns:a16="http://schemas.microsoft.com/office/drawing/2014/main" val="2593078639"/>
                    </a:ext>
                  </a:extLst>
                </a:gridCol>
                <a:gridCol w="3021240">
                  <a:extLst>
                    <a:ext uri="{9D8B030D-6E8A-4147-A177-3AD203B41FA5}">
                      <a16:colId xmlns:a16="http://schemas.microsoft.com/office/drawing/2014/main" val="1161346948"/>
                    </a:ext>
                  </a:extLst>
                </a:gridCol>
                <a:gridCol w="2744293">
                  <a:extLst>
                    <a:ext uri="{9D8B030D-6E8A-4147-A177-3AD203B41FA5}">
                      <a16:colId xmlns:a16="http://schemas.microsoft.com/office/drawing/2014/main" val="3361375940"/>
                    </a:ext>
                  </a:extLst>
                </a:gridCol>
                <a:gridCol w="1510620">
                  <a:extLst>
                    <a:ext uri="{9D8B030D-6E8A-4147-A177-3AD203B41FA5}">
                      <a16:colId xmlns:a16="http://schemas.microsoft.com/office/drawing/2014/main" val="734403164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Componente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Componente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Componente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63084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0363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0.238999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0.446694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0.275948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1848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conductividad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-0.429585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0.437078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-0.40954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03153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viscosidad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0.543652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0.162192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-0.501823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82192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Densidad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-0.396038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0.538949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-0.18673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1874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Velocidad de sonido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0.055658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0.42743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0.669443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4531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0.550304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0.331601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-0.145879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475719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C4FEBC5D-A14F-41F2-9EF5-77B2886B658C}"/>
              </a:ext>
            </a:extLst>
          </p:cNvPr>
          <p:cNvSpPr/>
          <p:nvPr/>
        </p:nvSpPr>
        <p:spPr>
          <a:xfrm>
            <a:off x="1523655" y="549884"/>
            <a:ext cx="8186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Análisis  de Componentes Principales con la Matriz </a:t>
            </a:r>
            <a:r>
              <a:rPr lang="es-MX" sz="2400" b="1" kern="0" dirty="0">
                <a:solidFill>
                  <a:srgbClr val="002060"/>
                </a:solidFill>
              </a:rPr>
              <a:t>Correlación</a:t>
            </a:r>
            <a:endParaRPr kumimoji="0" lang="es-MX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67599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542AB1A-5680-42CC-8DC4-0A94F40B3895}"/>
              </a:ext>
            </a:extLst>
          </p:cNvPr>
          <p:cNvSpPr/>
          <p:nvPr/>
        </p:nvSpPr>
        <p:spPr>
          <a:xfrm>
            <a:off x="1010088" y="103999"/>
            <a:ext cx="8186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Análisis  de Componentes Principales con la Matriz </a:t>
            </a:r>
            <a:r>
              <a:rPr lang="es-MX" sz="2400" b="1" kern="0" dirty="0">
                <a:solidFill>
                  <a:srgbClr val="002060"/>
                </a:solidFill>
              </a:rPr>
              <a:t>Correlación</a:t>
            </a:r>
            <a:endParaRPr kumimoji="0" lang="es-MX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24C1D9-F9BA-431F-AF6B-9F9F98129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49A5EEE-33B3-4E14-8C19-B1173A94F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294" y="684981"/>
            <a:ext cx="10287615" cy="271136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CA9FF3A-A1F8-4006-9B38-7543108695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884" y="3080983"/>
            <a:ext cx="10113025" cy="295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844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542AB1A-5680-42CC-8DC4-0A94F40B3895}"/>
              </a:ext>
            </a:extLst>
          </p:cNvPr>
          <p:cNvSpPr/>
          <p:nvPr/>
        </p:nvSpPr>
        <p:spPr>
          <a:xfrm>
            <a:off x="1010088" y="103999"/>
            <a:ext cx="8186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Análisis  de Componentes Principales con la Matriz </a:t>
            </a:r>
            <a:r>
              <a:rPr lang="es-MX" sz="2400" b="1" kern="0" dirty="0">
                <a:solidFill>
                  <a:srgbClr val="002060"/>
                </a:solidFill>
              </a:rPr>
              <a:t>Correlación</a:t>
            </a:r>
            <a:endParaRPr kumimoji="0" lang="es-MX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24C1D9-F9BA-431F-AF6B-9F9F98129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DEE27E3-EE2A-4B9D-9259-C6595E5A1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171" y="1400215"/>
            <a:ext cx="7983600" cy="378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29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02B88B5-AC67-4675-90A6-31966C6E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JJMV/PGG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F3BD38B-4D05-4F3D-8B9F-A4139DF9A8AA}"/>
              </a:ext>
            </a:extLst>
          </p:cNvPr>
          <p:cNvSpPr/>
          <p:nvPr/>
        </p:nvSpPr>
        <p:spPr>
          <a:xfrm>
            <a:off x="1010088" y="329360"/>
            <a:ext cx="10171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Análisis  de Componentes Principales con la </a:t>
            </a:r>
            <a:r>
              <a:rPr lang="es-MX" sz="2400" b="1" dirty="0">
                <a:solidFill>
                  <a:srgbClr val="002060"/>
                </a:solidFill>
                <a:latin typeface="Calibri" panose="020F0502020204030204"/>
              </a:rPr>
              <a:t>Matriz de Varianza y Covarianza</a:t>
            </a: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BB5C4F9-52AF-4E59-B35F-79374846D6B5}"/>
              </a:ext>
            </a:extLst>
          </p:cNvPr>
          <p:cNvGraphicFramePr>
            <a:graphicFrameLocks noGrp="1"/>
          </p:cNvGraphicFramePr>
          <p:nvPr/>
        </p:nvGraphicFramePr>
        <p:xfrm>
          <a:off x="4307562" y="1386112"/>
          <a:ext cx="3132898" cy="26269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2898">
                  <a:extLst>
                    <a:ext uri="{9D8B030D-6E8A-4147-A177-3AD203B41FA5}">
                      <a16:colId xmlns:a16="http://schemas.microsoft.com/office/drawing/2014/main" val="7047719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Variables</a:t>
                      </a:r>
                      <a:endParaRPr lang="es-MX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5930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1" u="none" strike="noStrike">
                          <a:solidFill>
                            <a:srgbClr val="002060"/>
                          </a:solidFill>
                          <a:effectLst/>
                        </a:rPr>
                        <a:t>pH</a:t>
                      </a:r>
                      <a:endParaRPr lang="es-MX" sz="2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34502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conductividad</a:t>
                      </a:r>
                      <a:endParaRPr lang="es-MX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50103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viscosidad</a:t>
                      </a:r>
                      <a:endParaRPr lang="es-MX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99938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Densidad</a:t>
                      </a:r>
                      <a:endParaRPr lang="es-MX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80346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Velocidad de sonido</a:t>
                      </a:r>
                      <a:endParaRPr lang="es-MX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46298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Índice refracción</a:t>
                      </a:r>
                      <a:endParaRPr lang="es-MX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9983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82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64B2528-A405-4271-8022-EF1BDD4B4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JJMV/PGG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DDDF48A-E21A-48E3-A775-438310F21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44" y="620654"/>
            <a:ext cx="11699081" cy="5594409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E89E10B1-982A-4A19-81AB-0B2139D7E1FF}"/>
              </a:ext>
            </a:extLst>
          </p:cNvPr>
          <p:cNvSpPr/>
          <p:nvPr/>
        </p:nvSpPr>
        <p:spPr>
          <a:xfrm>
            <a:off x="1477642" y="251322"/>
            <a:ext cx="6006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EJEMPLO: Resultados de medidas de marcas de tequila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3345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28062" y="105678"/>
            <a:ext cx="101940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MEDIDAS DE TENDENCIA CENTRAL Y VARIACION DE MARCAS DE TEQUILA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3863546" y="1933730"/>
            <a:ext cx="217518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3767" y="3807501"/>
            <a:ext cx="1711558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2EF93F-0B52-4ABD-BDA4-4E1A01015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JJMV/PGG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C799491D-0AA1-4DC3-82EE-90BB353568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29747"/>
              </p:ext>
            </p:extLst>
          </p:nvPr>
        </p:nvGraphicFramePr>
        <p:xfrm>
          <a:off x="316317" y="475010"/>
          <a:ext cx="11559366" cy="2270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1181">
                  <a:extLst>
                    <a:ext uri="{9D8B030D-6E8A-4147-A177-3AD203B41FA5}">
                      <a16:colId xmlns:a16="http://schemas.microsoft.com/office/drawing/2014/main" val="3873899260"/>
                    </a:ext>
                  </a:extLst>
                </a:gridCol>
                <a:gridCol w="2119139">
                  <a:extLst>
                    <a:ext uri="{9D8B030D-6E8A-4147-A177-3AD203B41FA5}">
                      <a16:colId xmlns:a16="http://schemas.microsoft.com/office/drawing/2014/main" val="3805816891"/>
                    </a:ext>
                  </a:extLst>
                </a:gridCol>
                <a:gridCol w="1445506">
                  <a:extLst>
                    <a:ext uri="{9D8B030D-6E8A-4147-A177-3AD203B41FA5}">
                      <a16:colId xmlns:a16="http://schemas.microsoft.com/office/drawing/2014/main" val="709953817"/>
                    </a:ext>
                  </a:extLst>
                </a:gridCol>
                <a:gridCol w="2301581">
                  <a:extLst>
                    <a:ext uri="{9D8B030D-6E8A-4147-A177-3AD203B41FA5}">
                      <a16:colId xmlns:a16="http://schemas.microsoft.com/office/drawing/2014/main" val="1027222291"/>
                    </a:ext>
                  </a:extLst>
                </a:gridCol>
                <a:gridCol w="2731959">
                  <a:extLst>
                    <a:ext uri="{9D8B030D-6E8A-4147-A177-3AD203B41FA5}">
                      <a16:colId xmlns:a16="http://schemas.microsoft.com/office/drawing/2014/main" val="3646940856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Recuento</a:t>
                      </a:r>
                      <a:endParaRPr lang="es-MX" sz="18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Promedio</a:t>
                      </a:r>
                      <a:endParaRPr lang="es-MX" sz="18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Varianza</a:t>
                      </a:r>
                      <a:endParaRPr lang="es-MX" sz="18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Desviación Estándar</a:t>
                      </a:r>
                      <a:endParaRPr lang="es-MX" sz="18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944080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pH</a:t>
                      </a:r>
                      <a:endParaRPr lang="es-MX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53</a:t>
                      </a:r>
                      <a:endParaRPr lang="es-MX" sz="18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4.17283</a:t>
                      </a:r>
                      <a:endParaRPr lang="es-MX" sz="18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0.161632</a:t>
                      </a:r>
                      <a:endParaRPr lang="es-MX" sz="18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0.402035</a:t>
                      </a:r>
                      <a:endParaRPr lang="es-MX" sz="18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557388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conductividad</a:t>
                      </a:r>
                      <a:endParaRPr lang="es-MX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53</a:t>
                      </a:r>
                      <a:endParaRPr lang="es-MX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39.0109</a:t>
                      </a:r>
                      <a:endParaRPr lang="es-MX" sz="18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1200.96</a:t>
                      </a:r>
                      <a:endParaRPr lang="es-MX" sz="18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34.6549</a:t>
                      </a:r>
                      <a:endParaRPr lang="es-MX" sz="18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312251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viscosidad</a:t>
                      </a:r>
                      <a:endParaRPr lang="es-MX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53</a:t>
                      </a:r>
                      <a:endParaRPr lang="es-MX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0.0024438</a:t>
                      </a:r>
                      <a:endParaRPr lang="es-MX" sz="18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1.19E-08</a:t>
                      </a:r>
                      <a:endParaRPr lang="es-MX" sz="18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0.000109267</a:t>
                      </a:r>
                      <a:endParaRPr lang="es-MX" sz="18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002025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Densidad</a:t>
                      </a:r>
                      <a:endParaRPr lang="es-MX" sz="18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53</a:t>
                      </a:r>
                      <a:endParaRPr lang="es-MX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0.952549</a:t>
                      </a:r>
                      <a:endParaRPr lang="es-MX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0.000122716</a:t>
                      </a:r>
                      <a:endParaRPr lang="es-MX" sz="18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0.0110777</a:t>
                      </a:r>
                      <a:endParaRPr lang="es-MX" sz="18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474210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Velocidad de sonido</a:t>
                      </a:r>
                      <a:endParaRPr lang="es-MX" sz="18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53</a:t>
                      </a:r>
                      <a:endParaRPr lang="es-MX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1600.49</a:t>
                      </a:r>
                      <a:endParaRPr lang="es-MX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129.061</a:t>
                      </a:r>
                      <a:endParaRPr lang="es-MX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11.3605</a:t>
                      </a:r>
                      <a:endParaRPr lang="es-MX" sz="18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32096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Índice refracción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53</a:t>
                      </a:r>
                      <a:endParaRPr lang="es-MX" sz="18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1.35221</a:t>
                      </a:r>
                      <a:endParaRPr lang="es-MX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8.65159E-06</a:t>
                      </a:r>
                      <a:endParaRPr lang="es-MX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0.00294136</a:t>
                      </a:r>
                      <a:endParaRPr lang="es-MX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131245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VARIANZA TOTAL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1330.182763</a:t>
                      </a:r>
                      <a:endParaRPr lang="es-MX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1745952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D962627-0C72-46EA-A2A6-E20A0D860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849184"/>
              </p:ext>
            </p:extLst>
          </p:nvPr>
        </p:nvGraphicFramePr>
        <p:xfrm>
          <a:off x="161925" y="2757170"/>
          <a:ext cx="11868150" cy="3964305"/>
        </p:xfrm>
        <a:graphic>
          <a:graphicData uri="http://schemas.openxmlformats.org/drawingml/2006/table">
            <a:tbl>
              <a:tblPr/>
              <a:tblGrid>
                <a:gridCol w="2066925">
                  <a:extLst>
                    <a:ext uri="{9D8B030D-6E8A-4147-A177-3AD203B41FA5}">
                      <a16:colId xmlns:a16="http://schemas.microsoft.com/office/drawing/2014/main" val="1524598406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79876584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776506188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1167646854"/>
                    </a:ext>
                  </a:extLst>
                </a:gridCol>
                <a:gridCol w="1309263">
                  <a:extLst>
                    <a:ext uri="{9D8B030D-6E8A-4147-A177-3AD203B41FA5}">
                      <a16:colId xmlns:a16="http://schemas.microsoft.com/office/drawing/2014/main" val="2168604804"/>
                    </a:ext>
                  </a:extLst>
                </a:gridCol>
                <a:gridCol w="1802237">
                  <a:extLst>
                    <a:ext uri="{9D8B030D-6E8A-4147-A177-3AD203B41FA5}">
                      <a16:colId xmlns:a16="http://schemas.microsoft.com/office/drawing/2014/main" val="1714147319"/>
                    </a:ext>
                  </a:extLst>
                </a:gridCol>
                <a:gridCol w="2327275">
                  <a:extLst>
                    <a:ext uri="{9D8B030D-6E8A-4147-A177-3AD203B41FA5}">
                      <a16:colId xmlns:a16="http://schemas.microsoft.com/office/drawing/2014/main" val="3914916558"/>
                    </a:ext>
                  </a:extLst>
                </a:gridCol>
              </a:tblGrid>
              <a:tr h="497819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conductividad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viscosidad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Densidad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Velocidad de sonido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123401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0.161632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0.480767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1.1233E-05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0.00085408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0.000451423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760282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621901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conductividad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0.480767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1200.96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-0.00058535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0.342538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-0.0140171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146571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887722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viscosidad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1.12333E-05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-0.000585352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1.19E-08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-2.12E-07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-0.000168604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2.61E-07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825700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624145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Densidad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0.000854079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0.342538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-2.12E-07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0.00012272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0.0368873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-0.0000028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251012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138674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Velocidad de sonido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-0.0001686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0.0368873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0.0108572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0810014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227705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Indice refraccion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0.000451423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-0.0140171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2.61E-07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-0.0000028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0.0108572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8.65159E-06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551307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7763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019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4F1262A-EF31-4432-B5BF-1B40F5BC7A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43927"/>
              </p:ext>
            </p:extLst>
          </p:nvPr>
        </p:nvGraphicFramePr>
        <p:xfrm>
          <a:off x="341507" y="1022814"/>
          <a:ext cx="11019600" cy="1885950"/>
        </p:xfrm>
        <a:graphic>
          <a:graphicData uri="http://schemas.openxmlformats.org/drawingml/2006/table">
            <a:tbl>
              <a:tblPr/>
              <a:tblGrid>
                <a:gridCol w="3010233">
                  <a:extLst>
                    <a:ext uri="{9D8B030D-6E8A-4147-A177-3AD203B41FA5}">
                      <a16:colId xmlns:a16="http://schemas.microsoft.com/office/drawing/2014/main" val="280256815"/>
                    </a:ext>
                  </a:extLst>
                </a:gridCol>
                <a:gridCol w="2866888">
                  <a:extLst>
                    <a:ext uri="{9D8B030D-6E8A-4147-A177-3AD203B41FA5}">
                      <a16:colId xmlns:a16="http://schemas.microsoft.com/office/drawing/2014/main" val="3670642067"/>
                    </a:ext>
                  </a:extLst>
                </a:gridCol>
                <a:gridCol w="2866888">
                  <a:extLst>
                    <a:ext uri="{9D8B030D-6E8A-4147-A177-3AD203B41FA5}">
                      <a16:colId xmlns:a16="http://schemas.microsoft.com/office/drawing/2014/main" val="2683241564"/>
                    </a:ext>
                  </a:extLst>
                </a:gridCol>
                <a:gridCol w="2275591">
                  <a:extLst>
                    <a:ext uri="{9D8B030D-6E8A-4147-A177-3AD203B41FA5}">
                      <a16:colId xmlns:a16="http://schemas.microsoft.com/office/drawing/2014/main" val="4292601235"/>
                    </a:ext>
                  </a:extLst>
                </a:gridCol>
              </a:tblGrid>
              <a:tr h="30753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Componente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Eigenvalor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Porcentaje 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720265"/>
                  </a:ext>
                </a:extLst>
              </a:tr>
              <a:tr h="291245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Número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Varianza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Acumulado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887448"/>
                  </a:ext>
                </a:extLst>
              </a:tr>
              <a:tr h="307538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70C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70C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1201.16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70C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70C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701576"/>
                  </a:ext>
                </a:extLst>
              </a:tr>
              <a:tr h="307538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70C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70C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128.892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70C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70C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856316"/>
                  </a:ext>
                </a:extLst>
              </a:tr>
              <a:tr h="307538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0.137617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129628"/>
                  </a:ext>
                </a:extLst>
              </a:tr>
              <a:tr h="297836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1.66416E-05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237793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B2B78DAF-990B-40C1-9E07-D2F084415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10" y="3583314"/>
            <a:ext cx="9959019" cy="2688569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B542AB1A-5680-42CC-8DC4-0A94F40B3895}"/>
              </a:ext>
            </a:extLst>
          </p:cNvPr>
          <p:cNvSpPr/>
          <p:nvPr/>
        </p:nvSpPr>
        <p:spPr>
          <a:xfrm>
            <a:off x="1010088" y="103999"/>
            <a:ext cx="10171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Análisis  de Componentes Principales con la Matriz de Varianza y Covarianza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24C1D9-F9BA-431F-AF6B-9F9F98129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</p:spTree>
    <p:extLst>
      <p:ext uri="{BB962C8B-B14F-4D97-AF65-F5344CB8AC3E}">
        <p14:creationId xmlns:p14="http://schemas.microsoft.com/office/powerpoint/2010/main" val="307269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E0BA996-865B-47D4-AD25-55EDF6458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B131283-CDCB-4ED1-9DFC-C6142B4801BF}"/>
              </a:ext>
            </a:extLst>
          </p:cNvPr>
          <p:cNvSpPr/>
          <p:nvPr/>
        </p:nvSpPr>
        <p:spPr>
          <a:xfrm>
            <a:off x="1010088" y="329360"/>
            <a:ext cx="10171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Análisis  de Componentes Principales con la Matriz de Varianza y Covarianza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D19AAB3-BCD3-45C5-8482-8729CC6E9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498934"/>
              </p:ext>
            </p:extLst>
          </p:nvPr>
        </p:nvGraphicFramePr>
        <p:xfrm>
          <a:off x="273048" y="944943"/>
          <a:ext cx="8169493" cy="2626995"/>
        </p:xfrm>
        <a:graphic>
          <a:graphicData uri="http://schemas.openxmlformats.org/drawingml/2006/table">
            <a:tbl>
              <a:tblPr/>
              <a:tblGrid>
                <a:gridCol w="2683235">
                  <a:extLst>
                    <a:ext uri="{9D8B030D-6E8A-4147-A177-3AD203B41FA5}">
                      <a16:colId xmlns:a16="http://schemas.microsoft.com/office/drawing/2014/main" val="3342191918"/>
                    </a:ext>
                  </a:extLst>
                </a:gridCol>
                <a:gridCol w="2874895">
                  <a:extLst>
                    <a:ext uri="{9D8B030D-6E8A-4147-A177-3AD203B41FA5}">
                      <a16:colId xmlns:a16="http://schemas.microsoft.com/office/drawing/2014/main" val="1091244656"/>
                    </a:ext>
                  </a:extLst>
                </a:gridCol>
                <a:gridCol w="2611363">
                  <a:extLst>
                    <a:ext uri="{9D8B030D-6E8A-4147-A177-3AD203B41FA5}">
                      <a16:colId xmlns:a16="http://schemas.microsoft.com/office/drawing/2014/main" val="1426931105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Componente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Componente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18964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0.000419885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0.0135972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48279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conductividad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-0.0134101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29305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viscosidad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-4.89E-07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0.00000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79942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Densidad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0.00028556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0.000250587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7652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Velocidad de sonido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0.0134056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0.999818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1425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refracción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-1.15473E-05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8.57255E-05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235181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B5002961-FA76-40E4-A59F-39E455347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405" y="3576333"/>
            <a:ext cx="10375726" cy="278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980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760BA57-7D08-4FD6-A513-370209A85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JJMV/PGG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901318B-8ACE-451D-91F6-5545B7C6A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85" y="269492"/>
            <a:ext cx="11114999" cy="337558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835F8A5E-7639-40F2-9CCD-D0D2B66435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836" y="3393437"/>
            <a:ext cx="10525432" cy="296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00402" y="105678"/>
            <a:ext cx="101940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MEDIDAS DE TENDENCIA CENTRAL Y VARIACION DE MARCAS DE TEQUILA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DATOS ESTANDARIZADOS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3863546" y="1933730"/>
            <a:ext cx="217518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3767" y="3807501"/>
            <a:ext cx="1711558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2EF93F-0B52-4ABD-BDA4-4E1A01015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JJMV/PGG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C799491D-0AA1-4DC3-82EE-90BB353568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824642"/>
              </p:ext>
            </p:extLst>
          </p:nvPr>
        </p:nvGraphicFramePr>
        <p:xfrm>
          <a:off x="316317" y="2171700"/>
          <a:ext cx="11559366" cy="2514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1181">
                  <a:extLst>
                    <a:ext uri="{9D8B030D-6E8A-4147-A177-3AD203B41FA5}">
                      <a16:colId xmlns:a16="http://schemas.microsoft.com/office/drawing/2014/main" val="3873899260"/>
                    </a:ext>
                  </a:extLst>
                </a:gridCol>
                <a:gridCol w="2119139">
                  <a:extLst>
                    <a:ext uri="{9D8B030D-6E8A-4147-A177-3AD203B41FA5}">
                      <a16:colId xmlns:a16="http://schemas.microsoft.com/office/drawing/2014/main" val="3805816891"/>
                    </a:ext>
                  </a:extLst>
                </a:gridCol>
                <a:gridCol w="1445506">
                  <a:extLst>
                    <a:ext uri="{9D8B030D-6E8A-4147-A177-3AD203B41FA5}">
                      <a16:colId xmlns:a16="http://schemas.microsoft.com/office/drawing/2014/main" val="709953817"/>
                    </a:ext>
                  </a:extLst>
                </a:gridCol>
                <a:gridCol w="2301581">
                  <a:extLst>
                    <a:ext uri="{9D8B030D-6E8A-4147-A177-3AD203B41FA5}">
                      <a16:colId xmlns:a16="http://schemas.microsoft.com/office/drawing/2014/main" val="1027222291"/>
                    </a:ext>
                  </a:extLst>
                </a:gridCol>
                <a:gridCol w="2731959">
                  <a:extLst>
                    <a:ext uri="{9D8B030D-6E8A-4147-A177-3AD203B41FA5}">
                      <a16:colId xmlns:a16="http://schemas.microsoft.com/office/drawing/2014/main" val="3646940856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Recuento</a:t>
                      </a:r>
                      <a:endParaRPr lang="es-MX" sz="20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Promedio</a:t>
                      </a:r>
                      <a:endParaRPr lang="es-MX" sz="20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Varianza</a:t>
                      </a:r>
                      <a:endParaRPr lang="es-MX" sz="20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Desviación Estándar</a:t>
                      </a:r>
                      <a:endParaRPr lang="es-MX" sz="20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944080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pH</a:t>
                      </a:r>
                      <a:endParaRPr lang="es-MX" sz="20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53</a:t>
                      </a:r>
                      <a:endParaRPr lang="es-MX" sz="20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es-MX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557388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conductividad</a:t>
                      </a:r>
                      <a:endParaRPr lang="es-MX" sz="20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53</a:t>
                      </a:r>
                      <a:endParaRPr lang="es-MX" sz="20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312251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viscosidad</a:t>
                      </a:r>
                      <a:endParaRPr lang="es-MX" sz="20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53</a:t>
                      </a:r>
                      <a:endParaRPr lang="es-MX" sz="20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es-MX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002025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Densidad</a:t>
                      </a:r>
                      <a:endParaRPr lang="es-MX" sz="20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53</a:t>
                      </a:r>
                      <a:endParaRPr lang="es-MX" sz="20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es-MX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474210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Velocidad de sonido</a:t>
                      </a:r>
                      <a:endParaRPr lang="es-MX" sz="20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53</a:t>
                      </a:r>
                      <a:endParaRPr lang="es-MX" sz="20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es-MX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s-MX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s-MX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32096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Índice refracción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53</a:t>
                      </a:r>
                      <a:endParaRPr lang="es-MX" sz="20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es-MX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s-MX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s-MX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1312454"/>
                  </a:ext>
                </a:extLst>
              </a:tr>
              <a:tr h="20901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20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VARIANZA TOTAL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es-MX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1745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5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00402" y="105678"/>
            <a:ext cx="101940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MATRIZ DE CORRELACIONES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3863546" y="1933730"/>
            <a:ext cx="217518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3767" y="3807501"/>
            <a:ext cx="1711558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2EF93F-0B52-4ABD-BDA4-4E1A01015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JJMV/PGG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08F4A70F-1BFC-4750-9AD9-61DBA06DF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046867"/>
              </p:ext>
            </p:extLst>
          </p:nvPr>
        </p:nvGraphicFramePr>
        <p:xfrm>
          <a:off x="239485" y="595312"/>
          <a:ext cx="11713029" cy="5667375"/>
        </p:xfrm>
        <a:graphic>
          <a:graphicData uri="http://schemas.openxmlformats.org/drawingml/2006/table">
            <a:tbl>
              <a:tblPr/>
              <a:tblGrid>
                <a:gridCol w="1855530">
                  <a:extLst>
                    <a:ext uri="{9D8B030D-6E8A-4147-A177-3AD203B41FA5}">
                      <a16:colId xmlns:a16="http://schemas.microsoft.com/office/drawing/2014/main" val="3189064700"/>
                    </a:ext>
                  </a:extLst>
                </a:gridCol>
                <a:gridCol w="1988067">
                  <a:extLst>
                    <a:ext uri="{9D8B030D-6E8A-4147-A177-3AD203B41FA5}">
                      <a16:colId xmlns:a16="http://schemas.microsoft.com/office/drawing/2014/main" val="3909594853"/>
                    </a:ext>
                  </a:extLst>
                </a:gridCol>
                <a:gridCol w="1805828">
                  <a:extLst>
                    <a:ext uri="{9D8B030D-6E8A-4147-A177-3AD203B41FA5}">
                      <a16:colId xmlns:a16="http://schemas.microsoft.com/office/drawing/2014/main" val="245485263"/>
                    </a:ext>
                  </a:extLst>
                </a:gridCol>
                <a:gridCol w="994033">
                  <a:extLst>
                    <a:ext uri="{9D8B030D-6E8A-4147-A177-3AD203B41FA5}">
                      <a16:colId xmlns:a16="http://schemas.microsoft.com/office/drawing/2014/main" val="3404871311"/>
                    </a:ext>
                  </a:extLst>
                </a:gridCol>
                <a:gridCol w="994033">
                  <a:extLst>
                    <a:ext uri="{9D8B030D-6E8A-4147-A177-3AD203B41FA5}">
                      <a16:colId xmlns:a16="http://schemas.microsoft.com/office/drawing/2014/main" val="1942577819"/>
                    </a:ext>
                  </a:extLst>
                </a:gridCol>
                <a:gridCol w="2087471">
                  <a:extLst>
                    <a:ext uri="{9D8B030D-6E8A-4147-A177-3AD203B41FA5}">
                      <a16:colId xmlns:a16="http://schemas.microsoft.com/office/drawing/2014/main" val="2228756077"/>
                    </a:ext>
                  </a:extLst>
                </a:gridCol>
                <a:gridCol w="1988067">
                  <a:extLst>
                    <a:ext uri="{9D8B030D-6E8A-4147-A177-3AD203B41FA5}">
                      <a16:colId xmlns:a16="http://schemas.microsoft.com/office/drawing/2014/main" val="2594293894"/>
                    </a:ext>
                  </a:extLst>
                </a:gridCol>
              </a:tblGrid>
              <a:tr h="8878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conductividad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viscosidad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Densidad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Velocidad de sonido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refracción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857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47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1396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59269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conductividad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-0.1546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-0.1375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52291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5021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7244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viscosidad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-0.1546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-0.1749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-0.1358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7834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3187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075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Densidad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-0.1749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-0.0859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29649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0796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9464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Velocidad de sonido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-0.1358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353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0961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7198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-0.1375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-0.0859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196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7387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850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5889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651</Words>
  <Application>Microsoft Office PowerPoint</Application>
  <PresentationFormat>Panorámica</PresentationFormat>
  <Paragraphs>453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Garamond</vt:lpstr>
      <vt:lpstr>Trebuchet MS</vt:lpstr>
      <vt:lpstr>Wingdings 3</vt:lpstr>
      <vt:lpstr>Tema de Office</vt:lpstr>
      <vt:lpstr>1_Tema de Office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PORFIRIO GUTIERREZ</dc:creator>
  <cp:lastModifiedBy>PORFIRIO GUTIERREZ</cp:lastModifiedBy>
  <cp:revision>11</cp:revision>
  <dcterms:created xsi:type="dcterms:W3CDTF">2018-12-02T20:33:52Z</dcterms:created>
  <dcterms:modified xsi:type="dcterms:W3CDTF">2019-08-09T20:28:24Z</dcterms:modified>
</cp:coreProperties>
</file>