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  <p:sldMasterId id="2147483713" r:id="rId2"/>
  </p:sldMasterIdLst>
  <p:notesMasterIdLst>
    <p:notesMasterId r:id="rId31"/>
  </p:notesMasterIdLst>
  <p:sldIdLst>
    <p:sldId id="351" r:id="rId3"/>
    <p:sldId id="352" r:id="rId4"/>
    <p:sldId id="361" r:id="rId5"/>
    <p:sldId id="362" r:id="rId6"/>
    <p:sldId id="363" r:id="rId7"/>
    <p:sldId id="364" r:id="rId8"/>
    <p:sldId id="365" r:id="rId9"/>
    <p:sldId id="256" r:id="rId10"/>
    <p:sldId id="259" r:id="rId11"/>
    <p:sldId id="313" r:id="rId12"/>
    <p:sldId id="327" r:id="rId13"/>
    <p:sldId id="314" r:id="rId14"/>
    <p:sldId id="315" r:id="rId15"/>
    <p:sldId id="316" r:id="rId16"/>
    <p:sldId id="317" r:id="rId17"/>
    <p:sldId id="329" r:id="rId18"/>
    <p:sldId id="330" r:id="rId19"/>
    <p:sldId id="348" r:id="rId20"/>
    <p:sldId id="331" r:id="rId21"/>
    <p:sldId id="333" r:id="rId22"/>
    <p:sldId id="334" r:id="rId23"/>
    <p:sldId id="347" r:id="rId24"/>
    <p:sldId id="335" r:id="rId25"/>
    <p:sldId id="325" r:id="rId26"/>
    <p:sldId id="366" r:id="rId27"/>
    <p:sldId id="349" r:id="rId28"/>
    <p:sldId id="343" r:id="rId29"/>
    <p:sldId id="350" r:id="rId30"/>
  </p:sldIdLst>
  <p:sldSz cx="9144000" cy="6858000" type="screen4x3"/>
  <p:notesSz cx="6858000" cy="9144000"/>
  <p:custDataLst>
    <p:tags r:id="rId32"/>
  </p:custDataLst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00"/>
    <a:srgbClr val="A50021"/>
    <a:srgbClr val="930AC4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73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/>
              <a:t>Haga clic para modificar el estilo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E14368-577E-47E6-96C1-E253E284D73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39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D1C77-389B-46F4-8E4C-D73D8CFDD3C9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361191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E7B1A-DC14-4F6E-BAB3-951556882C5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5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EA2F2-DB99-4B91-8802-7AE6C4DA219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4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2DDE0-8042-4DE8-8E9F-BD993621621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3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06E14-A382-43AE-92D2-662994C749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9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15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113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14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69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7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45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7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CBE72-5145-48A1-BE56-819D858B78C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41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13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49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12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79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t>JJMV/PGG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5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0B831-3077-4E08-B8AB-2006CE9C860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B7E27-B0D6-4012-86BD-04729800E81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1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D01D7-10B9-4639-866A-988925FB084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7CA05-9EE6-46ED-9604-6FA347E1AB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F7F17-340E-4571-B40A-DAD2D84BBA5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DAAB1-24B7-4189-B5D4-FB6DB228A20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0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B2E80-AA5A-4412-9B48-D419FC5191C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6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A7CA05-9EE6-46ED-9604-6FA347E1AB7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PGG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55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9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9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9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7168" y="5346700"/>
            <a:ext cx="1746832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Imagen 4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id="{86219B2B-E7B3-458E-9E06-A47F92C34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30" y="643467"/>
            <a:ext cx="6706223" cy="4057265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835438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5430" y="5444835"/>
            <a:ext cx="6821738" cy="830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s-MX" sz="3600" b="1" dirty="0">
                <a:solidFill>
                  <a:srgbClr val="002060"/>
                </a:solidFill>
              </a:rPr>
              <a:t>DISEÑOS FACTORIALES 2</a:t>
            </a:r>
            <a:r>
              <a:rPr lang="es-MX" sz="3600" b="1" baseline="30000" dirty="0">
                <a:solidFill>
                  <a:srgbClr val="002060"/>
                </a:solidFill>
              </a:rPr>
              <a:t>K</a:t>
            </a:r>
            <a:endParaRPr lang="es-E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8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0825" y="394167"/>
            <a:ext cx="669087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Variable de respuesta: Volumen de sedimentación</a:t>
            </a:r>
            <a:endParaRPr lang="en-US" sz="24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Factores controlados:</a:t>
            </a:r>
            <a:endParaRPr lang="en-US" sz="24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Abertura de malla (factor A)</a:t>
            </a:r>
            <a:endParaRPr lang="en-US" sz="24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Tipo de suspensión  (Factor B)</a:t>
            </a:r>
            <a:endParaRPr lang="en-US" sz="24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Temperatura de Ciclaje (factor C)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7505" y="2506960"/>
            <a:ext cx="88204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Hipótesis:</a:t>
            </a:r>
            <a:endParaRPr lang="en-US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 err="1">
                <a:solidFill>
                  <a:srgbClr val="002060"/>
                </a:solidFill>
              </a:rPr>
              <a:t>Ho:No</a:t>
            </a:r>
            <a:r>
              <a:rPr lang="es-ES_tradnl" sz="2200" b="1" dirty="0">
                <a:solidFill>
                  <a:srgbClr val="002060"/>
                </a:solidFill>
              </a:rPr>
              <a:t> influye la abertura de malla en el volumen de sedimentación.</a:t>
            </a: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 err="1">
                <a:solidFill>
                  <a:srgbClr val="002060"/>
                </a:solidFill>
              </a:rPr>
              <a:t>Ha:Si</a:t>
            </a:r>
            <a:r>
              <a:rPr lang="es-ES_tradnl" sz="2200" b="1" dirty="0">
                <a:solidFill>
                  <a:srgbClr val="002060"/>
                </a:solidFill>
              </a:rPr>
              <a:t> influye la abertura de malla en el volumen de sedimentación.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s-ES_tradnl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 err="1">
                <a:solidFill>
                  <a:srgbClr val="002060"/>
                </a:solidFill>
              </a:rPr>
              <a:t>Ho:No</a:t>
            </a:r>
            <a:r>
              <a:rPr lang="es-ES_tradnl" sz="2200" b="1" dirty="0">
                <a:solidFill>
                  <a:srgbClr val="002060"/>
                </a:solidFill>
              </a:rPr>
              <a:t> influye el tipo de suspensión en el volumen de sedimentación.</a:t>
            </a:r>
            <a:endParaRPr lang="en-US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 err="1">
                <a:solidFill>
                  <a:srgbClr val="002060"/>
                </a:solidFill>
              </a:rPr>
              <a:t>Ha:Si</a:t>
            </a:r>
            <a:r>
              <a:rPr lang="es-ES_tradnl" sz="2200" b="1" dirty="0">
                <a:solidFill>
                  <a:srgbClr val="002060"/>
                </a:solidFill>
              </a:rPr>
              <a:t> influye el tipo de suspensión en el volumen de sedimentación.</a:t>
            </a: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s-ES_tradnl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 err="1">
                <a:solidFill>
                  <a:srgbClr val="002060"/>
                </a:solidFill>
              </a:rPr>
              <a:t>Ho:No</a:t>
            </a:r>
            <a:r>
              <a:rPr lang="es-ES_tradnl" sz="2200" b="1" dirty="0">
                <a:solidFill>
                  <a:srgbClr val="002060"/>
                </a:solidFill>
              </a:rPr>
              <a:t> influye la temperatura de ciclaje en el volumen de sedimentación.</a:t>
            </a:r>
            <a:endParaRPr lang="en-US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 err="1">
                <a:solidFill>
                  <a:srgbClr val="002060"/>
                </a:solidFill>
              </a:rPr>
              <a:t>Ha:Si</a:t>
            </a:r>
            <a:r>
              <a:rPr lang="es-ES_tradnl" sz="2200" b="1" dirty="0">
                <a:solidFill>
                  <a:srgbClr val="002060"/>
                </a:solidFill>
              </a:rPr>
              <a:t> influye la temperatura de ciclaje en el volumen de sedimentación.</a:t>
            </a:r>
            <a:r>
              <a:rPr lang="es-ES_tradnl" sz="22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40363"/>
            <a:ext cx="9144000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Ho: No hay efecto de interacción entre la abertura de malla y el tipo de suspensión en el volumen de sedimentación.</a:t>
            </a: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Ha: Si hay efecto de interacción entre la abertura de malla y el tipo de suspensión en el volumen de sedimentación.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Ho: No hay efecto de interacción entre la abertura de malla y la temperatura de ciclaje en el volumen de sedimentación.</a:t>
            </a: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Ha: Si hay efecto de interacción entre la abertura de malla y la temperatura de ciclaje en el volumen de sedimentación.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Ho: No hay efecto de interacción entre el tipo de suspensión y la temperatura de ciclaje en el volumen de sedimentación.</a:t>
            </a: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Ha: Si hay efecto de interacción entre el tipo de suspensión y la temperatura de ciclaje en el volumen de sedimentación.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Ho: No hay efecto de interacción entre la abertura de malla y el tipo de suspensión y la temperatura de ciclaje en el volumen de sedimentación.</a:t>
            </a:r>
          </a:p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Ha: Si hay efecto de interacción entre la abertura de malla y el tipo de suspensión y la temperatura de ciclaje en el volumen de sedimentación.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3850" y="256014"/>
            <a:ext cx="80345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SOLUCION ESTADISTICA DEL DISEÑO 2</a:t>
            </a:r>
            <a:r>
              <a:rPr lang="es-ES_tradnl" sz="2400" b="1" baseline="30000" dirty="0">
                <a:solidFill>
                  <a:srgbClr val="002060"/>
                </a:solidFill>
              </a:rPr>
              <a:t>3</a:t>
            </a:r>
            <a:endParaRPr lang="en-US" sz="24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1. CALCULAR LOS SIGNOS DE LAS INTERACCIONES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88630"/>
              </p:ext>
            </p:extLst>
          </p:nvPr>
        </p:nvGraphicFramePr>
        <p:xfrm>
          <a:off x="0" y="1412875"/>
          <a:ext cx="9144000" cy="4480452"/>
        </p:xfrm>
        <a:graphic>
          <a:graphicData uri="http://schemas.openxmlformats.org/drawingml/2006/table">
            <a:tbl>
              <a:tblPr/>
              <a:tblGrid>
                <a:gridCol w="205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28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Combinación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replica I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replica II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35050" algn="l"/>
                        </a:tabLst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18.9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27.2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41.0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43.9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14.4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22.5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14.2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36.3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39.9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74439"/>
              </p:ext>
            </p:extLst>
          </p:nvPr>
        </p:nvGraphicFramePr>
        <p:xfrm>
          <a:off x="0" y="825319"/>
          <a:ext cx="9144000" cy="4359278"/>
        </p:xfrm>
        <a:graphic>
          <a:graphicData uri="http://schemas.openxmlformats.org/drawingml/2006/table">
            <a:tbl>
              <a:tblPr/>
              <a:tblGrid>
                <a:gridCol w="169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1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Combinación</a:t>
                      </a: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replica I</a:t>
                      </a: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replica II</a:t>
                      </a: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SUMA</a:t>
                      </a: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37.1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27.2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51.2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30.4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14.4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27.3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22.5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14.2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29.3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36.3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39.9</a:t>
                      </a:r>
                      <a:endParaRPr kumimoji="0" lang="es-ES_tradn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76.2</a:t>
                      </a:r>
                      <a:endParaRPr kumimoji="0" lang="es-ES_tradnl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460" name="Rectangle 124"/>
          <p:cNvSpPr>
            <a:spLocks noChangeArrowheads="1"/>
          </p:cNvSpPr>
          <p:nvPr/>
        </p:nvSpPr>
        <p:spPr bwMode="auto">
          <a:xfrm>
            <a:off x="0" y="54215"/>
            <a:ext cx="87487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/>
              <a:t>2.- Calcular  los contrastes de los efectos. El contraste se define el efecto total  y se obtienen mediante las siguientes ecuaciones: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382E9D0-E69B-4F3D-A8D7-3BC33BC9FB10}"/>
              </a:ext>
            </a:extLst>
          </p:cNvPr>
          <p:cNvSpPr/>
          <p:nvPr/>
        </p:nvSpPr>
        <p:spPr>
          <a:xfrm>
            <a:off x="107504" y="5324795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b="1" dirty="0">
                <a:solidFill>
                  <a:srgbClr val="002060"/>
                </a:solidFill>
              </a:rPr>
              <a:t>CONTRASTE (A)= </a:t>
            </a:r>
            <a:r>
              <a:rPr lang="es-ES_tradnl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b="1" dirty="0">
                <a:solidFill>
                  <a:srgbClr val="002060"/>
                </a:solidFill>
              </a:rPr>
              <a:t>(A+ )-</a:t>
            </a:r>
            <a:r>
              <a:rPr lang="es-ES_tradnl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b="1" dirty="0">
                <a:solidFill>
                  <a:srgbClr val="002060"/>
                </a:solidFill>
              </a:rPr>
              <a:t>(A- )=(</a:t>
            </a:r>
            <a:r>
              <a:rPr lang="es-ES_tradnl" b="1" dirty="0">
                <a:solidFill>
                  <a:srgbClr val="002060"/>
                </a:solidFill>
                <a:sym typeface="Symbol" pitchFamily="18" charset="2"/>
              </a:rPr>
              <a:t>51.2+ 84.9+44.9+76.2)-(37.1+30.4+27.3+29.3)=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C5C044C-5112-46D4-8AFC-385BBD098848}"/>
              </a:ext>
            </a:extLst>
          </p:cNvPr>
          <p:cNvSpPr/>
          <p:nvPr/>
        </p:nvSpPr>
        <p:spPr>
          <a:xfrm>
            <a:off x="107504" y="60460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b="1" dirty="0">
                <a:solidFill>
                  <a:srgbClr val="002060"/>
                </a:solidFill>
              </a:rPr>
              <a:t>CONTRASTE (A)= </a:t>
            </a:r>
            <a:r>
              <a:rPr lang="es-ES_tradnl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b="1" dirty="0">
                <a:solidFill>
                  <a:srgbClr val="002060"/>
                </a:solidFill>
              </a:rPr>
              <a:t>(A+ )- </a:t>
            </a:r>
            <a:r>
              <a:rPr lang="es-ES_tradnl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b="1" dirty="0">
                <a:solidFill>
                  <a:srgbClr val="002060"/>
                </a:solidFill>
              </a:rPr>
              <a:t>(A- )=257.2-124.1</a:t>
            </a:r>
            <a:r>
              <a:rPr lang="es-ES_tradnl" b="1" dirty="0">
                <a:solidFill>
                  <a:srgbClr val="002060"/>
                </a:solidFill>
                <a:sym typeface="Symbol" pitchFamily="18" charset="2"/>
              </a:rPr>
              <a:t>=</a:t>
            </a:r>
            <a:r>
              <a:rPr lang="es-ES_tradnl" b="1" dirty="0">
                <a:solidFill>
                  <a:srgbClr val="FF0000"/>
                </a:solidFill>
                <a:sym typeface="Symbol" pitchFamily="18" charset="2"/>
              </a:rPr>
              <a:t>133.2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2169" y="260648"/>
            <a:ext cx="9036496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CONTRASTE (B)= </a:t>
            </a:r>
            <a:r>
              <a:rPr lang="es-ES_tradnl" sz="2200" b="1" dirty="0">
                <a:solidFill>
                  <a:srgbClr val="002060"/>
                </a:solidFill>
              </a:rPr>
              <a:t>(B+ )- 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sz="2200" b="1" dirty="0">
                <a:solidFill>
                  <a:srgbClr val="002060"/>
                </a:solidFill>
              </a:rPr>
              <a:t>(B- )=(30.4+84.9+29.3+76.2)-(37.1+51.2+27.3+44.9)=</a:t>
            </a:r>
            <a:r>
              <a:rPr lang="es-ES_tradnl" sz="2200" b="1" dirty="0">
                <a:solidFill>
                  <a:srgbClr val="FF0000"/>
                </a:solidFill>
              </a:rPr>
              <a:t>60.3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  <a:sym typeface="Symbol" pitchFamily="18" charset="2"/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CONTRASTE (C)= </a:t>
            </a:r>
            <a:r>
              <a:rPr lang="es-ES_tradnl" sz="2200" b="1" dirty="0">
                <a:solidFill>
                  <a:srgbClr val="002060"/>
                </a:solidFill>
              </a:rPr>
              <a:t>(C+ )- 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sz="2200" b="1" dirty="0">
                <a:solidFill>
                  <a:srgbClr val="002060"/>
                </a:solidFill>
              </a:rPr>
              <a:t>(C- )=(27.3+44.9+29.3+76.2)-(37.1+51.2+30.4+84.9)=</a:t>
            </a:r>
            <a:r>
              <a:rPr lang="es-ES_tradnl" sz="2200" b="1" dirty="0">
                <a:solidFill>
                  <a:srgbClr val="FF0000"/>
                </a:solidFill>
              </a:rPr>
              <a:t>-25.9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  <a:sym typeface="Symbol" pitchFamily="18" charset="2"/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CONTRASTE (AB)= </a:t>
            </a:r>
            <a:r>
              <a:rPr lang="es-ES_tradnl" sz="2200" b="1" dirty="0">
                <a:solidFill>
                  <a:srgbClr val="002060"/>
                </a:solidFill>
              </a:rPr>
              <a:t>(AB+ )- 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sz="2200" b="1" dirty="0">
                <a:solidFill>
                  <a:srgbClr val="002060"/>
                </a:solidFill>
              </a:rPr>
              <a:t>(AB- )=(37.1+84.9+27.3+76.2)-(51.2+30.4+44.9+29.3)=</a:t>
            </a:r>
            <a:r>
              <a:rPr lang="es-ES_tradnl" sz="2200" b="1" dirty="0">
                <a:solidFill>
                  <a:srgbClr val="FF0000"/>
                </a:solidFill>
              </a:rPr>
              <a:t>69.7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  <a:sym typeface="Symbol" pitchFamily="18" charset="2"/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CONTRASTE (AC)= </a:t>
            </a:r>
            <a:r>
              <a:rPr lang="es-ES_tradnl" sz="2200" b="1" dirty="0">
                <a:solidFill>
                  <a:srgbClr val="002060"/>
                </a:solidFill>
              </a:rPr>
              <a:t>(AC+ )- 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_tradnl" sz="2200" b="1" dirty="0">
                <a:solidFill>
                  <a:srgbClr val="002060"/>
                </a:solidFill>
              </a:rPr>
              <a:t>(AC- )=(37.1+30.4+44.9+76.2)-(51.2+84.9+27.3+29.3)=</a:t>
            </a:r>
            <a:r>
              <a:rPr lang="es-ES_tradnl" sz="2200" b="1" dirty="0">
                <a:solidFill>
                  <a:srgbClr val="FF0000"/>
                </a:solidFill>
              </a:rPr>
              <a:t>-4.1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  <a:sym typeface="Symbol" pitchFamily="18" charset="2"/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" sz="2200" b="1" dirty="0">
                <a:solidFill>
                  <a:srgbClr val="002060"/>
                </a:solidFill>
                <a:sym typeface="Symbol" pitchFamily="18" charset="2"/>
              </a:rPr>
              <a:t>CONTRASTE (BC)= 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" sz="2200" b="1" dirty="0">
                <a:solidFill>
                  <a:srgbClr val="002060"/>
                </a:solidFill>
              </a:rPr>
              <a:t>(BC+ )- 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" sz="2200" b="1" dirty="0">
                <a:solidFill>
                  <a:srgbClr val="002060"/>
                </a:solidFill>
              </a:rPr>
              <a:t>(BC- )=(37.1+51.2+29.3+76.2)-(30.4+84.9+27.3+44.9)=</a:t>
            </a:r>
            <a:r>
              <a:rPr lang="es-ES" sz="2200" b="1" dirty="0">
                <a:solidFill>
                  <a:srgbClr val="FF0000"/>
                </a:solidFill>
              </a:rPr>
              <a:t>6.3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  <a:sym typeface="Symbol" pitchFamily="18" charset="2"/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" sz="2200" b="1" dirty="0">
                <a:solidFill>
                  <a:srgbClr val="002060"/>
                </a:solidFill>
                <a:sym typeface="Symbol" pitchFamily="18" charset="2"/>
              </a:rPr>
              <a:t>CONTRASTE (ABC)=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" sz="2200" b="1" dirty="0">
                <a:solidFill>
                  <a:srgbClr val="002060"/>
                </a:solidFill>
              </a:rPr>
              <a:t>(ABC+ )-</a:t>
            </a:r>
            <a:r>
              <a:rPr lang="es-ES_tradnl" sz="2200" b="1" dirty="0">
                <a:solidFill>
                  <a:srgbClr val="002060"/>
                </a:solidFill>
                <a:sym typeface="Symbol" pitchFamily="18" charset="2"/>
              </a:rPr>
              <a:t></a:t>
            </a:r>
            <a:r>
              <a:rPr lang="es-ES" sz="2200" b="1" dirty="0">
                <a:solidFill>
                  <a:srgbClr val="002060"/>
                </a:solidFill>
              </a:rPr>
              <a:t>(ABC- )=(51.2+30.4+27.3+76.2)-(37.1+84.9+44.9+29.3)=-</a:t>
            </a:r>
            <a:r>
              <a:rPr lang="es-ES" sz="2200" b="1" dirty="0">
                <a:solidFill>
                  <a:srgbClr val="FF0000"/>
                </a:solidFill>
              </a:rPr>
              <a:t>11.1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12" y="404664"/>
            <a:ext cx="8784976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" sz="2200" b="1" dirty="0">
                <a:solidFill>
                  <a:srgbClr val="002060"/>
                </a:solidFill>
              </a:rPr>
              <a:t>3. ESTIMACION DE EFECTOS PROMEDIO</a:t>
            </a:r>
            <a:endParaRPr lang="es-ES_tradnl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EFEC(A)=CONTRASTE(A)/(n2</a:t>
            </a:r>
            <a:r>
              <a:rPr lang="es-ES_tradnl" sz="2200" b="1" baseline="30000" dirty="0">
                <a:solidFill>
                  <a:srgbClr val="002060"/>
                </a:solidFill>
              </a:rPr>
              <a:t>K-1</a:t>
            </a:r>
            <a:r>
              <a:rPr lang="es-ES_tradnl" sz="2200" b="1" dirty="0">
                <a:solidFill>
                  <a:srgbClr val="002060"/>
                </a:solidFill>
              </a:rPr>
              <a:t>)=133.1/(2</a:t>
            </a:r>
            <a:r>
              <a:rPr lang="es-ES_tradnl" sz="2200" b="1" baseline="30000" dirty="0">
                <a:solidFill>
                  <a:srgbClr val="002060"/>
                </a:solidFill>
              </a:rPr>
              <a:t>2</a:t>
            </a:r>
            <a:r>
              <a:rPr lang="es-ES_tradnl" sz="2200" b="1" dirty="0">
                <a:solidFill>
                  <a:srgbClr val="002060"/>
                </a:solidFill>
              </a:rPr>
              <a:t>)*2=133.1/8=</a:t>
            </a:r>
            <a:r>
              <a:rPr lang="es-ES_tradnl" sz="2200" b="1" dirty="0">
                <a:solidFill>
                  <a:srgbClr val="FF0000"/>
                </a:solidFill>
              </a:rPr>
              <a:t>16.6375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EFEC(B)= CONTRASTE(B)/(n2</a:t>
            </a:r>
            <a:r>
              <a:rPr lang="es-ES_tradnl" sz="2200" b="1" baseline="30000" dirty="0">
                <a:solidFill>
                  <a:srgbClr val="002060"/>
                </a:solidFill>
              </a:rPr>
              <a:t>K-1</a:t>
            </a:r>
            <a:r>
              <a:rPr lang="es-ES_tradnl" sz="2200" b="1" dirty="0">
                <a:solidFill>
                  <a:srgbClr val="002060"/>
                </a:solidFill>
              </a:rPr>
              <a:t>)=60.3/(2</a:t>
            </a:r>
            <a:r>
              <a:rPr lang="es-ES_tradnl" sz="2200" b="1" baseline="30000" dirty="0">
                <a:solidFill>
                  <a:srgbClr val="002060"/>
                </a:solidFill>
              </a:rPr>
              <a:t>2</a:t>
            </a:r>
            <a:r>
              <a:rPr lang="es-ES_tradnl" sz="2200" b="1" dirty="0">
                <a:solidFill>
                  <a:srgbClr val="002060"/>
                </a:solidFill>
              </a:rPr>
              <a:t>)*2=60.3/8=</a:t>
            </a:r>
            <a:r>
              <a:rPr lang="es-ES_tradnl" sz="2200" b="1" dirty="0">
                <a:solidFill>
                  <a:srgbClr val="FF0000"/>
                </a:solidFill>
              </a:rPr>
              <a:t>7.5375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EFEC(C)= CONTRASTE(C)/(n2</a:t>
            </a:r>
            <a:r>
              <a:rPr lang="es-ES_tradnl" sz="2200" b="1" baseline="30000" dirty="0">
                <a:solidFill>
                  <a:srgbClr val="002060"/>
                </a:solidFill>
              </a:rPr>
              <a:t>K-1</a:t>
            </a:r>
            <a:r>
              <a:rPr lang="es-ES_tradnl" sz="2200" b="1" dirty="0">
                <a:solidFill>
                  <a:srgbClr val="002060"/>
                </a:solidFill>
              </a:rPr>
              <a:t>)=-25.9/(2</a:t>
            </a:r>
            <a:r>
              <a:rPr lang="es-ES_tradnl" sz="2200" b="1" baseline="30000" dirty="0">
                <a:solidFill>
                  <a:srgbClr val="002060"/>
                </a:solidFill>
              </a:rPr>
              <a:t>2</a:t>
            </a:r>
            <a:r>
              <a:rPr lang="es-ES_tradnl" sz="2200" b="1" dirty="0">
                <a:solidFill>
                  <a:srgbClr val="002060"/>
                </a:solidFill>
              </a:rPr>
              <a:t>)*2=-25.9/8=</a:t>
            </a:r>
            <a:r>
              <a:rPr lang="es-ES_tradnl" sz="2200" b="1" dirty="0">
                <a:solidFill>
                  <a:srgbClr val="FF0000"/>
                </a:solidFill>
              </a:rPr>
              <a:t>-3.2375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EFEC(AB)=CONTRASTE(AB)/(n2</a:t>
            </a:r>
            <a:r>
              <a:rPr lang="es-ES_tradnl" sz="2200" b="1" baseline="30000" dirty="0">
                <a:solidFill>
                  <a:srgbClr val="002060"/>
                </a:solidFill>
              </a:rPr>
              <a:t>K-1</a:t>
            </a:r>
            <a:r>
              <a:rPr lang="es-ES_tradnl" sz="2200" b="1" dirty="0">
                <a:solidFill>
                  <a:srgbClr val="002060"/>
                </a:solidFill>
              </a:rPr>
              <a:t>)=69.7/(2</a:t>
            </a:r>
            <a:r>
              <a:rPr lang="es-ES_tradnl" sz="2200" b="1" baseline="30000" dirty="0">
                <a:solidFill>
                  <a:srgbClr val="002060"/>
                </a:solidFill>
              </a:rPr>
              <a:t>2</a:t>
            </a:r>
            <a:r>
              <a:rPr lang="es-ES_tradnl" sz="2200" b="1" dirty="0">
                <a:solidFill>
                  <a:srgbClr val="002060"/>
                </a:solidFill>
              </a:rPr>
              <a:t>)*2=69.7/8=</a:t>
            </a:r>
            <a:r>
              <a:rPr lang="es-ES_tradnl" sz="2200" b="1" dirty="0">
                <a:solidFill>
                  <a:srgbClr val="FF0000"/>
                </a:solidFill>
              </a:rPr>
              <a:t>8.7125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EFEC(AC)= CONTRASTE(AC)/(n2</a:t>
            </a:r>
            <a:r>
              <a:rPr lang="es-ES_tradnl" sz="2200" b="1" baseline="30000" dirty="0">
                <a:solidFill>
                  <a:srgbClr val="002060"/>
                </a:solidFill>
              </a:rPr>
              <a:t>K-1</a:t>
            </a:r>
            <a:r>
              <a:rPr lang="es-ES_tradnl" sz="2200" b="1" dirty="0">
                <a:solidFill>
                  <a:srgbClr val="002060"/>
                </a:solidFill>
              </a:rPr>
              <a:t>)=-4.1/(2</a:t>
            </a:r>
            <a:r>
              <a:rPr lang="es-ES_tradnl" sz="2200" b="1" baseline="30000" dirty="0">
                <a:solidFill>
                  <a:srgbClr val="002060"/>
                </a:solidFill>
              </a:rPr>
              <a:t>2</a:t>
            </a:r>
            <a:r>
              <a:rPr lang="es-ES_tradnl" sz="2200" b="1" dirty="0">
                <a:solidFill>
                  <a:srgbClr val="002060"/>
                </a:solidFill>
              </a:rPr>
              <a:t>)*2=-4.1/8=</a:t>
            </a:r>
            <a:r>
              <a:rPr lang="es-ES_tradnl" sz="2200" b="1" dirty="0">
                <a:solidFill>
                  <a:srgbClr val="FF0000"/>
                </a:solidFill>
              </a:rPr>
              <a:t>-0.5125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EFEC(BC)= CONTRASTE(BC)/(n2</a:t>
            </a:r>
            <a:r>
              <a:rPr lang="es-ES_tradnl" sz="2200" b="1" baseline="30000" dirty="0">
                <a:solidFill>
                  <a:srgbClr val="002060"/>
                </a:solidFill>
              </a:rPr>
              <a:t>K-1</a:t>
            </a:r>
            <a:r>
              <a:rPr lang="es-ES_tradnl" sz="2200" b="1" dirty="0">
                <a:solidFill>
                  <a:srgbClr val="002060"/>
                </a:solidFill>
              </a:rPr>
              <a:t>)=6.3/(2</a:t>
            </a:r>
            <a:r>
              <a:rPr lang="es-ES_tradnl" sz="2200" b="1" baseline="30000" dirty="0">
                <a:solidFill>
                  <a:srgbClr val="002060"/>
                </a:solidFill>
              </a:rPr>
              <a:t>2</a:t>
            </a:r>
            <a:r>
              <a:rPr lang="es-ES_tradnl" sz="2200" b="1" dirty="0">
                <a:solidFill>
                  <a:srgbClr val="002060"/>
                </a:solidFill>
              </a:rPr>
              <a:t>)*2=6.3/8=</a:t>
            </a:r>
            <a:r>
              <a:rPr lang="es-ES_tradnl" sz="2200" b="1" dirty="0">
                <a:solidFill>
                  <a:srgbClr val="FF0000"/>
                </a:solidFill>
              </a:rPr>
              <a:t>0.7875</a:t>
            </a: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r>
              <a:rPr lang="es-ES_tradnl" sz="2200" b="1" dirty="0">
                <a:solidFill>
                  <a:srgbClr val="002060"/>
                </a:solidFill>
              </a:rPr>
              <a:t>EFEC(ABC)=CONTRASTE(ABC)/(n2</a:t>
            </a:r>
            <a:r>
              <a:rPr lang="es-ES_tradnl" sz="2200" b="1" baseline="30000" dirty="0">
                <a:solidFill>
                  <a:srgbClr val="002060"/>
                </a:solidFill>
              </a:rPr>
              <a:t>K-1</a:t>
            </a:r>
            <a:r>
              <a:rPr lang="es-ES_tradnl" sz="2200" b="1" dirty="0">
                <a:solidFill>
                  <a:srgbClr val="002060"/>
                </a:solidFill>
              </a:rPr>
              <a:t>)=-11.1/(2</a:t>
            </a:r>
            <a:r>
              <a:rPr lang="es-ES_tradnl" sz="2200" b="1" baseline="30000" dirty="0">
                <a:solidFill>
                  <a:srgbClr val="002060"/>
                </a:solidFill>
              </a:rPr>
              <a:t>2</a:t>
            </a:r>
            <a:r>
              <a:rPr lang="es-ES_tradnl" sz="2200" b="1" dirty="0">
                <a:solidFill>
                  <a:srgbClr val="002060"/>
                </a:solidFill>
              </a:rPr>
              <a:t>)*2=-11.1/8=</a:t>
            </a:r>
            <a:r>
              <a:rPr lang="es-ES_tradnl" sz="2200" b="1" dirty="0">
                <a:solidFill>
                  <a:srgbClr val="FF0000"/>
                </a:solidFill>
              </a:rPr>
              <a:t>-1.387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560" y="260648"/>
            <a:ext cx="8153400" cy="5139869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r>
              <a:rPr lang="es-MX" sz="2800" b="1" dirty="0">
                <a:solidFill>
                  <a:srgbClr val="002060"/>
                </a:solidFill>
              </a:rPr>
              <a:t>Tabla de Estimaciones de los efectos promedio para el volumen, proporcionado por el Statgraphics.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average               = 23.8312 </a:t>
            </a:r>
          </a:p>
          <a:p>
            <a:r>
              <a:rPr lang="es-ES_tradnl" sz="2800" b="1" dirty="0">
                <a:solidFill>
                  <a:srgbClr val="002060"/>
                </a:solidFill>
              </a:rPr>
              <a:t>A:rapidez           = 16.6375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s-ES_tradnl" sz="2800" b="1" dirty="0">
                <a:solidFill>
                  <a:srgbClr val="002060"/>
                </a:solidFill>
              </a:rPr>
              <a:t>B:configuracion = 7.5375 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s-ES_tradnl" sz="2800" b="1" dirty="0">
                <a:solidFill>
                  <a:srgbClr val="002060"/>
                </a:solidFill>
              </a:rPr>
              <a:t>C:angulo            = -3.2375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s-ES_tradnl" sz="2800" b="1" dirty="0">
                <a:solidFill>
                  <a:srgbClr val="002060"/>
                </a:solidFill>
              </a:rPr>
              <a:t>AB                     = 8.7125 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s-ES_tradnl" sz="2800" b="1" dirty="0">
                <a:solidFill>
                  <a:srgbClr val="002060"/>
                </a:solidFill>
              </a:rPr>
              <a:t>AC                     = -0.5125 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s-ES_tradnl" sz="2800" b="1" dirty="0">
                <a:solidFill>
                  <a:srgbClr val="002060"/>
                </a:solidFill>
              </a:rPr>
              <a:t>BC                     = 0.7875  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ABC                  = -1.3875 </a:t>
            </a:r>
          </a:p>
          <a:p>
            <a:pPr algn="ctr"/>
            <a:endParaRPr lang="en-US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759200" y="71707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2352" y="295879"/>
            <a:ext cx="7451725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b="1" dirty="0">
                <a:solidFill>
                  <a:schemeClr val="bg1"/>
                </a:solidFill>
              </a:rPr>
              <a:t>PARETO  NORMAL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9121" y="5279107"/>
            <a:ext cx="8786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2060"/>
                </a:solidFill>
              </a:rPr>
              <a:t>Efectos más importantes: A:Abertura de malla, interacción abertura de malla y suspensión (AB) y  B:Suspensión.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2396433-663D-4C15-9369-64C463A20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8" y="692754"/>
            <a:ext cx="8994563" cy="439719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5536" y="4509120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rgbClr val="002060"/>
                </a:solidFill>
              </a:rPr>
              <a:t>Para un </a:t>
            </a:r>
            <a:r>
              <a:rPr lang="el-GR" b="1" dirty="0">
                <a:solidFill>
                  <a:srgbClr val="002060"/>
                </a:solidFill>
              </a:rPr>
              <a:t>α</a:t>
            </a:r>
            <a:r>
              <a:rPr lang="es-MX" b="1" dirty="0">
                <a:solidFill>
                  <a:srgbClr val="002060"/>
                </a:solidFill>
              </a:rPr>
              <a:t>=0.05, </a:t>
            </a:r>
            <a:r>
              <a:rPr lang="es-ES_tradnl" b="1" dirty="0">
                <a:solidFill>
                  <a:srgbClr val="002060"/>
                </a:solidFill>
              </a:rPr>
              <a:t>los efectos significativos son  la abertura de malla (A), el tipo de suspensión (B), la temperatura de ciclaje (C) , y la interacción de la abertura de malla y el tipo de suspensión (AB), con una confianza estadística del 95%. </a:t>
            </a:r>
            <a:endParaRPr lang="es-ES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42673"/>
              </p:ext>
            </p:extLst>
          </p:nvPr>
        </p:nvGraphicFramePr>
        <p:xfrm>
          <a:off x="539552" y="764704"/>
          <a:ext cx="7920881" cy="3426206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Fuente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 de Cuadrados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Cuadrado Medio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Razón-F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Valor-P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A:Malla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1107.23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1107.23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477.12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0.0000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B:suspension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227.256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227.256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97.93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0.0000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C:Temperatura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41.9256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41.9256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18.07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0.0028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303.631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303.631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130.84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0.0000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1.05063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1.05063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0.5200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2.48063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2.48063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1.07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0.3314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7.70063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7.70063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3.32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0.1060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total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18.565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2.32063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</a:t>
                      </a:r>
                      <a:r>
                        <a:rPr lang="es-MX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</a:t>
                      </a:r>
                      <a:r>
                        <a:rPr lang="es-MX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1709.83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66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750" y="404813"/>
            <a:ext cx="4937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</a:rPr>
              <a:t>GRAFICAS DE EFECTOS PROMEDIOS</a:t>
            </a:r>
            <a:r>
              <a:rPr lang="es-ES_tradnl" b="1" dirty="0">
                <a:solidFill>
                  <a:schemeClr val="accent2"/>
                </a:solidFill>
              </a:rPr>
              <a:t>:</a:t>
            </a:r>
          </a:p>
          <a:p>
            <a:r>
              <a:rPr lang="es-ES_tradnl" b="1" dirty="0">
                <a:solidFill>
                  <a:schemeClr val="accent2"/>
                </a:solidFill>
              </a:rPr>
              <a:t>Factor: Abertura de Malla</a:t>
            </a:r>
            <a:endParaRPr lang="es-ES" b="1" dirty="0">
              <a:solidFill>
                <a:schemeClr val="accent2"/>
              </a:solidFill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40812"/>
              </p:ext>
            </p:extLst>
          </p:nvPr>
        </p:nvGraphicFramePr>
        <p:xfrm>
          <a:off x="6156176" y="82476"/>
          <a:ext cx="2592388" cy="1371600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Nivel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15.51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32.15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860032" y="2251464"/>
            <a:ext cx="403244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s-ES_tradnl" sz="1800" b="1" dirty="0">
                <a:solidFill>
                  <a:srgbClr val="002060"/>
                </a:solidFill>
              </a:rPr>
              <a:t>EXISTE UN EFECTO POSITIVO: CUANDO SE CAMBIA DE NIVEL BAJO A NIVEL ALTO DE LA ABERTURA DE MALLA SE INCREMENTA EL VOLUMEN. PARA MAXIMIZAR EL VOLUMEN SE RECOMIENDA USAR NIVEL ALTO DE LA ABERTURA DE MALLA.</a:t>
            </a:r>
            <a:endParaRPr lang="es-ES" sz="1800" b="1" dirty="0">
              <a:solidFill>
                <a:srgbClr val="00206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55" y="1484784"/>
            <a:ext cx="4678501" cy="47525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56940"/>
              </p:ext>
            </p:extLst>
          </p:nvPr>
        </p:nvGraphicFramePr>
        <p:xfrm>
          <a:off x="5006713" y="3845539"/>
          <a:ext cx="2952328" cy="24128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648">
                <a:tc>
                  <a:txBody>
                    <a:bodyPr/>
                    <a:lstStyle/>
                    <a:p>
                      <a:r>
                        <a:rPr lang="es-MX" sz="2000" dirty="0"/>
                        <a:t>FACTOR</a:t>
                      </a:r>
                      <a:r>
                        <a:rPr lang="es-MX" sz="2000" baseline="0" dirty="0"/>
                        <a:t>  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30E721E3-641D-4AE1-9A7F-3E9807D387F2}"/>
              </a:ext>
            </a:extLst>
          </p:cNvPr>
          <p:cNvSpPr/>
          <p:nvPr/>
        </p:nvSpPr>
        <p:spPr>
          <a:xfrm>
            <a:off x="2949153" y="72250"/>
            <a:ext cx="3533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solidFill>
                  <a:srgbClr val="002060"/>
                </a:solidFill>
              </a:rPr>
              <a:t>DISEÑOS FACTORIALES 2</a:t>
            </a:r>
            <a:r>
              <a:rPr lang="es-MX" b="1" baseline="30000" dirty="0">
                <a:solidFill>
                  <a:srgbClr val="002060"/>
                </a:solidFill>
              </a:rPr>
              <a:t>K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6CEC23-7FA6-48D4-B638-E29E68F407D1}"/>
              </a:ext>
            </a:extLst>
          </p:cNvPr>
          <p:cNvSpPr/>
          <p:nvPr/>
        </p:nvSpPr>
        <p:spPr>
          <a:xfrm>
            <a:off x="210324" y="430476"/>
            <a:ext cx="8723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s-ES_tradn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diseños factoriales son ampliamente utilizados en experimentos en los que intervienen varios factores y cada factor  tiene solo 2 niveles.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59A585-9256-4530-BD85-635EFDD0F93E}"/>
              </a:ext>
            </a:extLst>
          </p:cNvPr>
          <p:cNvSpPr txBox="1"/>
          <p:nvPr/>
        </p:nvSpPr>
        <p:spPr>
          <a:xfrm>
            <a:off x="231906" y="1330876"/>
            <a:ext cx="793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Si se tiene 2 factores:  Factor A, Factor 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5E57170-D1D6-468D-ABE5-042F5C3B7DFB}"/>
                  </a:ext>
                </a:extLst>
              </p:cNvPr>
              <p:cNvSpPr txBox="1"/>
              <p:nvPr/>
            </p:nvSpPr>
            <p:spPr>
              <a:xfrm>
                <a:off x="492594" y="1725551"/>
                <a:ext cx="2438103" cy="686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A: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𝒏𝒊𝒗𝒆𝒍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𝒃𝒂𝒋𝒐</m:t>
                            </m:r>
                          </m:e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𝒏𝒊𝒗𝒆𝒍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𝒂𝒍𝒕𝒐</m:t>
                            </m:r>
                          </m:e>
                        </m:eqArr>
                      </m:e>
                    </m:d>
                  </m:oMath>
                </a14:m>
                <a:endParaRPr lang="es-MX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5E57170-D1D6-468D-ABE5-042F5C3B7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94" y="1725551"/>
                <a:ext cx="2438103" cy="686535"/>
              </a:xfrm>
              <a:prstGeom prst="rect">
                <a:avLst/>
              </a:prstGeom>
              <a:blipFill>
                <a:blip r:embed="rId2"/>
                <a:stretch>
                  <a:fillRect l="-65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52956A55-C1A2-4264-91DA-35ECB4783BE1}"/>
                  </a:ext>
                </a:extLst>
              </p:cNvPr>
              <p:cNvSpPr txBox="1"/>
              <p:nvPr/>
            </p:nvSpPr>
            <p:spPr>
              <a:xfrm>
                <a:off x="4332047" y="1725551"/>
                <a:ext cx="2437847" cy="686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B: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𝒏𝒊𝒗𝒆𝒍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𝒃𝒂𝒋𝒐</m:t>
                            </m:r>
                          </m:e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𝒏𝒊𝒗𝒆𝒍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𝒂𝒍𝒕𝒐</m:t>
                            </m:r>
                          </m:e>
                        </m:eqArr>
                      </m:e>
                    </m:d>
                  </m:oMath>
                </a14:m>
                <a:endParaRPr lang="es-MX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52956A55-C1A2-4264-91DA-35ECB4783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047" y="1725551"/>
                <a:ext cx="2437847" cy="686535"/>
              </a:xfrm>
              <a:prstGeom prst="rect">
                <a:avLst/>
              </a:prstGeom>
              <a:blipFill>
                <a:blip r:embed="rId3"/>
                <a:stretch>
                  <a:fillRect l="-65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9A1349AB-A86C-4C63-819A-07B7310804C2}"/>
                  </a:ext>
                </a:extLst>
              </p:cNvPr>
              <p:cNvSpPr/>
              <p:nvPr/>
            </p:nvSpPr>
            <p:spPr>
              <a:xfrm>
                <a:off x="417695" y="3176515"/>
                <a:ext cx="2255874" cy="778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A: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 ó −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 ó </m:t>
                            </m:r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9A1349AB-A86C-4C63-819A-07B7310804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95" y="3176515"/>
                <a:ext cx="2255874" cy="778868"/>
              </a:xfrm>
              <a:prstGeom prst="rect">
                <a:avLst/>
              </a:prstGeom>
              <a:blipFill>
                <a:blip r:embed="rId4"/>
                <a:stretch>
                  <a:fillRect l="-297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01984F3-5FC8-4FE9-BCDC-A1C1946CE38D}"/>
                  </a:ext>
                </a:extLst>
              </p:cNvPr>
              <p:cNvSpPr/>
              <p:nvPr/>
            </p:nvSpPr>
            <p:spPr>
              <a:xfrm>
                <a:off x="3126082" y="3135703"/>
                <a:ext cx="2255874" cy="778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B: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 ó −</m:t>
                            </m:r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 ó </m:t>
                            </m:r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01984F3-5FC8-4FE9-BCDC-A1C1946CE3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082" y="3135703"/>
                <a:ext cx="2255874" cy="778868"/>
              </a:xfrm>
              <a:prstGeom prst="rect">
                <a:avLst/>
              </a:prstGeom>
              <a:blipFill>
                <a:blip r:embed="rId5"/>
                <a:stretch>
                  <a:fillRect l="-297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F1F7F064-39E7-4A4A-A6CA-58ABF1F39781}"/>
                  </a:ext>
                </a:extLst>
              </p:cNvPr>
              <p:cNvSpPr/>
              <p:nvPr/>
            </p:nvSpPr>
            <p:spPr>
              <a:xfrm>
                <a:off x="497862" y="5214009"/>
                <a:ext cx="3285708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s-MX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𝑪𝑶𝑴𝑩𝑰𝑵𝑨𝑪𝑰𝑶𝑵𝑬𝑺</m:t>
                      </m:r>
                    </m:oMath>
                  </m:oMathPara>
                </a14:m>
                <a:endParaRPr lang="es-MX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F1F7F064-39E7-4A4A-A6CA-58ABF1F397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62" y="5214009"/>
                <a:ext cx="3285708" cy="407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91F2049-A079-4CAB-B570-C80BD482FF8C}"/>
                  </a:ext>
                </a:extLst>
              </p:cNvPr>
              <p:cNvSpPr/>
              <p:nvPr/>
            </p:nvSpPr>
            <p:spPr>
              <a:xfrm>
                <a:off x="429510" y="2651057"/>
                <a:ext cx="26965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𝒏𝒊𝒗𝒆𝒍</m:t>
                      </m:r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𝒃𝒂𝒋𝒐</m:t>
                      </m:r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=−ó −</m:t>
                      </m:r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91F2049-A079-4CAB-B570-C80BD482FF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10" y="2651057"/>
                <a:ext cx="2696572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B38CCE04-3050-4C71-B13A-36C2C9E81472}"/>
                  </a:ext>
                </a:extLst>
              </p:cNvPr>
              <p:cNvSpPr/>
              <p:nvPr/>
            </p:nvSpPr>
            <p:spPr>
              <a:xfrm>
                <a:off x="3367729" y="2612352"/>
                <a:ext cx="2337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𝒏𝒊𝒗𝒆𝒍</m:t>
                      </m:r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𝒂𝒍𝒕𝒐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+ó 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B38CCE04-3050-4C71-B13A-36C2C9E81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729" y="2612352"/>
                <a:ext cx="233730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8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6372225" y="0"/>
          <a:ext cx="2562225" cy="1371600"/>
        </p:xfrm>
        <a:graphic>
          <a:graphicData uri="http://schemas.openxmlformats.org/drawingml/2006/table">
            <a:tbl>
              <a:tblPr/>
              <a:tblGrid>
                <a:gridCol w="1281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Nivel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20.06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27.6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11188" y="443379"/>
            <a:ext cx="53289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_tradnl" b="1" dirty="0">
                <a:solidFill>
                  <a:srgbClr val="002060"/>
                </a:solidFill>
              </a:rPr>
              <a:t>GRAFICAS DE EFECTOSPROMEDIO</a:t>
            </a:r>
            <a:r>
              <a:rPr lang="es-ES_tradnl" b="1" dirty="0">
                <a:solidFill>
                  <a:schemeClr val="accent2"/>
                </a:solidFill>
              </a:rPr>
              <a:t>:</a:t>
            </a:r>
          </a:p>
          <a:p>
            <a:r>
              <a:rPr lang="es-ES_tradnl" b="1" dirty="0">
                <a:solidFill>
                  <a:schemeClr val="accent2"/>
                </a:solidFill>
              </a:rPr>
              <a:t>Factor tipo de suspensión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4716016" y="1844824"/>
            <a:ext cx="410445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s-ES_tradnl" b="1" dirty="0">
                <a:solidFill>
                  <a:srgbClr val="002060"/>
                </a:solidFill>
              </a:rPr>
              <a:t>SE OBSERVA UN EFECTO POSITIVO, CUANDO SE CAMBIA DEL NIVEL BAJO A NIVEL ALTO DEL TIPO DE SUSPENSION SE INCREMENTA EL VOLUMEN. PARA MAXIMIZAR EL VOLUMEN </a:t>
            </a:r>
          </a:p>
          <a:p>
            <a:pPr algn="just"/>
            <a:r>
              <a:rPr lang="es-ES_tradnl" b="1" dirty="0">
                <a:solidFill>
                  <a:srgbClr val="002060"/>
                </a:solidFill>
              </a:rPr>
              <a:t>SE RECOMIENDA USAR  EL NIVEL DEL TIPO DE SUSPENSION.</a:t>
            </a: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787366"/>
            <a:ext cx="4320481" cy="566597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98290"/>
              </p:ext>
            </p:extLst>
          </p:nvPr>
        </p:nvGraphicFramePr>
        <p:xfrm>
          <a:off x="6348008" y="116632"/>
          <a:ext cx="2520950" cy="1371600"/>
        </p:xfrm>
        <a:graphic>
          <a:graphicData uri="http://schemas.openxmlformats.org/drawingml/2006/table">
            <a:tbl>
              <a:tblPr/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Nivel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25.45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22.21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755576" y="260648"/>
            <a:ext cx="47950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_tradnl" b="1" dirty="0">
                <a:solidFill>
                  <a:srgbClr val="002060"/>
                </a:solidFill>
              </a:rPr>
              <a:t>GRAFICAS DE EFECTOS PROMEDIO</a:t>
            </a:r>
            <a:r>
              <a:rPr lang="es-ES_tradnl" b="1" dirty="0">
                <a:solidFill>
                  <a:schemeClr val="accent2"/>
                </a:solidFill>
              </a:rPr>
              <a:t>:</a:t>
            </a:r>
          </a:p>
          <a:p>
            <a:r>
              <a:rPr lang="es-ES_tradnl" b="1" dirty="0">
                <a:solidFill>
                  <a:schemeClr val="accent2"/>
                </a:solidFill>
              </a:rPr>
              <a:t>Factor temperatura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148064" y="2060848"/>
            <a:ext cx="377991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s-ES_tradnl" b="1" dirty="0">
                <a:solidFill>
                  <a:srgbClr val="002060"/>
                </a:solidFill>
              </a:rPr>
              <a:t>SE OBSERVA UN EFECTO NEGATIVO, CUANDO SE CAMBIA DE  NIVEL BAJO A NIVEL ALTO  DE LA TEMPERATURA DISMINUYE EL VOLUMEN. PARA MAXIMIZAR EL VOLUMEN SE RECOMIENDA USAR  EL NIVEL BAJO DE LA TEMPERATURA.</a:t>
            </a:r>
            <a:r>
              <a:rPr lang="es-ES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8534"/>
            <a:ext cx="4680521" cy="559396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18864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CONCLUSIONES DE LAS GRAFICAS DE EFECTOS: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03222"/>
              </p:ext>
            </p:extLst>
          </p:nvPr>
        </p:nvGraphicFramePr>
        <p:xfrm>
          <a:off x="755576" y="4797152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95536" y="69269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Para la Abertura  de malla (factor A), existe un efecto positivo, si se incrementa la Abertura de malla se incrementa el volume de sedimentación.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95536" y="1844824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_tradnl" b="1" dirty="0">
                <a:solidFill>
                  <a:srgbClr val="002060"/>
                </a:solidFill>
              </a:rPr>
              <a:t>Para el tipo de Suspensión (factor B), existe un efecto positivo, si se cambia el tipo de suspensión del nivel bajo a nivel alto se incrementa el volumen de sedimentación.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467544" y="3068960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b="1" dirty="0">
                <a:solidFill>
                  <a:srgbClr val="002060"/>
                </a:solidFill>
              </a:rPr>
              <a:t>Para la Temperatura (factor C), existe un efecto negativo, si se cambia del nivel bajo de temperatura a nivel alto de temperatura disminuye el volumen de sedimentación.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9552" y="4149080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Para maximizar el volumen de sedimentación </a:t>
            </a:r>
          </a:p>
        </p:txBody>
      </p:sp>
    </p:spTree>
    <p:extLst>
      <p:ext uri="{BB962C8B-B14F-4D97-AF65-F5344CB8AC3E}">
        <p14:creationId xmlns:p14="http://schemas.microsoft.com/office/powerpoint/2010/main" val="2039365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49255"/>
              </p:ext>
            </p:extLst>
          </p:nvPr>
        </p:nvGraphicFramePr>
        <p:xfrm>
          <a:off x="6300192" y="49042"/>
          <a:ext cx="2537903" cy="1340976"/>
        </p:xfrm>
        <a:graphic>
          <a:graphicData uri="http://schemas.openxmlformats.org/drawingml/2006/table">
            <a:tbl>
              <a:tblPr/>
              <a:tblGrid>
                <a:gridCol w="559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s-E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16.1</a:t>
                      </a:r>
                      <a:endParaRPr kumimoji="0" lang="es-E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23.95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14.92</a:t>
                      </a:r>
                      <a:endParaRPr kumimoji="0" lang="es-E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40.27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2" marB="4570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528" y="332656"/>
            <a:ext cx="54006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b="1" dirty="0">
                <a:solidFill>
                  <a:srgbClr val="FF0000"/>
                </a:solidFill>
              </a:rPr>
              <a:t>GRAFICA DE INTERACCIONES</a:t>
            </a:r>
          </a:p>
          <a:p>
            <a:pPr>
              <a:spcBef>
                <a:spcPct val="50000"/>
              </a:spcBef>
            </a:pPr>
            <a:r>
              <a:rPr lang="es-ES" b="1" dirty="0">
                <a:solidFill>
                  <a:srgbClr val="FF0000"/>
                </a:solidFill>
              </a:rPr>
              <a:t>MALLA-SUSPENSION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796136" y="1463187"/>
            <a:ext cx="3131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1800" b="1" dirty="0">
                <a:solidFill>
                  <a:srgbClr val="002060"/>
                </a:solidFill>
              </a:rPr>
              <a:t>Si se trabaja en el nivel bajo de la abertura de malla y se cambia la suspensión del nivel bajo a nivel alto no hay un cambio en el volumen de sedimentación.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796136" y="3455425"/>
            <a:ext cx="3168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1800" b="1" dirty="0">
                <a:solidFill>
                  <a:srgbClr val="002060"/>
                </a:solidFill>
              </a:rPr>
              <a:t>Si se trabaja en el nivel alto de la abertura de malla y se cambia la suspensión del nivel bajo a nivel alto se incrementa el volumen de sedimentación.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39551" y="5465655"/>
            <a:ext cx="7956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_tradnl" b="1" dirty="0">
                <a:solidFill>
                  <a:srgbClr val="002060"/>
                </a:solidFill>
              </a:rPr>
              <a:t>Para maximizar el volumen de sedimentación se recomienda el nivel alto de abertura de malla y el nivel alto de suspensión.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340768"/>
            <a:ext cx="5184651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536" y="332656"/>
            <a:ext cx="7920880" cy="461665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</a:rPr>
              <a:t>Conclusiones y Recomendaciones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15597" y="1052736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Por los efectos simples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533462"/>
              </p:ext>
            </p:extLst>
          </p:nvPr>
        </p:nvGraphicFramePr>
        <p:xfrm>
          <a:off x="467544" y="16288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12403"/>
              </p:ext>
            </p:extLst>
          </p:nvPr>
        </p:nvGraphicFramePr>
        <p:xfrm>
          <a:off x="418506" y="3284984"/>
          <a:ext cx="406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15597" y="2780928"/>
            <a:ext cx="4300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Por el efecto de interacción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411761" y="4492369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Recomendación para maximizar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45908"/>
              </p:ext>
            </p:extLst>
          </p:nvPr>
        </p:nvGraphicFramePr>
        <p:xfrm>
          <a:off x="1259632" y="5157192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ACAD2A65-4080-4F6A-B94D-E86A7F197FEA}"/>
              </a:ext>
            </a:extLst>
          </p:cNvPr>
          <p:cNvSpPr/>
          <p:nvPr/>
        </p:nvSpPr>
        <p:spPr>
          <a:xfrm>
            <a:off x="287016" y="1003886"/>
            <a:ext cx="8605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</a:rPr>
              <a:t>volumen = 23.8312 + 8.31875*malla + 3.76875*suspension - 1.61875*temperatura + 4.35625*malla*suspension - 0.25625*malla*temperatura + 0.39375*suspension*temperatura - 0.69375*malla*suspension*temperatura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02B120B-AB5E-4DEE-A00C-436E9AA7892C}"/>
              </a:ext>
            </a:extLst>
          </p:cNvPr>
          <p:cNvSpPr txBox="1"/>
          <p:nvPr/>
        </p:nvSpPr>
        <p:spPr>
          <a:xfrm>
            <a:off x="935596" y="468835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MODELO MATEMATICO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40AC300-DEFE-42BC-9610-6BC123485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50841"/>
              </p:ext>
            </p:extLst>
          </p:nvPr>
        </p:nvGraphicFramePr>
        <p:xfrm>
          <a:off x="2339752" y="3075057"/>
          <a:ext cx="410445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8A796BE9-07AC-4302-9E84-7EF883CE1658}"/>
              </a:ext>
            </a:extLst>
          </p:cNvPr>
          <p:cNvSpPr/>
          <p:nvPr/>
        </p:nvSpPr>
        <p:spPr>
          <a:xfrm>
            <a:off x="287016" y="4404058"/>
            <a:ext cx="87489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</a:rPr>
              <a:t>volumen = 23.8312 + 8.31875*(1)+ 3.76875*(1) - 1.61875*(-1) + 4.35625*(1)(1)- 0.25625*(1)(-1)+ 0.39375*(1)(-1) - 0.69375*(1)(1)(-1)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1C4E569-0980-42BA-967D-129F5309C133}"/>
              </a:ext>
            </a:extLst>
          </p:cNvPr>
          <p:cNvSpPr/>
          <p:nvPr/>
        </p:nvSpPr>
        <p:spPr>
          <a:xfrm>
            <a:off x="337634" y="5216935"/>
            <a:ext cx="88063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</a:rPr>
              <a:t>volumen = 42.45</a:t>
            </a:r>
          </a:p>
        </p:txBody>
      </p:sp>
    </p:spTree>
    <p:extLst>
      <p:ext uri="{BB962C8B-B14F-4D97-AF65-F5344CB8AC3E}">
        <p14:creationId xmlns:p14="http://schemas.microsoft.com/office/powerpoint/2010/main" val="382138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475656" y="47667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Grafica de Respuesta (Cubo)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672408"/>
              </p:ext>
            </p:extLst>
          </p:nvPr>
        </p:nvGraphicFramePr>
        <p:xfrm>
          <a:off x="1163960" y="5270628"/>
          <a:ext cx="6648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00">
                  <a:extLst>
                    <a:ext uri="{9D8B030D-6E8A-4147-A177-3AD203B41FA5}">
                      <a16:colId xmlns:a16="http://schemas.microsoft.com/office/drawing/2014/main" val="4185868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PROMEDIO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42.45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60946"/>
            <a:ext cx="8280920" cy="4138359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4932040" y="2422989"/>
            <a:ext cx="79208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775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3568" y="54868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Supuestos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22837"/>
              </p:ext>
            </p:extLst>
          </p:nvPr>
        </p:nvGraphicFramePr>
        <p:xfrm>
          <a:off x="899592" y="1071900"/>
          <a:ext cx="7488832" cy="523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871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71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96752"/>
            <a:ext cx="3524259" cy="237626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3" y="1196752"/>
            <a:ext cx="3384376" cy="252028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717034"/>
            <a:ext cx="3596267" cy="25202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3768798"/>
            <a:ext cx="3528392" cy="24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44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871433"/>
            <a:ext cx="8352928" cy="529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0E721E3-641D-4AE1-9A7F-3E9807D387F2}"/>
              </a:ext>
            </a:extLst>
          </p:cNvPr>
          <p:cNvSpPr/>
          <p:nvPr/>
        </p:nvSpPr>
        <p:spPr>
          <a:xfrm>
            <a:off x="2949153" y="72250"/>
            <a:ext cx="3533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solidFill>
                  <a:srgbClr val="002060"/>
                </a:solidFill>
              </a:rPr>
              <a:t>DISEÑOS FACTORIALES 2</a:t>
            </a:r>
            <a:r>
              <a:rPr lang="es-MX" b="1" baseline="30000" dirty="0">
                <a:solidFill>
                  <a:srgbClr val="002060"/>
                </a:solidFill>
              </a:rPr>
              <a:t>K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59A585-9256-4530-BD85-635EFDD0F93E}"/>
              </a:ext>
            </a:extLst>
          </p:cNvPr>
          <p:cNvSpPr txBox="1"/>
          <p:nvPr/>
        </p:nvSpPr>
        <p:spPr>
          <a:xfrm>
            <a:off x="258355" y="541801"/>
            <a:ext cx="793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Si se tiene 3 factores:  Factor A, Factor B,  Factor 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9A1349AB-A86C-4C63-819A-07B7310804C2}"/>
                  </a:ext>
                </a:extLst>
              </p:cNvPr>
              <p:cNvSpPr/>
              <p:nvPr/>
            </p:nvSpPr>
            <p:spPr>
              <a:xfrm>
                <a:off x="333802" y="1105752"/>
                <a:ext cx="1574855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A: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</m:e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9A1349AB-A86C-4C63-819A-07B7310804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2" y="1105752"/>
                <a:ext cx="1574855" cy="641138"/>
              </a:xfrm>
              <a:prstGeom prst="rect">
                <a:avLst/>
              </a:prstGeom>
              <a:blipFill>
                <a:blip r:embed="rId2"/>
                <a:stretch>
                  <a:fillRect l="-426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01984F3-5FC8-4FE9-BCDC-A1C1946CE38D}"/>
                  </a:ext>
                </a:extLst>
              </p:cNvPr>
              <p:cNvSpPr/>
              <p:nvPr/>
            </p:nvSpPr>
            <p:spPr>
              <a:xfrm>
                <a:off x="2699792" y="1041369"/>
                <a:ext cx="1574598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B: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</m:e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01984F3-5FC8-4FE9-BCDC-A1C1946CE3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041369"/>
                <a:ext cx="1574598" cy="641138"/>
              </a:xfrm>
              <a:prstGeom prst="rect">
                <a:avLst/>
              </a:prstGeom>
              <a:blipFill>
                <a:blip r:embed="rId3"/>
                <a:stretch>
                  <a:fillRect l="-426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37C5B6B-3155-4F1E-9B39-14ED1F337BBF}"/>
                  </a:ext>
                </a:extLst>
              </p:cNvPr>
              <p:cNvSpPr/>
              <p:nvPr/>
            </p:nvSpPr>
            <p:spPr>
              <a:xfrm>
                <a:off x="5731913" y="1021029"/>
                <a:ext cx="1589025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C: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</m:e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37C5B6B-3155-4F1E-9B39-14ED1F337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913" y="1021029"/>
                <a:ext cx="1589025" cy="641138"/>
              </a:xfrm>
              <a:prstGeom prst="rect">
                <a:avLst/>
              </a:prstGeom>
              <a:blipFill>
                <a:blip r:embed="rId4"/>
                <a:stretch>
                  <a:fillRect l="-383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F12EFF7F-4ADF-4C0E-A273-A3A79DA0232D}"/>
                  </a:ext>
                </a:extLst>
              </p:cNvPr>
              <p:cNvSpPr/>
              <p:nvPr/>
            </p:nvSpPr>
            <p:spPr>
              <a:xfrm>
                <a:off x="333802" y="2874320"/>
                <a:ext cx="31159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𝐶𝑂𝑀𝐵𝐼𝑁𝐴𝐶𝐼𝑂𝑁𝐸𝑆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F12EFF7F-4ADF-4C0E-A273-A3A79DA02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2" y="2874320"/>
                <a:ext cx="311598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7217D981-7F3A-445A-9B2F-BE57049596AD}"/>
              </a:ext>
            </a:extLst>
          </p:cNvPr>
          <p:cNvGraphicFramePr>
            <a:graphicFrameLocks noGrp="1"/>
          </p:cNvGraphicFramePr>
          <p:nvPr/>
        </p:nvGraphicFramePr>
        <p:xfrm>
          <a:off x="3923928" y="2204864"/>
          <a:ext cx="4104456" cy="37618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672">
                <a:tc>
                  <a:txBody>
                    <a:bodyPr/>
                    <a:lstStyle/>
                    <a:p>
                      <a:r>
                        <a:rPr lang="es-MX" sz="2000" dirty="0"/>
                        <a:t>FACTOR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0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0E721E3-641D-4AE1-9A7F-3E9807D387F2}"/>
              </a:ext>
            </a:extLst>
          </p:cNvPr>
          <p:cNvSpPr/>
          <p:nvPr/>
        </p:nvSpPr>
        <p:spPr>
          <a:xfrm>
            <a:off x="79457" y="34617"/>
            <a:ext cx="3533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solidFill>
                  <a:srgbClr val="002060"/>
                </a:solidFill>
              </a:rPr>
              <a:t>DISEÑOS FACTORIALES 2</a:t>
            </a:r>
            <a:r>
              <a:rPr lang="es-MX" b="1" baseline="30000" dirty="0">
                <a:solidFill>
                  <a:srgbClr val="002060"/>
                </a:solidFill>
              </a:rPr>
              <a:t>K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59A585-9256-4530-BD85-635EFDD0F93E}"/>
              </a:ext>
            </a:extLst>
          </p:cNvPr>
          <p:cNvSpPr txBox="1"/>
          <p:nvPr/>
        </p:nvSpPr>
        <p:spPr>
          <a:xfrm>
            <a:off x="258355" y="541801"/>
            <a:ext cx="3017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Si se tiene 4 factores: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9A1349AB-A86C-4C63-819A-07B7310804C2}"/>
                  </a:ext>
                </a:extLst>
              </p:cNvPr>
              <p:cNvSpPr/>
              <p:nvPr/>
            </p:nvSpPr>
            <p:spPr>
              <a:xfrm>
                <a:off x="333802" y="1072907"/>
                <a:ext cx="1574855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A: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</m:e>
                          <m:e>
                            <m:r>
                              <a:rPr lang="es-MX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9A1349AB-A86C-4C63-819A-07B7310804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2" y="1072907"/>
                <a:ext cx="1574855" cy="641138"/>
              </a:xfrm>
              <a:prstGeom prst="rect">
                <a:avLst/>
              </a:prstGeom>
              <a:blipFill>
                <a:blip r:embed="rId2"/>
                <a:stretch>
                  <a:fillRect l="-426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01984F3-5FC8-4FE9-BCDC-A1C1946CE38D}"/>
                  </a:ext>
                </a:extLst>
              </p:cNvPr>
              <p:cNvSpPr/>
              <p:nvPr/>
            </p:nvSpPr>
            <p:spPr>
              <a:xfrm>
                <a:off x="333802" y="1936163"/>
                <a:ext cx="1630703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B: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  </m:t>
                            </m:r>
                          </m:e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01984F3-5FC8-4FE9-BCDC-A1C1946CE3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2" y="1936163"/>
                <a:ext cx="1630703" cy="641138"/>
              </a:xfrm>
              <a:prstGeom prst="rect">
                <a:avLst/>
              </a:prstGeom>
              <a:blipFill>
                <a:blip r:embed="rId3"/>
                <a:stretch>
                  <a:fillRect l="-412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37C5B6B-3155-4F1E-9B39-14ED1F337BBF}"/>
                  </a:ext>
                </a:extLst>
              </p:cNvPr>
              <p:cNvSpPr/>
              <p:nvPr/>
            </p:nvSpPr>
            <p:spPr>
              <a:xfrm>
                <a:off x="257053" y="2924944"/>
                <a:ext cx="1532920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C: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37C5B6B-3155-4F1E-9B39-14ED1F337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53" y="2924944"/>
                <a:ext cx="1532920" cy="641138"/>
              </a:xfrm>
              <a:prstGeom prst="rect">
                <a:avLst/>
              </a:prstGeom>
              <a:blipFill>
                <a:blip r:embed="rId4"/>
                <a:stretch>
                  <a:fillRect l="-396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F12EFF7F-4ADF-4C0E-A273-A3A79DA0232D}"/>
                  </a:ext>
                </a:extLst>
              </p:cNvPr>
              <p:cNvSpPr/>
              <p:nvPr/>
            </p:nvSpPr>
            <p:spPr>
              <a:xfrm>
                <a:off x="354532" y="5287505"/>
                <a:ext cx="32586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𝐶𝑂𝑀𝐵𝐼𝑁𝐴𝐶𝐼𝑂𝑁𝐸𝑆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F12EFF7F-4ADF-4C0E-A273-A3A79DA02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32" y="5287505"/>
                <a:ext cx="325864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7217D981-7F3A-445A-9B2F-BE57049596AD}"/>
              </a:ext>
            </a:extLst>
          </p:cNvPr>
          <p:cNvGraphicFramePr>
            <a:graphicFrameLocks noGrp="1"/>
          </p:cNvGraphicFramePr>
          <p:nvPr/>
        </p:nvGraphicFramePr>
        <p:xfrm>
          <a:off x="3613181" y="75593"/>
          <a:ext cx="5451364" cy="673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2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841">
                  <a:extLst>
                    <a:ext uri="{9D8B030D-6E8A-4147-A177-3AD203B41FA5}">
                      <a16:colId xmlns:a16="http://schemas.microsoft.com/office/drawing/2014/main" val="2026347982"/>
                    </a:ext>
                  </a:extLst>
                </a:gridCol>
              </a:tblGrid>
              <a:tr h="358706">
                <a:tc>
                  <a:txBody>
                    <a:bodyPr/>
                    <a:lstStyle/>
                    <a:p>
                      <a:r>
                        <a:rPr lang="es-MX" sz="2000" dirty="0"/>
                        <a:t>FACTOR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40226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01564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934515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20207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086362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099796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332011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1072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57BAC8FB-0891-4AD8-BD22-0D46C390FB78}"/>
                  </a:ext>
                </a:extLst>
              </p:cNvPr>
              <p:cNvSpPr/>
              <p:nvPr/>
            </p:nvSpPr>
            <p:spPr>
              <a:xfrm>
                <a:off x="281434" y="3928898"/>
                <a:ext cx="1532920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b="1" dirty="0">
                    <a:solidFill>
                      <a:srgbClr val="002060"/>
                    </a:solidFill>
                  </a:rPr>
                  <a:t>Factor D: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  <m:e>
                            <m:r>
                              <a:rPr lang="es-MX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</m:eqAr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57BAC8FB-0891-4AD8-BD22-0D46C390FB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34" y="3928898"/>
                <a:ext cx="1532920" cy="641138"/>
              </a:xfrm>
              <a:prstGeom prst="rect">
                <a:avLst/>
              </a:prstGeom>
              <a:blipFill>
                <a:blip r:embed="rId6"/>
                <a:stretch>
                  <a:fillRect l="-396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03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251516" y="1484784"/>
          <a:ext cx="3528395" cy="25922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32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5043">
                <a:tc>
                  <a:txBody>
                    <a:bodyPr/>
                    <a:lstStyle/>
                    <a:p>
                      <a:r>
                        <a:rPr lang="es-MX" sz="2000" dirty="0"/>
                        <a:t>CODIGO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</a:t>
                      </a:r>
                      <a:r>
                        <a:rPr lang="es-MX" sz="2000" baseline="0" dirty="0"/>
                        <a:t>  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4355976" y="1340768"/>
          <a:ext cx="4320480" cy="400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8278">
                <a:tc>
                  <a:txBody>
                    <a:bodyPr/>
                    <a:lstStyle/>
                    <a:p>
                      <a:r>
                        <a:rPr lang="es-MX" sz="2000" dirty="0"/>
                        <a:t>CODIGO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abc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83568" y="764704"/>
                <a:ext cx="2931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𝐶𝑂𝑀𝐵𝐼𝑁𝐴𝐶𝐼𝑂𝑁𝐸𝑆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64704"/>
                <a:ext cx="2931315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455" r="-1455" b="-78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716016" y="764703"/>
                <a:ext cx="2931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𝐶𝑂𝑀𝐵𝐼𝑁𝐴𝐶𝐼𝑂𝑁𝐸𝑆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764703"/>
                <a:ext cx="2931315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667" r="-1458" b="-78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4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07504" y="60960"/>
          <a:ext cx="7272810" cy="673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4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1599790017"/>
                    </a:ext>
                  </a:extLst>
                </a:gridCol>
              </a:tblGrid>
              <a:tr h="385177">
                <a:tc>
                  <a:txBody>
                    <a:bodyPr/>
                    <a:lstStyle/>
                    <a:p>
                      <a:r>
                        <a:rPr lang="es-MX" sz="2000" dirty="0"/>
                        <a:t>CODIGO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FACTOR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abc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1525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668107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 err="1"/>
                        <a:t>bd</a:t>
                      </a:r>
                      <a:endParaRPr lang="es-MX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015275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 err="1"/>
                        <a:t>abd</a:t>
                      </a:r>
                      <a:endParaRPr lang="es-MX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052385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/>
                        <a:t>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559581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 err="1"/>
                        <a:t>acd</a:t>
                      </a:r>
                      <a:endParaRPr lang="es-MX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10648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 err="1"/>
                        <a:t>bcd</a:t>
                      </a:r>
                      <a:endParaRPr lang="es-MX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</a:t>
                      </a:r>
                      <a:endParaRPr kumimoji="0" lang="es-MX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570076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es-MX" sz="2000" b="1" dirty="0" err="1"/>
                        <a:t>abcd</a:t>
                      </a:r>
                      <a:endParaRPr lang="es-MX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4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68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673061" y="1556792"/>
          <a:ext cx="1944216" cy="26642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7051">
                <a:tc>
                  <a:txBody>
                    <a:bodyPr/>
                    <a:lstStyle/>
                    <a:p>
                      <a:r>
                        <a:rPr lang="es-MX" sz="2000" baseline="0" dirty="0"/>
                        <a:t>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/>
                        <a:t> </a:t>
                      </a:r>
                      <a:r>
                        <a:rPr lang="es-MX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11"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79512" y="908720"/>
                <a:ext cx="2931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𝐶𝑂𝑀𝐵𝐼𝑁𝐴𝐶𝐼𝑂𝑁𝐸𝑆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08720"/>
                <a:ext cx="2931315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455" r="-1455" b="-78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3419872" y="1340768"/>
          <a:ext cx="4392489" cy="40324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1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0286">
                <a:tc>
                  <a:txBody>
                    <a:bodyPr/>
                    <a:lstStyle/>
                    <a:p>
                      <a:r>
                        <a:rPr lang="es-MX" sz="2000" dirty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ABC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70"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3851920" y="862553"/>
                <a:ext cx="31159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𝐶𝑂𝑀𝐵𝐼𝑁𝐴𝐶𝐼𝑂𝑁𝐸𝑆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862553"/>
                <a:ext cx="3115981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07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7504" y="620688"/>
            <a:ext cx="864120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s-ES_tradn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diseños factoriales son ampliamente utilizados en experimentos en los que intervienen varios factores para estudiar el efecto conjunto de éstos sobre una respuesta.</a:t>
            </a:r>
          </a:p>
          <a:p>
            <a:pPr>
              <a:defRPr/>
            </a:pPr>
            <a:endParaRPr lang="es-ES_tradnl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s-ES_tradn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caso especial e importante ocurre cuando se tienen k factores, con dos niveles cada factor: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s-ES_tradnl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s-ES_tradn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Cuantitativos (valores de temperatura, presión o tiempo)</a:t>
            </a:r>
          </a:p>
          <a:p>
            <a:pPr>
              <a:defRPr/>
            </a:pPr>
            <a:endParaRPr lang="es-ES_tradnl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s-ES_tradn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Cualitativos (dos máquinas, dos operadores, los niveles “superior”  e “inferior” de un factor o, la ausencia o presencia de un factor.</a:t>
            </a:r>
          </a:p>
          <a:p>
            <a:pPr>
              <a:defRPr/>
            </a:pPr>
            <a:endParaRPr lang="es-ES_tradnl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2400" b="1" dirty="0">
                <a:solidFill>
                  <a:schemeClr val="bg1"/>
                </a:solidFill>
              </a:rPr>
              <a:t>INTRODUCCION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44" y="34752"/>
            <a:ext cx="8888536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/>
          <a:p>
            <a:pPr marL="457200" indent="-457200" algn="just"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b="1" dirty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EJEMPLO 4</a:t>
            </a:r>
          </a:p>
          <a:p>
            <a:pPr marL="457200" indent="-457200" algn="just"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es-ES_tradnl" sz="2400" b="1" dirty="0">
                <a:solidFill>
                  <a:srgbClr val="002060"/>
                </a:solidFill>
              </a:rPr>
              <a:t>	</a:t>
            </a:r>
            <a:r>
              <a:rPr lang="es-ES_tradnl" b="1" dirty="0">
                <a:solidFill>
                  <a:srgbClr val="002060"/>
                </a:solidFill>
              </a:rPr>
              <a:t>Un químico desea investigar el efecto de la abertura de malla (factor A, 40,60), tipo de suspensión (factor B, suspensión A, suspensión B) y temperatura de ciclaje (factor C, 0°C, 30°C) en el volumen de sedimentación (%). Se eligen dos niveles de cada factor y se realiza un diseño factorial  con dos replicas. Los resultados se muestran a continuación: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-4102100" y="56911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-193675" algn="l"/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486400" algn="l"/>
              </a:tabLst>
            </a:pPr>
            <a:endParaRPr lang="es-MX" sz="2400"/>
          </a:p>
        </p:txBody>
      </p:sp>
      <p:graphicFrame>
        <p:nvGraphicFramePr>
          <p:cNvPr id="61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24515"/>
              </p:ext>
            </p:extLst>
          </p:nvPr>
        </p:nvGraphicFramePr>
        <p:xfrm>
          <a:off x="899592" y="2420889"/>
          <a:ext cx="7345511" cy="4010940"/>
        </p:xfrm>
        <a:graphic>
          <a:graphicData uri="http://schemas.openxmlformats.org/drawingml/2006/table">
            <a:tbl>
              <a:tblPr/>
              <a:tblGrid>
                <a:gridCol w="180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1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Combinación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replica I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replica II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18.9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27.2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15.9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41.0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43.9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14.4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22.5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14.2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36.3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39.9</a:t>
                      </a: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12&quot;/&gt;&lt;/object&gt;&lt;object type=&quot;3&quot; unique_id=&quot;10005&quot;&gt;&lt;property id=&quot;20148&quot; value=&quot;5&quot;/&gt;&lt;property id=&quot;20300&quot; value=&quot;Slide 3&quot;/&gt;&lt;property id=&quot;20307&quot; value=&quot;256&quot;/&gt;&lt;/object&gt;&lt;object type=&quot;3&quot; unique_id=&quot;10006&quot;&gt;&lt;property id=&quot;20148&quot; value=&quot;5&quot;/&gt;&lt;property id=&quot;20300&quot; value=&quot;Slide 4 - &amp;quot;APLICACIÓN: FILTRAR FACTORES&amp;quot;&quot;/&gt;&lt;property id=&quot;20307&quot; value=&quot;257&quot;/&gt;&lt;/object&gt;&lt;object type=&quot;3&quot; unique_id=&quot;10007&quot;&gt;&lt;property id=&quot;20148&quot; value=&quot;5&quot;/&gt;&lt;property id=&quot;20300&quot; value=&quot;Slide 8&quot;/&gt;&lt;property id=&quot;20307&quot; value=&quot;259&quot;/&gt;&lt;/object&gt;&lt;object type=&quot;3&quot; unique_id=&quot;10008&quot;&gt;&lt;property id=&quot;20148&quot; value=&quot;5&quot;/&gt;&lt;property id=&quot;20300&quot; value=&quot;Slide 9&quot;/&gt;&lt;property id=&quot;20307&quot; value=&quot;313&quot;/&gt;&lt;/object&gt;&lt;object type=&quot;3&quot; unique_id=&quot;10009&quot;&gt;&lt;property id=&quot;20148&quot; value=&quot;5&quot;/&gt;&lt;property id=&quot;20300&quot; value=&quot;Slide 10&quot;/&gt;&lt;property id=&quot;20307&quot; value=&quot;327&quot;/&gt;&lt;/object&gt;&lt;object type=&quot;3&quot; unique_id=&quot;10010&quot;&gt;&lt;property id=&quot;20148&quot; value=&quot;5&quot;/&gt;&lt;property id=&quot;20300&quot; value=&quot;Slide 11&quot;/&gt;&lt;property id=&quot;20307&quot; value=&quot;314&quot;/&gt;&lt;/object&gt;&lt;object type=&quot;3&quot; unique_id=&quot;10011&quot;&gt;&lt;property id=&quot;20148&quot; value=&quot;5&quot;/&gt;&lt;property id=&quot;20300&quot; value=&quot;Slide 12&quot;/&gt;&lt;property id=&quot;20307&quot; value=&quot;315&quot;/&gt;&lt;/object&gt;&lt;object type=&quot;3&quot; unique_id=&quot;10012&quot;&gt;&lt;property id=&quot;20148&quot; value=&quot;5&quot;/&gt;&lt;property id=&quot;20300&quot; value=&quot;Slide 13&quot;/&gt;&lt;property id=&quot;20307&quot; value=&quot;316&quot;/&gt;&lt;/object&gt;&lt;object type=&quot;3&quot; unique_id=&quot;10013&quot;&gt;&lt;property id=&quot;20148&quot; value=&quot;5&quot;/&gt;&lt;property id=&quot;20300&quot; value=&quot;Slide 14&quot;/&gt;&lt;property id=&quot;20307&quot; value=&quot;317&quot;/&gt;&lt;/object&gt;&lt;object type=&quot;3&quot; unique_id=&quot;10014&quot;&gt;&lt;property id=&quot;20148&quot; value=&quot;5&quot;/&gt;&lt;property id=&quot;20300&quot; value=&quot;Slide 15&quot;/&gt;&lt;property id=&quot;20307&quot; value=&quot;329&quot;/&gt;&lt;/object&gt;&lt;object type=&quot;3&quot; unique_id=&quot;10015&quot;&gt;&lt;property id=&quot;20148&quot; value=&quot;5&quot;/&gt;&lt;property id=&quot;20300&quot; value=&quot;Slide 16&quot;/&gt;&lt;property id=&quot;20307&quot; value=&quot;330&quot;/&gt;&lt;/object&gt;&lt;object type=&quot;3&quot; unique_id=&quot;10016&quot;&gt;&lt;property id=&quot;20148&quot; value=&quot;5&quot;/&gt;&lt;property id=&quot;20300&quot; value=&quot;Slide 17&quot;/&gt;&lt;property id=&quot;20307&quot; value=&quot;337&quot;/&gt;&lt;/object&gt;&lt;object type=&quot;3&quot; unique_id=&quot;10017&quot;&gt;&lt;property id=&quot;20148&quot; value=&quot;5&quot;/&gt;&lt;property id=&quot;20300&quot; value=&quot;Slide 18&quot;/&gt;&lt;property id=&quot;20307&quot; value=&quot;320&quot;/&gt;&lt;/object&gt;&lt;object type=&quot;3&quot; unique_id=&quot;10021&quot;&gt;&lt;property id=&quot;20148&quot; value=&quot;5&quot;/&gt;&lt;property id=&quot;20300&quot; value=&quot;Slide 20&quot;/&gt;&lt;property id=&quot;20307&quot; value=&quot;331&quot;/&gt;&lt;/object&gt;&lt;object type=&quot;3&quot; unique_id=&quot;10022&quot;&gt;&lt;property id=&quot;20148&quot; value=&quot;5&quot;/&gt;&lt;property id=&quot;20300&quot; value=&quot;Slide 21&quot;/&gt;&lt;property id=&quot;20307&quot; value=&quot;333&quot;/&gt;&lt;/object&gt;&lt;object type=&quot;3&quot; unique_id=&quot;10023&quot;&gt;&lt;property id=&quot;20148&quot; value=&quot;5&quot;/&gt;&lt;property id=&quot;20300&quot; value=&quot;Slide 22&quot;/&gt;&lt;property id=&quot;20307&quot; value=&quot;334&quot;/&gt;&lt;/object&gt;&lt;object type=&quot;3&quot; unique_id=&quot;10025&quot;&gt;&lt;property id=&quot;20148&quot; value=&quot;5&quot;/&gt;&lt;property id=&quot;20300&quot; value=&quot;Slide 24&quot;/&gt;&lt;property id=&quot;20307&quot; value=&quot;335&quot;/&gt;&lt;/object&gt;&lt;object type=&quot;3&quot; unique_id=&quot;10026&quot;&gt;&lt;property id=&quot;20148&quot; value=&quot;5&quot;/&gt;&lt;property id=&quot;20300&quot; value=&quot;Slide 25&quot;/&gt;&lt;property id=&quot;20307&quot; value=&quot;325&quot;/&gt;&lt;/object&gt;&lt;object type=&quot;3&quot; unique_id=&quot;10191&quot;&gt;&lt;property id=&quot;20148&quot; value=&quot;5&quot;/&gt;&lt;property id=&quot;20300&quot; value=&quot;Slide 5&quot;/&gt;&lt;property id=&quot;20307&quot; value=&quot;340&quot;/&gt;&lt;/object&gt;&lt;object type=&quot;3&quot; unique_id=&quot;10192&quot;&gt;&lt;property id=&quot;20148&quot; value=&quot;5&quot;/&gt;&lt;property id=&quot;20300&quot; value=&quot;Slide 6&quot;/&gt;&lt;property id=&quot;20307&quot; value=&quot;342&quot;/&gt;&lt;/object&gt;&lt;object type=&quot;3&quot; unique_id=&quot;10314&quot;&gt;&lt;property id=&quot;20148&quot; value=&quot;5&quot;/&gt;&lt;property id=&quot;20300&quot; value=&quot;Slide 7&quot;/&gt;&lt;property id=&quot;20307&quot; value=&quot;344&quot;/&gt;&lt;/object&gt;&lt;object type=&quot;3&quot; unique_id=&quot;10315&quot;&gt;&lt;property id=&quot;20148&quot; value=&quot;5&quot;/&gt;&lt;property id=&quot;20300&quot; value=&quot;Slide 27&quot;/&gt;&lt;property id=&quot;20307&quot; value=&quot;343&quot;/&gt;&lt;/object&gt;&lt;object type=&quot;3&quot; unique_id=&quot;10658&quot;&gt;&lt;property id=&quot;20148&quot; value=&quot;5&quot;/&gt;&lt;property id=&quot;20300&quot; value=&quot;Slide 28&quot;/&gt;&lt;property id=&quot;20307&quot; value=&quot;345&quot;/&gt;&lt;/object&gt;&lt;object type=&quot;3&quot; unique_id=&quot;10691&quot;&gt;&lt;property id=&quot;20148&quot; value=&quot;5&quot;/&gt;&lt;property id=&quot;20300&quot; value=&quot;Slide 1&quot;/&gt;&lt;property id=&quot;20307&quot; value=&quot;346&quot;/&gt;&lt;/object&gt;&lt;object type=&quot;3&quot; unique_id=&quot;10692&quot;&gt;&lt;property id=&quot;20148&quot; value=&quot;5&quot;/&gt;&lt;property id=&quot;20300&quot; value=&quot;Slide 19&quot;/&gt;&lt;property id=&quot;20307&quot; value=&quot;348&quot;/&gt;&lt;/object&gt;&lt;object type=&quot;3&quot; unique_id=&quot;10693&quot;&gt;&lt;property id=&quot;20148&quot; value=&quot;5&quot;/&gt;&lt;property id=&quot;20300&quot; value=&quot;Slide 23&quot;/&gt;&lt;property id=&quot;20307&quot; value=&quot;347&quot;/&gt;&lt;/object&gt;&lt;object type=&quot;3&quot; unique_id=&quot;11142&quot;&gt;&lt;property id=&quot;20148&quot; value=&quot;5&quot;/&gt;&lt;property id=&quot;20300&quot; value=&quot;Slide 26&quot;/&gt;&lt;property id=&quot;20307&quot; value=&quot;34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2156</Words>
  <Application>Microsoft Office PowerPoint</Application>
  <PresentationFormat>Presentación en pantalla (4:3)</PresentationFormat>
  <Paragraphs>825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Laboratorio de estadistica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FACTORIAL 2k</dc:title>
  <dc:creator>Lizbeth Díaz</dc:creator>
  <cp:lastModifiedBy>PORFIRIO GUTIERREZ</cp:lastModifiedBy>
  <cp:revision>168</cp:revision>
  <dcterms:created xsi:type="dcterms:W3CDTF">2005-02-18T00:58:54Z</dcterms:created>
  <dcterms:modified xsi:type="dcterms:W3CDTF">2019-07-08T18:05:46Z</dcterms:modified>
</cp:coreProperties>
</file>