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Lst>
  <p:sldIdLst>
    <p:sldId id="301" r:id="rId3"/>
    <p:sldId id="257" r:id="rId4"/>
    <p:sldId id="260" r:id="rId5"/>
    <p:sldId id="265" r:id="rId6"/>
    <p:sldId id="266" r:id="rId7"/>
    <p:sldId id="268" r:id="rId8"/>
    <p:sldId id="267" r:id="rId9"/>
    <p:sldId id="269" r:id="rId10"/>
    <p:sldId id="270" r:id="rId11"/>
    <p:sldId id="272" r:id="rId12"/>
    <p:sldId id="271" r:id="rId13"/>
    <p:sldId id="274" r:id="rId14"/>
    <p:sldId id="273" r:id="rId15"/>
    <p:sldId id="276" r:id="rId16"/>
    <p:sldId id="275" r:id="rId17"/>
    <p:sldId id="277" r:id="rId18"/>
    <p:sldId id="280" r:id="rId19"/>
    <p:sldId id="278" r:id="rId20"/>
    <p:sldId id="281" r:id="rId21"/>
    <p:sldId id="279" r:id="rId22"/>
    <p:sldId id="283" r:id="rId23"/>
    <p:sldId id="258" r:id="rId24"/>
    <p:sldId id="261" r:id="rId25"/>
    <p:sldId id="262" r:id="rId26"/>
    <p:sldId id="263" r:id="rId27"/>
  </p:sldIdLst>
  <p:sldSz cx="9144000" cy="6858000" type="screen4x3"/>
  <p:notesSz cx="6858000" cy="9144000"/>
  <p:custDataLst>
    <p:tags r:id="rId28"/>
  </p:custDataLst>
  <p:defaultTextStyle>
    <a:defPPr>
      <a:defRPr lang="es-MX"/>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49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pPr>
              <a:defRPr/>
            </a:pPr>
            <a:fld id="{C4C7D71E-0548-4DC9-9D2E-F236F5BD9309}" type="datetimeFigureOut">
              <a:rPr lang="es-MX" smtClean="0"/>
              <a:pPr>
                <a:defRPr/>
              </a:pPr>
              <a:t>09/08/2019</a:t>
            </a:fld>
            <a:endParaRPr lang="es-MX"/>
          </a:p>
        </p:txBody>
      </p:sp>
      <p:sp>
        <p:nvSpPr>
          <p:cNvPr id="5" name="Marcador de pie de página 4"/>
          <p:cNvSpPr>
            <a:spLocks noGrp="1"/>
          </p:cNvSpPr>
          <p:nvPr>
            <p:ph type="ftr" sz="quarter" idx="11"/>
          </p:nvPr>
        </p:nvSpPr>
        <p:spPr/>
        <p:txBody>
          <a:bodyPr/>
          <a:lstStyle/>
          <a:p>
            <a:pPr>
              <a:defRPr/>
            </a:pPr>
            <a:endParaRPr lang="es-MX"/>
          </a:p>
        </p:txBody>
      </p:sp>
      <p:sp>
        <p:nvSpPr>
          <p:cNvPr id="6" name="Marcador de número de diapositiva 5"/>
          <p:cNvSpPr>
            <a:spLocks noGrp="1"/>
          </p:cNvSpPr>
          <p:nvPr>
            <p:ph type="sldNum" sz="quarter" idx="12"/>
          </p:nvPr>
        </p:nvSpPr>
        <p:spPr/>
        <p:txBody>
          <a:bodyPr/>
          <a:lstStyle/>
          <a:p>
            <a:fld id="{EF0AB2DB-59AF-4C78-A153-49A50D19C6C1}" type="slidenum">
              <a:rPr lang="es-MX" altLang="es-MX" smtClean="0"/>
              <a:pPr/>
              <a:t>‹Nº›</a:t>
            </a:fld>
            <a:endParaRPr lang="es-MX" altLang="es-MX"/>
          </a:p>
        </p:txBody>
      </p:sp>
    </p:spTree>
    <p:extLst>
      <p:ext uri="{BB962C8B-B14F-4D97-AF65-F5344CB8AC3E}">
        <p14:creationId xmlns:p14="http://schemas.microsoft.com/office/powerpoint/2010/main" val="1089616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pPr>
              <a:defRPr/>
            </a:pPr>
            <a:fld id="{6AA28771-DBDB-4118-AEE0-6C301011EE84}" type="datetimeFigureOut">
              <a:rPr lang="es-MX" smtClean="0"/>
              <a:pPr>
                <a:defRPr/>
              </a:pPr>
              <a:t>09/08/2019</a:t>
            </a:fld>
            <a:endParaRPr lang="es-MX"/>
          </a:p>
        </p:txBody>
      </p:sp>
      <p:sp>
        <p:nvSpPr>
          <p:cNvPr id="5" name="Marcador de pie de página 4"/>
          <p:cNvSpPr>
            <a:spLocks noGrp="1"/>
          </p:cNvSpPr>
          <p:nvPr>
            <p:ph type="ftr" sz="quarter" idx="11"/>
          </p:nvPr>
        </p:nvSpPr>
        <p:spPr/>
        <p:txBody>
          <a:bodyPr/>
          <a:lstStyle/>
          <a:p>
            <a:pPr>
              <a:defRPr/>
            </a:pPr>
            <a:endParaRPr lang="es-MX"/>
          </a:p>
        </p:txBody>
      </p:sp>
      <p:sp>
        <p:nvSpPr>
          <p:cNvPr id="6" name="Marcador de número de diapositiva 5"/>
          <p:cNvSpPr>
            <a:spLocks noGrp="1"/>
          </p:cNvSpPr>
          <p:nvPr>
            <p:ph type="sldNum" sz="quarter" idx="12"/>
          </p:nvPr>
        </p:nvSpPr>
        <p:spPr/>
        <p:txBody>
          <a:bodyPr/>
          <a:lstStyle/>
          <a:p>
            <a:fld id="{2D64C132-DF5A-4D58-BA7A-7B8BC31D82C3}" type="slidenum">
              <a:rPr lang="es-MX" altLang="es-MX" smtClean="0"/>
              <a:pPr/>
              <a:t>‹Nº›</a:t>
            </a:fld>
            <a:endParaRPr lang="es-MX" altLang="es-MX"/>
          </a:p>
        </p:txBody>
      </p:sp>
    </p:spTree>
    <p:extLst>
      <p:ext uri="{BB962C8B-B14F-4D97-AF65-F5344CB8AC3E}">
        <p14:creationId xmlns:p14="http://schemas.microsoft.com/office/powerpoint/2010/main" val="1376008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pPr>
              <a:defRPr/>
            </a:pPr>
            <a:fld id="{78EDA528-8894-4F4A-85BD-EE8CEAB46CD9}" type="datetimeFigureOut">
              <a:rPr lang="es-MX" smtClean="0"/>
              <a:pPr>
                <a:defRPr/>
              </a:pPr>
              <a:t>09/08/2019</a:t>
            </a:fld>
            <a:endParaRPr lang="es-MX"/>
          </a:p>
        </p:txBody>
      </p:sp>
      <p:sp>
        <p:nvSpPr>
          <p:cNvPr id="5" name="Marcador de pie de página 4"/>
          <p:cNvSpPr>
            <a:spLocks noGrp="1"/>
          </p:cNvSpPr>
          <p:nvPr>
            <p:ph type="ftr" sz="quarter" idx="11"/>
          </p:nvPr>
        </p:nvSpPr>
        <p:spPr/>
        <p:txBody>
          <a:bodyPr/>
          <a:lstStyle/>
          <a:p>
            <a:pPr>
              <a:defRPr/>
            </a:pPr>
            <a:endParaRPr lang="es-MX"/>
          </a:p>
        </p:txBody>
      </p:sp>
      <p:sp>
        <p:nvSpPr>
          <p:cNvPr id="6" name="Marcador de número de diapositiva 5"/>
          <p:cNvSpPr>
            <a:spLocks noGrp="1"/>
          </p:cNvSpPr>
          <p:nvPr>
            <p:ph type="sldNum" sz="quarter" idx="12"/>
          </p:nvPr>
        </p:nvSpPr>
        <p:spPr/>
        <p:txBody>
          <a:bodyPr/>
          <a:lstStyle/>
          <a:p>
            <a:fld id="{A223F9EF-1EA5-40E4-8D1F-38CF015250E1}" type="slidenum">
              <a:rPr lang="es-MX" altLang="es-MX" smtClean="0"/>
              <a:pPr/>
              <a:t>‹Nº›</a:t>
            </a:fld>
            <a:endParaRPr lang="es-MX" altLang="es-MX"/>
          </a:p>
        </p:txBody>
      </p:sp>
    </p:spTree>
    <p:extLst>
      <p:ext uri="{BB962C8B-B14F-4D97-AF65-F5344CB8AC3E}">
        <p14:creationId xmlns:p14="http://schemas.microsoft.com/office/powerpoint/2010/main" val="3680513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C4C7D71E-0548-4DC9-9D2E-F236F5BD9309}" type="datetimeFigureOut">
              <a:rPr lang="es-MX" smtClean="0"/>
              <a:pPr>
                <a:defRPr/>
              </a:pPr>
              <a:t>09/08/2019</a:t>
            </a:fld>
            <a:endParaRPr lang="es-MX"/>
          </a:p>
        </p:txBody>
      </p:sp>
      <p:sp>
        <p:nvSpPr>
          <p:cNvPr id="5" name="Footer Placeholder 4"/>
          <p:cNvSpPr>
            <a:spLocks noGrp="1"/>
          </p:cNvSpPr>
          <p:nvPr>
            <p:ph type="ftr" sz="quarter" idx="11"/>
          </p:nvPr>
        </p:nvSpPr>
        <p:spPr/>
        <p:txBody>
          <a:bodyPr/>
          <a:lstStyle/>
          <a:p>
            <a:pPr>
              <a:defRPr/>
            </a:pPr>
            <a:endParaRPr lang="es-MX"/>
          </a:p>
        </p:txBody>
      </p:sp>
      <p:sp>
        <p:nvSpPr>
          <p:cNvPr id="6" name="Slide Number Placeholder 5"/>
          <p:cNvSpPr>
            <a:spLocks noGrp="1"/>
          </p:cNvSpPr>
          <p:nvPr>
            <p:ph type="sldNum" sz="quarter" idx="12"/>
          </p:nvPr>
        </p:nvSpPr>
        <p:spPr/>
        <p:txBody>
          <a:bodyPr/>
          <a:lstStyle/>
          <a:p>
            <a:fld id="{EF0AB2DB-59AF-4C78-A153-49A50D19C6C1}" type="slidenum">
              <a:rPr lang="es-MX" altLang="es-MX" smtClean="0"/>
              <a:pPr/>
              <a:t>‹Nº›</a:t>
            </a:fld>
            <a:endParaRPr lang="es-MX" altLang="es-MX"/>
          </a:p>
        </p:txBody>
      </p:sp>
    </p:spTree>
    <p:extLst>
      <p:ext uri="{BB962C8B-B14F-4D97-AF65-F5344CB8AC3E}">
        <p14:creationId xmlns:p14="http://schemas.microsoft.com/office/powerpoint/2010/main" val="2273869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DF8AEA27-0BA9-4F52-8BC5-BD1FCB502A6D}" type="datetimeFigureOut">
              <a:rPr lang="es-MX" smtClean="0"/>
              <a:pPr>
                <a:defRPr/>
              </a:pPr>
              <a:t>09/08/2019</a:t>
            </a:fld>
            <a:endParaRPr lang="es-MX"/>
          </a:p>
        </p:txBody>
      </p:sp>
      <p:sp>
        <p:nvSpPr>
          <p:cNvPr id="5" name="Footer Placeholder 4"/>
          <p:cNvSpPr>
            <a:spLocks noGrp="1"/>
          </p:cNvSpPr>
          <p:nvPr>
            <p:ph type="ftr" sz="quarter" idx="11"/>
          </p:nvPr>
        </p:nvSpPr>
        <p:spPr/>
        <p:txBody>
          <a:bodyPr/>
          <a:lstStyle/>
          <a:p>
            <a:pPr>
              <a:defRPr/>
            </a:pPr>
            <a:endParaRPr lang="es-MX"/>
          </a:p>
        </p:txBody>
      </p:sp>
      <p:sp>
        <p:nvSpPr>
          <p:cNvPr id="6" name="Slide Number Placeholder 5"/>
          <p:cNvSpPr>
            <a:spLocks noGrp="1"/>
          </p:cNvSpPr>
          <p:nvPr>
            <p:ph type="sldNum" sz="quarter" idx="12"/>
          </p:nvPr>
        </p:nvSpPr>
        <p:spPr/>
        <p:txBody>
          <a:bodyPr/>
          <a:lstStyle/>
          <a:p>
            <a:fld id="{FCAB9E95-B99D-4516-B9AE-9C98B9890D59}" type="slidenum">
              <a:rPr lang="es-MX" altLang="es-MX" smtClean="0"/>
              <a:pPr/>
              <a:t>‹Nº›</a:t>
            </a:fld>
            <a:endParaRPr lang="es-MX" altLang="es-MX"/>
          </a:p>
        </p:txBody>
      </p:sp>
    </p:spTree>
    <p:extLst>
      <p:ext uri="{BB962C8B-B14F-4D97-AF65-F5344CB8AC3E}">
        <p14:creationId xmlns:p14="http://schemas.microsoft.com/office/powerpoint/2010/main" val="1976582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fld id="{29E2C47F-C4C9-4E4A-BC04-FF5C68722D78}" type="datetimeFigureOut">
              <a:rPr lang="es-MX" smtClean="0"/>
              <a:pPr>
                <a:defRPr/>
              </a:pPr>
              <a:t>09/08/2019</a:t>
            </a:fld>
            <a:endParaRPr lang="es-MX"/>
          </a:p>
        </p:txBody>
      </p:sp>
      <p:sp>
        <p:nvSpPr>
          <p:cNvPr id="5" name="Footer Placeholder 4"/>
          <p:cNvSpPr>
            <a:spLocks noGrp="1"/>
          </p:cNvSpPr>
          <p:nvPr>
            <p:ph type="ftr" sz="quarter" idx="11"/>
          </p:nvPr>
        </p:nvSpPr>
        <p:spPr/>
        <p:txBody>
          <a:bodyPr/>
          <a:lstStyle/>
          <a:p>
            <a:pPr>
              <a:defRPr/>
            </a:pPr>
            <a:endParaRPr lang="es-MX"/>
          </a:p>
        </p:txBody>
      </p:sp>
      <p:sp>
        <p:nvSpPr>
          <p:cNvPr id="6" name="Slide Number Placeholder 5"/>
          <p:cNvSpPr>
            <a:spLocks noGrp="1"/>
          </p:cNvSpPr>
          <p:nvPr>
            <p:ph type="sldNum" sz="quarter" idx="12"/>
          </p:nvPr>
        </p:nvSpPr>
        <p:spPr/>
        <p:txBody>
          <a:bodyPr/>
          <a:lstStyle/>
          <a:p>
            <a:fld id="{4F4EECAF-3EBE-4879-9688-08B57EF99323}" type="slidenum">
              <a:rPr lang="es-MX" altLang="es-MX" smtClean="0"/>
              <a:pPr/>
              <a:t>‹Nº›</a:t>
            </a:fld>
            <a:endParaRPr lang="es-MX" altLang="es-MX"/>
          </a:p>
        </p:txBody>
      </p:sp>
    </p:spTree>
    <p:extLst>
      <p:ext uri="{BB962C8B-B14F-4D97-AF65-F5344CB8AC3E}">
        <p14:creationId xmlns:p14="http://schemas.microsoft.com/office/powerpoint/2010/main" val="2400393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429437E4-50C9-478D-B38B-4B9066E3E162}" type="datetimeFigureOut">
              <a:rPr lang="es-MX" smtClean="0"/>
              <a:pPr>
                <a:defRPr/>
              </a:pPr>
              <a:t>09/08/2019</a:t>
            </a:fld>
            <a:endParaRPr lang="es-MX"/>
          </a:p>
        </p:txBody>
      </p:sp>
      <p:sp>
        <p:nvSpPr>
          <p:cNvPr id="6" name="Footer Placeholder 5"/>
          <p:cNvSpPr>
            <a:spLocks noGrp="1"/>
          </p:cNvSpPr>
          <p:nvPr>
            <p:ph type="ftr" sz="quarter" idx="11"/>
          </p:nvPr>
        </p:nvSpPr>
        <p:spPr/>
        <p:txBody>
          <a:bodyPr/>
          <a:lstStyle/>
          <a:p>
            <a:pPr>
              <a:defRPr/>
            </a:pPr>
            <a:endParaRPr lang="es-MX"/>
          </a:p>
        </p:txBody>
      </p:sp>
      <p:sp>
        <p:nvSpPr>
          <p:cNvPr id="7" name="Slide Number Placeholder 6"/>
          <p:cNvSpPr>
            <a:spLocks noGrp="1"/>
          </p:cNvSpPr>
          <p:nvPr>
            <p:ph type="sldNum" sz="quarter" idx="12"/>
          </p:nvPr>
        </p:nvSpPr>
        <p:spPr/>
        <p:txBody>
          <a:bodyPr/>
          <a:lstStyle/>
          <a:p>
            <a:fld id="{60FD1C45-D886-4E08-8E18-E3DF9B393771}" type="slidenum">
              <a:rPr lang="es-MX" altLang="es-MX" smtClean="0"/>
              <a:pPr/>
              <a:t>‹Nº›</a:t>
            </a:fld>
            <a:endParaRPr lang="es-MX" altLang="es-MX"/>
          </a:p>
        </p:txBody>
      </p:sp>
    </p:spTree>
    <p:extLst>
      <p:ext uri="{BB962C8B-B14F-4D97-AF65-F5344CB8AC3E}">
        <p14:creationId xmlns:p14="http://schemas.microsoft.com/office/powerpoint/2010/main" val="345076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fld id="{9F89619E-40E2-4231-B41B-E4FE9838B08E}" type="datetimeFigureOut">
              <a:rPr lang="es-MX" smtClean="0"/>
              <a:pPr>
                <a:defRPr/>
              </a:pPr>
              <a:t>09/08/2019</a:t>
            </a:fld>
            <a:endParaRPr lang="es-MX"/>
          </a:p>
        </p:txBody>
      </p:sp>
      <p:sp>
        <p:nvSpPr>
          <p:cNvPr id="8" name="Footer Placeholder 7"/>
          <p:cNvSpPr>
            <a:spLocks noGrp="1"/>
          </p:cNvSpPr>
          <p:nvPr>
            <p:ph type="ftr" sz="quarter" idx="11"/>
          </p:nvPr>
        </p:nvSpPr>
        <p:spPr/>
        <p:txBody>
          <a:bodyPr/>
          <a:lstStyle/>
          <a:p>
            <a:pPr>
              <a:defRPr/>
            </a:pPr>
            <a:endParaRPr lang="es-MX"/>
          </a:p>
        </p:txBody>
      </p:sp>
      <p:sp>
        <p:nvSpPr>
          <p:cNvPr id="9" name="Slide Number Placeholder 8"/>
          <p:cNvSpPr>
            <a:spLocks noGrp="1"/>
          </p:cNvSpPr>
          <p:nvPr>
            <p:ph type="sldNum" sz="quarter" idx="12"/>
          </p:nvPr>
        </p:nvSpPr>
        <p:spPr/>
        <p:txBody>
          <a:bodyPr/>
          <a:lstStyle/>
          <a:p>
            <a:fld id="{0131891E-E109-4BCA-9236-33D0ED550C73}" type="slidenum">
              <a:rPr lang="es-MX" altLang="es-MX" smtClean="0"/>
              <a:pPr/>
              <a:t>‹Nº›</a:t>
            </a:fld>
            <a:endParaRPr lang="es-MX" altLang="es-MX"/>
          </a:p>
        </p:txBody>
      </p:sp>
    </p:spTree>
    <p:extLst>
      <p:ext uri="{BB962C8B-B14F-4D97-AF65-F5344CB8AC3E}">
        <p14:creationId xmlns:p14="http://schemas.microsoft.com/office/powerpoint/2010/main" val="3058201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7A54082E-61B9-4086-8F11-01318934164F}" type="datetimeFigureOut">
              <a:rPr lang="es-MX" smtClean="0"/>
              <a:pPr>
                <a:defRPr/>
              </a:pPr>
              <a:t>09/08/2019</a:t>
            </a:fld>
            <a:endParaRPr lang="es-MX"/>
          </a:p>
        </p:txBody>
      </p:sp>
      <p:sp>
        <p:nvSpPr>
          <p:cNvPr id="4" name="Footer Placeholder 3"/>
          <p:cNvSpPr>
            <a:spLocks noGrp="1"/>
          </p:cNvSpPr>
          <p:nvPr>
            <p:ph type="ftr" sz="quarter" idx="11"/>
          </p:nvPr>
        </p:nvSpPr>
        <p:spPr/>
        <p:txBody>
          <a:bodyPr/>
          <a:lstStyle/>
          <a:p>
            <a:pPr>
              <a:defRPr/>
            </a:pPr>
            <a:endParaRPr lang="es-MX"/>
          </a:p>
        </p:txBody>
      </p:sp>
      <p:sp>
        <p:nvSpPr>
          <p:cNvPr id="5" name="Slide Number Placeholder 4"/>
          <p:cNvSpPr>
            <a:spLocks noGrp="1"/>
          </p:cNvSpPr>
          <p:nvPr>
            <p:ph type="sldNum" sz="quarter" idx="12"/>
          </p:nvPr>
        </p:nvSpPr>
        <p:spPr/>
        <p:txBody>
          <a:bodyPr/>
          <a:lstStyle/>
          <a:p>
            <a:fld id="{EA4698C0-D316-4830-9DD3-9937756B0A98}" type="slidenum">
              <a:rPr lang="es-MX" altLang="es-MX" smtClean="0"/>
              <a:pPr/>
              <a:t>‹Nº›</a:t>
            </a:fld>
            <a:endParaRPr lang="es-MX" altLang="es-MX"/>
          </a:p>
        </p:txBody>
      </p:sp>
    </p:spTree>
    <p:extLst>
      <p:ext uri="{BB962C8B-B14F-4D97-AF65-F5344CB8AC3E}">
        <p14:creationId xmlns:p14="http://schemas.microsoft.com/office/powerpoint/2010/main" val="258580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749198D-5ECA-4F61-B820-C4AED56F2B68}" type="datetimeFigureOut">
              <a:rPr lang="es-MX" smtClean="0"/>
              <a:pPr>
                <a:defRPr/>
              </a:pPr>
              <a:t>09/08/2019</a:t>
            </a:fld>
            <a:endParaRPr lang="es-MX"/>
          </a:p>
        </p:txBody>
      </p:sp>
      <p:sp>
        <p:nvSpPr>
          <p:cNvPr id="3" name="Footer Placeholder 2"/>
          <p:cNvSpPr>
            <a:spLocks noGrp="1"/>
          </p:cNvSpPr>
          <p:nvPr>
            <p:ph type="ftr" sz="quarter" idx="11"/>
          </p:nvPr>
        </p:nvSpPr>
        <p:spPr/>
        <p:txBody>
          <a:bodyPr/>
          <a:lstStyle/>
          <a:p>
            <a:pPr>
              <a:defRPr/>
            </a:pPr>
            <a:endParaRPr lang="es-MX"/>
          </a:p>
        </p:txBody>
      </p:sp>
      <p:sp>
        <p:nvSpPr>
          <p:cNvPr id="4" name="Slide Number Placeholder 3"/>
          <p:cNvSpPr>
            <a:spLocks noGrp="1"/>
          </p:cNvSpPr>
          <p:nvPr>
            <p:ph type="sldNum" sz="quarter" idx="12"/>
          </p:nvPr>
        </p:nvSpPr>
        <p:spPr/>
        <p:txBody>
          <a:bodyPr/>
          <a:lstStyle/>
          <a:p>
            <a:fld id="{65CEB5F8-5632-441E-B300-4A4020FEFADE}" type="slidenum">
              <a:rPr lang="es-MX" altLang="es-MX" smtClean="0"/>
              <a:pPr/>
              <a:t>‹Nº›</a:t>
            </a:fld>
            <a:endParaRPr lang="es-MX" altLang="es-MX"/>
          </a:p>
        </p:txBody>
      </p:sp>
    </p:spTree>
    <p:extLst>
      <p:ext uri="{BB962C8B-B14F-4D97-AF65-F5344CB8AC3E}">
        <p14:creationId xmlns:p14="http://schemas.microsoft.com/office/powerpoint/2010/main" val="78396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fld id="{24378D00-6286-4ED6-B12C-EF314D4D8A09}" type="datetimeFigureOut">
              <a:rPr lang="es-MX" smtClean="0"/>
              <a:pPr>
                <a:defRPr/>
              </a:pPr>
              <a:t>09/08/2019</a:t>
            </a:fld>
            <a:endParaRPr lang="es-MX"/>
          </a:p>
        </p:txBody>
      </p:sp>
      <p:sp>
        <p:nvSpPr>
          <p:cNvPr id="6" name="Footer Placeholder 5"/>
          <p:cNvSpPr>
            <a:spLocks noGrp="1"/>
          </p:cNvSpPr>
          <p:nvPr>
            <p:ph type="ftr" sz="quarter" idx="11"/>
          </p:nvPr>
        </p:nvSpPr>
        <p:spPr/>
        <p:txBody>
          <a:bodyPr/>
          <a:lstStyle/>
          <a:p>
            <a:pPr>
              <a:defRPr/>
            </a:pPr>
            <a:endParaRPr lang="es-MX"/>
          </a:p>
        </p:txBody>
      </p:sp>
      <p:sp>
        <p:nvSpPr>
          <p:cNvPr id="7" name="Slide Number Placeholder 6"/>
          <p:cNvSpPr>
            <a:spLocks noGrp="1"/>
          </p:cNvSpPr>
          <p:nvPr>
            <p:ph type="sldNum" sz="quarter" idx="12"/>
          </p:nvPr>
        </p:nvSpPr>
        <p:spPr/>
        <p:txBody>
          <a:bodyPr/>
          <a:lstStyle/>
          <a:p>
            <a:fld id="{40FD9D29-985B-45E8-BC24-9D9DC65EF8D9}" type="slidenum">
              <a:rPr lang="es-MX" altLang="es-MX" smtClean="0"/>
              <a:pPr/>
              <a:t>‹Nº›</a:t>
            </a:fld>
            <a:endParaRPr lang="es-MX" altLang="es-MX"/>
          </a:p>
        </p:txBody>
      </p:sp>
    </p:spTree>
    <p:extLst>
      <p:ext uri="{BB962C8B-B14F-4D97-AF65-F5344CB8AC3E}">
        <p14:creationId xmlns:p14="http://schemas.microsoft.com/office/powerpoint/2010/main" val="3366356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pPr>
              <a:defRPr/>
            </a:pPr>
            <a:fld id="{DF8AEA27-0BA9-4F52-8BC5-BD1FCB502A6D}" type="datetimeFigureOut">
              <a:rPr lang="es-MX" smtClean="0"/>
              <a:pPr>
                <a:defRPr/>
              </a:pPr>
              <a:t>09/08/2019</a:t>
            </a:fld>
            <a:endParaRPr lang="es-MX"/>
          </a:p>
        </p:txBody>
      </p:sp>
      <p:sp>
        <p:nvSpPr>
          <p:cNvPr id="5" name="Marcador de pie de página 4"/>
          <p:cNvSpPr>
            <a:spLocks noGrp="1"/>
          </p:cNvSpPr>
          <p:nvPr>
            <p:ph type="ftr" sz="quarter" idx="11"/>
          </p:nvPr>
        </p:nvSpPr>
        <p:spPr/>
        <p:txBody>
          <a:bodyPr/>
          <a:lstStyle/>
          <a:p>
            <a:pPr>
              <a:defRPr/>
            </a:pPr>
            <a:endParaRPr lang="es-MX"/>
          </a:p>
        </p:txBody>
      </p:sp>
      <p:sp>
        <p:nvSpPr>
          <p:cNvPr id="6" name="Marcador de número de diapositiva 5"/>
          <p:cNvSpPr>
            <a:spLocks noGrp="1"/>
          </p:cNvSpPr>
          <p:nvPr>
            <p:ph type="sldNum" sz="quarter" idx="12"/>
          </p:nvPr>
        </p:nvSpPr>
        <p:spPr/>
        <p:txBody>
          <a:bodyPr/>
          <a:lstStyle/>
          <a:p>
            <a:fld id="{FCAB9E95-B99D-4516-B9AE-9C98B9890D59}" type="slidenum">
              <a:rPr lang="es-MX" altLang="es-MX" smtClean="0"/>
              <a:pPr/>
              <a:t>‹Nº›</a:t>
            </a:fld>
            <a:endParaRPr lang="es-MX" altLang="es-MX"/>
          </a:p>
        </p:txBody>
      </p:sp>
    </p:spTree>
    <p:extLst>
      <p:ext uri="{BB962C8B-B14F-4D97-AF65-F5344CB8AC3E}">
        <p14:creationId xmlns:p14="http://schemas.microsoft.com/office/powerpoint/2010/main" val="62827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fld id="{84087E10-16D4-4CD7-9DDC-A7886DB776BE}" type="datetimeFigureOut">
              <a:rPr lang="es-MX" smtClean="0"/>
              <a:pPr>
                <a:defRPr/>
              </a:pPr>
              <a:t>09/08/2019</a:t>
            </a:fld>
            <a:endParaRPr lang="es-MX"/>
          </a:p>
        </p:txBody>
      </p:sp>
      <p:sp>
        <p:nvSpPr>
          <p:cNvPr id="6" name="Footer Placeholder 5"/>
          <p:cNvSpPr>
            <a:spLocks noGrp="1"/>
          </p:cNvSpPr>
          <p:nvPr>
            <p:ph type="ftr" sz="quarter" idx="11"/>
          </p:nvPr>
        </p:nvSpPr>
        <p:spPr/>
        <p:txBody>
          <a:bodyPr/>
          <a:lstStyle/>
          <a:p>
            <a:pPr>
              <a:defRPr/>
            </a:pPr>
            <a:endParaRPr lang="es-MX"/>
          </a:p>
        </p:txBody>
      </p:sp>
      <p:sp>
        <p:nvSpPr>
          <p:cNvPr id="7" name="Slide Number Placeholder 6"/>
          <p:cNvSpPr>
            <a:spLocks noGrp="1"/>
          </p:cNvSpPr>
          <p:nvPr>
            <p:ph type="sldNum" sz="quarter" idx="12"/>
          </p:nvPr>
        </p:nvSpPr>
        <p:spPr/>
        <p:txBody>
          <a:bodyPr/>
          <a:lstStyle/>
          <a:p>
            <a:fld id="{3949CB3C-CFCF-4A36-B977-E2ECBB2F312B}" type="slidenum">
              <a:rPr lang="es-MX" altLang="es-MX" smtClean="0"/>
              <a:pPr/>
              <a:t>‹Nº›</a:t>
            </a:fld>
            <a:endParaRPr lang="es-MX" altLang="es-MX"/>
          </a:p>
        </p:txBody>
      </p:sp>
    </p:spTree>
    <p:extLst>
      <p:ext uri="{BB962C8B-B14F-4D97-AF65-F5344CB8AC3E}">
        <p14:creationId xmlns:p14="http://schemas.microsoft.com/office/powerpoint/2010/main" val="205360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fld id="{7A54082E-61B9-4086-8F11-01318934164F}" type="datetimeFigureOut">
              <a:rPr lang="es-MX" smtClean="0"/>
              <a:pPr>
                <a:defRPr/>
              </a:pPr>
              <a:t>09/08/2019</a:t>
            </a:fld>
            <a:endParaRPr lang="es-MX"/>
          </a:p>
        </p:txBody>
      </p:sp>
      <p:sp>
        <p:nvSpPr>
          <p:cNvPr id="5" name="Footer Placeholder 4"/>
          <p:cNvSpPr>
            <a:spLocks noGrp="1"/>
          </p:cNvSpPr>
          <p:nvPr>
            <p:ph type="ftr" sz="quarter" idx="11"/>
          </p:nvPr>
        </p:nvSpPr>
        <p:spPr/>
        <p:txBody>
          <a:bodyPr/>
          <a:lstStyle/>
          <a:p>
            <a:pPr>
              <a:defRPr/>
            </a:pPr>
            <a:endParaRPr lang="es-MX"/>
          </a:p>
        </p:txBody>
      </p:sp>
      <p:sp>
        <p:nvSpPr>
          <p:cNvPr id="6" name="Slide Number Placeholder 5"/>
          <p:cNvSpPr>
            <a:spLocks noGrp="1"/>
          </p:cNvSpPr>
          <p:nvPr>
            <p:ph type="sldNum" sz="quarter" idx="12"/>
          </p:nvPr>
        </p:nvSpPr>
        <p:spPr/>
        <p:txBody>
          <a:bodyPr/>
          <a:lstStyle/>
          <a:p>
            <a:fld id="{EA4698C0-D316-4830-9DD3-9937756B0A98}" type="slidenum">
              <a:rPr lang="es-MX" altLang="es-MX" smtClean="0"/>
              <a:pPr/>
              <a:t>‹Nº›</a:t>
            </a:fld>
            <a:endParaRPr lang="es-MX" altLang="es-MX"/>
          </a:p>
        </p:txBody>
      </p:sp>
    </p:spTree>
    <p:extLst>
      <p:ext uri="{BB962C8B-B14F-4D97-AF65-F5344CB8AC3E}">
        <p14:creationId xmlns:p14="http://schemas.microsoft.com/office/powerpoint/2010/main" val="2301706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fld id="{7A54082E-61B9-4086-8F11-01318934164F}" type="datetimeFigureOut">
              <a:rPr lang="es-MX" smtClean="0"/>
              <a:pPr>
                <a:defRPr/>
              </a:pPr>
              <a:t>09/08/2019</a:t>
            </a:fld>
            <a:endParaRPr lang="es-MX"/>
          </a:p>
        </p:txBody>
      </p:sp>
      <p:sp>
        <p:nvSpPr>
          <p:cNvPr id="5" name="Footer Placeholder 4"/>
          <p:cNvSpPr>
            <a:spLocks noGrp="1"/>
          </p:cNvSpPr>
          <p:nvPr>
            <p:ph type="ftr" sz="quarter" idx="11"/>
          </p:nvPr>
        </p:nvSpPr>
        <p:spPr/>
        <p:txBody>
          <a:bodyPr/>
          <a:lstStyle/>
          <a:p>
            <a:pPr>
              <a:defRPr/>
            </a:pPr>
            <a:endParaRPr lang="es-MX"/>
          </a:p>
        </p:txBody>
      </p:sp>
      <p:sp>
        <p:nvSpPr>
          <p:cNvPr id="6" name="Slide Number Placeholder 5"/>
          <p:cNvSpPr>
            <a:spLocks noGrp="1"/>
          </p:cNvSpPr>
          <p:nvPr>
            <p:ph type="sldNum" sz="quarter" idx="12"/>
          </p:nvPr>
        </p:nvSpPr>
        <p:spPr/>
        <p:txBody>
          <a:bodyPr/>
          <a:lstStyle/>
          <a:p>
            <a:fld id="{EA4698C0-D316-4830-9DD3-9937756B0A98}" type="slidenum">
              <a:rPr lang="es-MX" altLang="es-MX" smtClean="0"/>
              <a:pPr/>
              <a:t>‹Nº›</a:t>
            </a:fld>
            <a:endParaRPr lang="es-MX" altLang="es-MX"/>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04634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fld id="{7A54082E-61B9-4086-8F11-01318934164F}" type="datetimeFigureOut">
              <a:rPr lang="es-MX" smtClean="0"/>
              <a:pPr>
                <a:defRPr/>
              </a:pPr>
              <a:t>09/08/2019</a:t>
            </a:fld>
            <a:endParaRPr lang="es-MX"/>
          </a:p>
        </p:txBody>
      </p:sp>
      <p:sp>
        <p:nvSpPr>
          <p:cNvPr id="5" name="Footer Placeholder 4"/>
          <p:cNvSpPr>
            <a:spLocks noGrp="1"/>
          </p:cNvSpPr>
          <p:nvPr>
            <p:ph type="ftr" sz="quarter" idx="11"/>
          </p:nvPr>
        </p:nvSpPr>
        <p:spPr/>
        <p:txBody>
          <a:bodyPr/>
          <a:lstStyle/>
          <a:p>
            <a:pPr>
              <a:defRPr/>
            </a:pPr>
            <a:endParaRPr lang="es-MX"/>
          </a:p>
        </p:txBody>
      </p:sp>
      <p:sp>
        <p:nvSpPr>
          <p:cNvPr id="6" name="Slide Number Placeholder 5"/>
          <p:cNvSpPr>
            <a:spLocks noGrp="1"/>
          </p:cNvSpPr>
          <p:nvPr>
            <p:ph type="sldNum" sz="quarter" idx="12"/>
          </p:nvPr>
        </p:nvSpPr>
        <p:spPr/>
        <p:txBody>
          <a:bodyPr/>
          <a:lstStyle/>
          <a:p>
            <a:fld id="{EA4698C0-D316-4830-9DD3-9937756B0A98}" type="slidenum">
              <a:rPr lang="es-MX" altLang="es-MX" smtClean="0"/>
              <a:pPr/>
              <a:t>‹Nº›</a:t>
            </a:fld>
            <a:endParaRPr lang="es-MX" altLang="es-MX"/>
          </a:p>
        </p:txBody>
      </p:sp>
    </p:spTree>
    <p:extLst>
      <p:ext uri="{BB962C8B-B14F-4D97-AF65-F5344CB8AC3E}">
        <p14:creationId xmlns:p14="http://schemas.microsoft.com/office/powerpoint/2010/main" val="2797963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fld id="{7A54082E-61B9-4086-8F11-01318934164F}" type="datetimeFigureOut">
              <a:rPr lang="es-MX" smtClean="0"/>
              <a:pPr>
                <a:defRPr/>
              </a:pPr>
              <a:t>09/08/2019</a:t>
            </a:fld>
            <a:endParaRPr lang="es-MX"/>
          </a:p>
        </p:txBody>
      </p:sp>
      <p:sp>
        <p:nvSpPr>
          <p:cNvPr id="5" name="Footer Placeholder 4"/>
          <p:cNvSpPr>
            <a:spLocks noGrp="1"/>
          </p:cNvSpPr>
          <p:nvPr>
            <p:ph type="ftr" sz="quarter" idx="11"/>
          </p:nvPr>
        </p:nvSpPr>
        <p:spPr/>
        <p:txBody>
          <a:bodyPr/>
          <a:lstStyle/>
          <a:p>
            <a:pPr>
              <a:defRPr/>
            </a:pPr>
            <a:endParaRPr lang="es-MX"/>
          </a:p>
        </p:txBody>
      </p:sp>
      <p:sp>
        <p:nvSpPr>
          <p:cNvPr id="6" name="Slide Number Placeholder 5"/>
          <p:cNvSpPr>
            <a:spLocks noGrp="1"/>
          </p:cNvSpPr>
          <p:nvPr>
            <p:ph type="sldNum" sz="quarter" idx="12"/>
          </p:nvPr>
        </p:nvSpPr>
        <p:spPr/>
        <p:txBody>
          <a:bodyPr/>
          <a:lstStyle/>
          <a:p>
            <a:fld id="{EA4698C0-D316-4830-9DD3-9937756B0A98}" type="slidenum">
              <a:rPr lang="es-MX" altLang="es-MX" smtClean="0"/>
              <a:pPr/>
              <a:t>‹Nº›</a:t>
            </a:fld>
            <a:endParaRPr lang="es-MX" altLang="es-MX"/>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11525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fld id="{7A54082E-61B9-4086-8F11-01318934164F}" type="datetimeFigureOut">
              <a:rPr lang="es-MX" smtClean="0"/>
              <a:pPr>
                <a:defRPr/>
              </a:pPr>
              <a:t>09/08/2019</a:t>
            </a:fld>
            <a:endParaRPr lang="es-MX"/>
          </a:p>
        </p:txBody>
      </p:sp>
      <p:sp>
        <p:nvSpPr>
          <p:cNvPr id="5" name="Footer Placeholder 4"/>
          <p:cNvSpPr>
            <a:spLocks noGrp="1"/>
          </p:cNvSpPr>
          <p:nvPr>
            <p:ph type="ftr" sz="quarter" idx="11"/>
          </p:nvPr>
        </p:nvSpPr>
        <p:spPr/>
        <p:txBody>
          <a:bodyPr/>
          <a:lstStyle/>
          <a:p>
            <a:pPr>
              <a:defRPr/>
            </a:pPr>
            <a:endParaRPr lang="es-MX"/>
          </a:p>
        </p:txBody>
      </p:sp>
      <p:sp>
        <p:nvSpPr>
          <p:cNvPr id="6" name="Slide Number Placeholder 5"/>
          <p:cNvSpPr>
            <a:spLocks noGrp="1"/>
          </p:cNvSpPr>
          <p:nvPr>
            <p:ph type="sldNum" sz="quarter" idx="12"/>
          </p:nvPr>
        </p:nvSpPr>
        <p:spPr/>
        <p:txBody>
          <a:bodyPr/>
          <a:lstStyle/>
          <a:p>
            <a:fld id="{EA4698C0-D316-4830-9DD3-9937756B0A98}" type="slidenum">
              <a:rPr lang="es-MX" altLang="es-MX" smtClean="0"/>
              <a:pPr/>
              <a:t>‹Nº›</a:t>
            </a:fld>
            <a:endParaRPr lang="es-MX" altLang="es-MX"/>
          </a:p>
        </p:txBody>
      </p:sp>
    </p:spTree>
    <p:extLst>
      <p:ext uri="{BB962C8B-B14F-4D97-AF65-F5344CB8AC3E}">
        <p14:creationId xmlns:p14="http://schemas.microsoft.com/office/powerpoint/2010/main" val="428382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6AA28771-DBDB-4118-AEE0-6C301011EE84}" type="datetimeFigureOut">
              <a:rPr lang="es-MX" smtClean="0"/>
              <a:pPr>
                <a:defRPr/>
              </a:pPr>
              <a:t>09/08/2019</a:t>
            </a:fld>
            <a:endParaRPr lang="es-MX"/>
          </a:p>
        </p:txBody>
      </p:sp>
      <p:sp>
        <p:nvSpPr>
          <p:cNvPr id="5" name="Footer Placeholder 4"/>
          <p:cNvSpPr>
            <a:spLocks noGrp="1"/>
          </p:cNvSpPr>
          <p:nvPr>
            <p:ph type="ftr" sz="quarter" idx="11"/>
          </p:nvPr>
        </p:nvSpPr>
        <p:spPr/>
        <p:txBody>
          <a:bodyPr/>
          <a:lstStyle/>
          <a:p>
            <a:pPr>
              <a:defRPr/>
            </a:pPr>
            <a:endParaRPr lang="es-MX"/>
          </a:p>
        </p:txBody>
      </p:sp>
      <p:sp>
        <p:nvSpPr>
          <p:cNvPr id="6" name="Slide Number Placeholder 5"/>
          <p:cNvSpPr>
            <a:spLocks noGrp="1"/>
          </p:cNvSpPr>
          <p:nvPr>
            <p:ph type="sldNum" sz="quarter" idx="12"/>
          </p:nvPr>
        </p:nvSpPr>
        <p:spPr/>
        <p:txBody>
          <a:bodyPr/>
          <a:lstStyle/>
          <a:p>
            <a:fld id="{2D64C132-DF5A-4D58-BA7A-7B8BC31D82C3}" type="slidenum">
              <a:rPr lang="es-MX" altLang="es-MX" smtClean="0"/>
              <a:pPr/>
              <a:t>‹Nº›</a:t>
            </a:fld>
            <a:endParaRPr lang="es-MX" altLang="es-MX"/>
          </a:p>
        </p:txBody>
      </p:sp>
    </p:spTree>
    <p:extLst>
      <p:ext uri="{BB962C8B-B14F-4D97-AF65-F5344CB8AC3E}">
        <p14:creationId xmlns:p14="http://schemas.microsoft.com/office/powerpoint/2010/main" val="2135692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78EDA528-8894-4F4A-85BD-EE8CEAB46CD9}" type="datetimeFigureOut">
              <a:rPr lang="es-MX" smtClean="0"/>
              <a:pPr>
                <a:defRPr/>
              </a:pPr>
              <a:t>09/08/2019</a:t>
            </a:fld>
            <a:endParaRPr lang="es-MX"/>
          </a:p>
        </p:txBody>
      </p:sp>
      <p:sp>
        <p:nvSpPr>
          <p:cNvPr id="5" name="Footer Placeholder 4"/>
          <p:cNvSpPr>
            <a:spLocks noGrp="1"/>
          </p:cNvSpPr>
          <p:nvPr>
            <p:ph type="ftr" sz="quarter" idx="11"/>
          </p:nvPr>
        </p:nvSpPr>
        <p:spPr/>
        <p:txBody>
          <a:bodyPr/>
          <a:lstStyle/>
          <a:p>
            <a:pPr>
              <a:defRPr/>
            </a:pPr>
            <a:endParaRPr lang="es-MX"/>
          </a:p>
        </p:txBody>
      </p:sp>
      <p:sp>
        <p:nvSpPr>
          <p:cNvPr id="6" name="Slide Number Placeholder 5"/>
          <p:cNvSpPr>
            <a:spLocks noGrp="1"/>
          </p:cNvSpPr>
          <p:nvPr>
            <p:ph type="sldNum" sz="quarter" idx="12"/>
          </p:nvPr>
        </p:nvSpPr>
        <p:spPr/>
        <p:txBody>
          <a:bodyPr/>
          <a:lstStyle/>
          <a:p>
            <a:fld id="{A223F9EF-1EA5-40E4-8D1F-38CF015250E1}" type="slidenum">
              <a:rPr lang="es-MX" altLang="es-MX" smtClean="0"/>
              <a:pPr/>
              <a:t>‹Nº›</a:t>
            </a:fld>
            <a:endParaRPr lang="es-MX" altLang="es-MX"/>
          </a:p>
        </p:txBody>
      </p:sp>
    </p:spTree>
    <p:extLst>
      <p:ext uri="{BB962C8B-B14F-4D97-AF65-F5344CB8AC3E}">
        <p14:creationId xmlns:p14="http://schemas.microsoft.com/office/powerpoint/2010/main" val="1184887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a:defRPr/>
            </a:pPr>
            <a:fld id="{29E2C47F-C4C9-4E4A-BC04-FF5C68722D78}" type="datetimeFigureOut">
              <a:rPr lang="es-MX" smtClean="0"/>
              <a:pPr>
                <a:defRPr/>
              </a:pPr>
              <a:t>09/08/2019</a:t>
            </a:fld>
            <a:endParaRPr lang="es-MX"/>
          </a:p>
        </p:txBody>
      </p:sp>
      <p:sp>
        <p:nvSpPr>
          <p:cNvPr id="5" name="Marcador de pie de página 4"/>
          <p:cNvSpPr>
            <a:spLocks noGrp="1"/>
          </p:cNvSpPr>
          <p:nvPr>
            <p:ph type="ftr" sz="quarter" idx="11"/>
          </p:nvPr>
        </p:nvSpPr>
        <p:spPr/>
        <p:txBody>
          <a:bodyPr/>
          <a:lstStyle/>
          <a:p>
            <a:pPr>
              <a:defRPr/>
            </a:pPr>
            <a:endParaRPr lang="es-MX"/>
          </a:p>
        </p:txBody>
      </p:sp>
      <p:sp>
        <p:nvSpPr>
          <p:cNvPr id="6" name="Marcador de número de diapositiva 5"/>
          <p:cNvSpPr>
            <a:spLocks noGrp="1"/>
          </p:cNvSpPr>
          <p:nvPr>
            <p:ph type="sldNum" sz="quarter" idx="12"/>
          </p:nvPr>
        </p:nvSpPr>
        <p:spPr/>
        <p:txBody>
          <a:bodyPr/>
          <a:lstStyle/>
          <a:p>
            <a:fld id="{4F4EECAF-3EBE-4879-9688-08B57EF99323}" type="slidenum">
              <a:rPr lang="es-MX" altLang="es-MX" smtClean="0"/>
              <a:pPr/>
              <a:t>‹Nº›</a:t>
            </a:fld>
            <a:endParaRPr lang="es-MX" altLang="es-MX"/>
          </a:p>
        </p:txBody>
      </p:sp>
    </p:spTree>
    <p:extLst>
      <p:ext uri="{BB962C8B-B14F-4D97-AF65-F5344CB8AC3E}">
        <p14:creationId xmlns:p14="http://schemas.microsoft.com/office/powerpoint/2010/main" val="3307854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pPr>
              <a:defRPr/>
            </a:pPr>
            <a:fld id="{429437E4-50C9-478D-B38B-4B9066E3E162}" type="datetimeFigureOut">
              <a:rPr lang="es-MX" smtClean="0"/>
              <a:pPr>
                <a:defRPr/>
              </a:pPr>
              <a:t>09/08/2019</a:t>
            </a:fld>
            <a:endParaRPr lang="es-MX"/>
          </a:p>
        </p:txBody>
      </p:sp>
      <p:sp>
        <p:nvSpPr>
          <p:cNvPr id="6" name="Marcador de pie de página 5"/>
          <p:cNvSpPr>
            <a:spLocks noGrp="1"/>
          </p:cNvSpPr>
          <p:nvPr>
            <p:ph type="ftr" sz="quarter" idx="11"/>
          </p:nvPr>
        </p:nvSpPr>
        <p:spPr/>
        <p:txBody>
          <a:bodyPr/>
          <a:lstStyle/>
          <a:p>
            <a:pPr>
              <a:defRPr/>
            </a:pPr>
            <a:endParaRPr lang="es-MX"/>
          </a:p>
        </p:txBody>
      </p:sp>
      <p:sp>
        <p:nvSpPr>
          <p:cNvPr id="7" name="Marcador de número de diapositiva 6"/>
          <p:cNvSpPr>
            <a:spLocks noGrp="1"/>
          </p:cNvSpPr>
          <p:nvPr>
            <p:ph type="sldNum" sz="quarter" idx="12"/>
          </p:nvPr>
        </p:nvSpPr>
        <p:spPr/>
        <p:txBody>
          <a:bodyPr/>
          <a:lstStyle/>
          <a:p>
            <a:fld id="{60FD1C45-D886-4E08-8E18-E3DF9B393771}" type="slidenum">
              <a:rPr lang="es-MX" altLang="es-MX" smtClean="0"/>
              <a:pPr/>
              <a:t>‹Nº›</a:t>
            </a:fld>
            <a:endParaRPr lang="es-MX" altLang="es-MX"/>
          </a:p>
        </p:txBody>
      </p:sp>
    </p:spTree>
    <p:extLst>
      <p:ext uri="{BB962C8B-B14F-4D97-AF65-F5344CB8AC3E}">
        <p14:creationId xmlns:p14="http://schemas.microsoft.com/office/powerpoint/2010/main" val="399998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pPr>
              <a:defRPr/>
            </a:pPr>
            <a:fld id="{9F89619E-40E2-4231-B41B-E4FE9838B08E}" type="datetimeFigureOut">
              <a:rPr lang="es-MX" smtClean="0"/>
              <a:pPr>
                <a:defRPr/>
              </a:pPr>
              <a:t>09/08/2019</a:t>
            </a:fld>
            <a:endParaRPr lang="es-MX"/>
          </a:p>
        </p:txBody>
      </p:sp>
      <p:sp>
        <p:nvSpPr>
          <p:cNvPr id="8" name="Marcador de pie de página 7"/>
          <p:cNvSpPr>
            <a:spLocks noGrp="1"/>
          </p:cNvSpPr>
          <p:nvPr>
            <p:ph type="ftr" sz="quarter" idx="11"/>
          </p:nvPr>
        </p:nvSpPr>
        <p:spPr/>
        <p:txBody>
          <a:bodyPr/>
          <a:lstStyle/>
          <a:p>
            <a:pPr>
              <a:defRPr/>
            </a:pPr>
            <a:endParaRPr lang="es-MX"/>
          </a:p>
        </p:txBody>
      </p:sp>
      <p:sp>
        <p:nvSpPr>
          <p:cNvPr id="9" name="Marcador de número de diapositiva 8"/>
          <p:cNvSpPr>
            <a:spLocks noGrp="1"/>
          </p:cNvSpPr>
          <p:nvPr>
            <p:ph type="sldNum" sz="quarter" idx="12"/>
          </p:nvPr>
        </p:nvSpPr>
        <p:spPr/>
        <p:txBody>
          <a:bodyPr/>
          <a:lstStyle/>
          <a:p>
            <a:fld id="{0131891E-E109-4BCA-9236-33D0ED550C73}" type="slidenum">
              <a:rPr lang="es-MX" altLang="es-MX" smtClean="0"/>
              <a:pPr/>
              <a:t>‹Nº›</a:t>
            </a:fld>
            <a:endParaRPr lang="es-MX" altLang="es-MX"/>
          </a:p>
        </p:txBody>
      </p:sp>
    </p:spTree>
    <p:extLst>
      <p:ext uri="{BB962C8B-B14F-4D97-AF65-F5344CB8AC3E}">
        <p14:creationId xmlns:p14="http://schemas.microsoft.com/office/powerpoint/2010/main" val="25752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pPr>
              <a:defRPr/>
            </a:pPr>
            <a:fld id="{7A54082E-61B9-4086-8F11-01318934164F}" type="datetimeFigureOut">
              <a:rPr lang="es-MX" smtClean="0"/>
              <a:pPr>
                <a:defRPr/>
              </a:pPr>
              <a:t>09/08/2019</a:t>
            </a:fld>
            <a:endParaRPr lang="es-MX"/>
          </a:p>
        </p:txBody>
      </p:sp>
      <p:sp>
        <p:nvSpPr>
          <p:cNvPr id="4" name="Marcador de pie de página 3"/>
          <p:cNvSpPr>
            <a:spLocks noGrp="1"/>
          </p:cNvSpPr>
          <p:nvPr>
            <p:ph type="ftr" sz="quarter" idx="11"/>
          </p:nvPr>
        </p:nvSpPr>
        <p:spPr/>
        <p:txBody>
          <a:bodyPr/>
          <a:lstStyle/>
          <a:p>
            <a:pPr>
              <a:defRPr/>
            </a:pPr>
            <a:endParaRPr lang="es-MX"/>
          </a:p>
        </p:txBody>
      </p:sp>
      <p:sp>
        <p:nvSpPr>
          <p:cNvPr id="5" name="Marcador de número de diapositiva 4"/>
          <p:cNvSpPr>
            <a:spLocks noGrp="1"/>
          </p:cNvSpPr>
          <p:nvPr>
            <p:ph type="sldNum" sz="quarter" idx="12"/>
          </p:nvPr>
        </p:nvSpPr>
        <p:spPr/>
        <p:txBody>
          <a:bodyPr/>
          <a:lstStyle/>
          <a:p>
            <a:fld id="{EA4698C0-D316-4830-9DD3-9937756B0A98}" type="slidenum">
              <a:rPr lang="es-MX" altLang="es-MX" smtClean="0"/>
              <a:pPr/>
              <a:t>‹Nº›</a:t>
            </a:fld>
            <a:endParaRPr lang="es-MX" altLang="es-MX"/>
          </a:p>
        </p:txBody>
      </p:sp>
    </p:spTree>
    <p:extLst>
      <p:ext uri="{BB962C8B-B14F-4D97-AF65-F5344CB8AC3E}">
        <p14:creationId xmlns:p14="http://schemas.microsoft.com/office/powerpoint/2010/main" val="2800200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a:defRPr/>
            </a:pPr>
            <a:fld id="{7749198D-5ECA-4F61-B820-C4AED56F2B68}" type="datetimeFigureOut">
              <a:rPr lang="es-MX" smtClean="0"/>
              <a:pPr>
                <a:defRPr/>
              </a:pPr>
              <a:t>09/08/2019</a:t>
            </a:fld>
            <a:endParaRPr lang="es-MX"/>
          </a:p>
        </p:txBody>
      </p:sp>
      <p:sp>
        <p:nvSpPr>
          <p:cNvPr id="3" name="Marcador de pie de página 2"/>
          <p:cNvSpPr>
            <a:spLocks noGrp="1"/>
          </p:cNvSpPr>
          <p:nvPr>
            <p:ph type="ftr" sz="quarter" idx="11"/>
          </p:nvPr>
        </p:nvSpPr>
        <p:spPr/>
        <p:txBody>
          <a:bodyPr/>
          <a:lstStyle/>
          <a:p>
            <a:pPr>
              <a:defRPr/>
            </a:pPr>
            <a:endParaRPr lang="es-MX"/>
          </a:p>
        </p:txBody>
      </p:sp>
      <p:sp>
        <p:nvSpPr>
          <p:cNvPr id="4" name="Marcador de número de diapositiva 3"/>
          <p:cNvSpPr>
            <a:spLocks noGrp="1"/>
          </p:cNvSpPr>
          <p:nvPr>
            <p:ph type="sldNum" sz="quarter" idx="12"/>
          </p:nvPr>
        </p:nvSpPr>
        <p:spPr/>
        <p:txBody>
          <a:bodyPr/>
          <a:lstStyle/>
          <a:p>
            <a:fld id="{65CEB5F8-5632-441E-B300-4A4020FEFADE}" type="slidenum">
              <a:rPr lang="es-MX" altLang="es-MX" smtClean="0"/>
              <a:pPr/>
              <a:t>‹Nº›</a:t>
            </a:fld>
            <a:endParaRPr lang="es-MX" altLang="es-MX"/>
          </a:p>
        </p:txBody>
      </p:sp>
    </p:spTree>
    <p:extLst>
      <p:ext uri="{BB962C8B-B14F-4D97-AF65-F5344CB8AC3E}">
        <p14:creationId xmlns:p14="http://schemas.microsoft.com/office/powerpoint/2010/main" val="3636100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a:defRPr/>
            </a:pPr>
            <a:fld id="{24378D00-6286-4ED6-B12C-EF314D4D8A09}" type="datetimeFigureOut">
              <a:rPr lang="es-MX" smtClean="0"/>
              <a:pPr>
                <a:defRPr/>
              </a:pPr>
              <a:t>09/08/2019</a:t>
            </a:fld>
            <a:endParaRPr lang="es-MX"/>
          </a:p>
        </p:txBody>
      </p:sp>
      <p:sp>
        <p:nvSpPr>
          <p:cNvPr id="6" name="Marcador de pie de página 5"/>
          <p:cNvSpPr>
            <a:spLocks noGrp="1"/>
          </p:cNvSpPr>
          <p:nvPr>
            <p:ph type="ftr" sz="quarter" idx="11"/>
          </p:nvPr>
        </p:nvSpPr>
        <p:spPr/>
        <p:txBody>
          <a:bodyPr/>
          <a:lstStyle/>
          <a:p>
            <a:pPr>
              <a:defRPr/>
            </a:pPr>
            <a:endParaRPr lang="es-MX"/>
          </a:p>
        </p:txBody>
      </p:sp>
      <p:sp>
        <p:nvSpPr>
          <p:cNvPr id="7" name="Marcador de número de diapositiva 6"/>
          <p:cNvSpPr>
            <a:spLocks noGrp="1"/>
          </p:cNvSpPr>
          <p:nvPr>
            <p:ph type="sldNum" sz="quarter" idx="12"/>
          </p:nvPr>
        </p:nvSpPr>
        <p:spPr/>
        <p:txBody>
          <a:bodyPr/>
          <a:lstStyle/>
          <a:p>
            <a:fld id="{40FD9D29-985B-45E8-BC24-9D9DC65EF8D9}" type="slidenum">
              <a:rPr lang="es-MX" altLang="es-MX" smtClean="0"/>
              <a:pPr/>
              <a:t>‹Nº›</a:t>
            </a:fld>
            <a:endParaRPr lang="es-MX" altLang="es-MX"/>
          </a:p>
        </p:txBody>
      </p:sp>
    </p:spTree>
    <p:extLst>
      <p:ext uri="{BB962C8B-B14F-4D97-AF65-F5344CB8AC3E}">
        <p14:creationId xmlns:p14="http://schemas.microsoft.com/office/powerpoint/2010/main" val="77047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a:defRPr/>
            </a:pPr>
            <a:fld id="{84087E10-16D4-4CD7-9DDC-A7886DB776BE}" type="datetimeFigureOut">
              <a:rPr lang="es-MX" smtClean="0"/>
              <a:pPr>
                <a:defRPr/>
              </a:pPr>
              <a:t>09/08/2019</a:t>
            </a:fld>
            <a:endParaRPr lang="es-MX"/>
          </a:p>
        </p:txBody>
      </p:sp>
      <p:sp>
        <p:nvSpPr>
          <p:cNvPr id="6" name="Marcador de pie de página 5"/>
          <p:cNvSpPr>
            <a:spLocks noGrp="1"/>
          </p:cNvSpPr>
          <p:nvPr>
            <p:ph type="ftr" sz="quarter" idx="11"/>
          </p:nvPr>
        </p:nvSpPr>
        <p:spPr/>
        <p:txBody>
          <a:bodyPr/>
          <a:lstStyle/>
          <a:p>
            <a:pPr>
              <a:defRPr/>
            </a:pPr>
            <a:endParaRPr lang="es-MX"/>
          </a:p>
        </p:txBody>
      </p:sp>
      <p:sp>
        <p:nvSpPr>
          <p:cNvPr id="7" name="Marcador de número de diapositiva 6"/>
          <p:cNvSpPr>
            <a:spLocks noGrp="1"/>
          </p:cNvSpPr>
          <p:nvPr>
            <p:ph type="sldNum" sz="quarter" idx="12"/>
          </p:nvPr>
        </p:nvSpPr>
        <p:spPr/>
        <p:txBody>
          <a:bodyPr/>
          <a:lstStyle/>
          <a:p>
            <a:fld id="{3949CB3C-CFCF-4A36-B977-E2ECBB2F312B}" type="slidenum">
              <a:rPr lang="es-MX" altLang="es-MX" smtClean="0"/>
              <a:pPr/>
              <a:t>‹Nº›</a:t>
            </a:fld>
            <a:endParaRPr lang="es-MX" altLang="es-MX"/>
          </a:p>
        </p:txBody>
      </p:sp>
    </p:spTree>
    <p:extLst>
      <p:ext uri="{BB962C8B-B14F-4D97-AF65-F5344CB8AC3E}">
        <p14:creationId xmlns:p14="http://schemas.microsoft.com/office/powerpoint/2010/main" val="184079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7A54082E-61B9-4086-8F11-01318934164F}" type="datetimeFigureOut">
              <a:rPr lang="es-MX" smtClean="0"/>
              <a:pPr>
                <a:defRPr/>
              </a:pPr>
              <a:t>09/08/2019</a:t>
            </a:fld>
            <a:endParaRPr lang="es-MX"/>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MX"/>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A4698C0-D316-4830-9DD3-9937756B0A98}" type="slidenum">
              <a:rPr lang="es-MX" altLang="es-MX" smtClean="0"/>
              <a:pPr/>
              <a:t>‹Nº›</a:t>
            </a:fld>
            <a:endParaRPr lang="es-MX" altLang="es-MX"/>
          </a:p>
        </p:txBody>
      </p:sp>
    </p:spTree>
    <p:extLst>
      <p:ext uri="{BB962C8B-B14F-4D97-AF65-F5344CB8AC3E}">
        <p14:creationId xmlns:p14="http://schemas.microsoft.com/office/powerpoint/2010/main" val="565112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A54082E-61B9-4086-8F11-01318934164F}" type="datetimeFigureOut">
              <a:rPr lang="es-MX" smtClean="0"/>
              <a:pPr>
                <a:defRPr/>
              </a:pPr>
              <a:t>09/08/2019</a:t>
            </a:fld>
            <a:endParaRPr lang="es-MX"/>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MX"/>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EA4698C0-D316-4830-9DD3-9937756B0A98}" type="slidenum">
              <a:rPr lang="es-MX" altLang="es-MX" smtClean="0"/>
              <a:pPr/>
              <a:t>‹Nº›</a:t>
            </a:fld>
            <a:endParaRPr lang="es-MX" altLang="es-MX"/>
          </a:p>
        </p:txBody>
      </p:sp>
    </p:spTree>
    <p:extLst>
      <p:ext uri="{BB962C8B-B14F-4D97-AF65-F5344CB8AC3E}">
        <p14:creationId xmlns:p14="http://schemas.microsoft.com/office/powerpoint/2010/main" val="3278412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21EA637-B619-4B7A-9282-CAB86F640FEE}"/>
              </a:ext>
            </a:extLst>
          </p:cNvPr>
          <p:cNvSpPr>
            <a:spLocks noGrp="1"/>
          </p:cNvSpPr>
          <p:nvPr>
            <p:ph idx="1"/>
          </p:nvPr>
        </p:nvSpPr>
        <p:spPr>
          <a:xfrm>
            <a:off x="560096" y="1298121"/>
            <a:ext cx="4706655" cy="3509043"/>
          </a:xfrm>
        </p:spPr>
        <p:txBody>
          <a:bodyPr>
            <a:normAutofit fontScale="92500" lnSpcReduction="20000"/>
          </a:bodyPr>
          <a:lstStyle/>
          <a:p>
            <a:pPr algn="ctr"/>
            <a:endParaRPr lang="es-MX" sz="1800" b="1" dirty="0"/>
          </a:p>
          <a:p>
            <a:pPr marL="0" indent="0" algn="ctr">
              <a:buNone/>
            </a:pPr>
            <a:endParaRPr lang="es-MX" sz="1800" b="1" dirty="0">
              <a:solidFill>
                <a:srgbClr val="002060"/>
              </a:solidFill>
              <a:latin typeface="Arial" panose="020B0604020202020204" pitchFamily="34" charset="0"/>
              <a:cs typeface="Arial" panose="020B0604020202020204" pitchFamily="34" charset="0"/>
            </a:endParaRPr>
          </a:p>
          <a:p>
            <a:pPr marL="0" indent="0" algn="ctr">
              <a:buNone/>
            </a:pPr>
            <a:endParaRPr lang="es-MX" sz="1800" b="1" dirty="0">
              <a:solidFill>
                <a:srgbClr val="002060"/>
              </a:solidFill>
              <a:latin typeface="Arial" panose="020B0604020202020204" pitchFamily="34" charset="0"/>
              <a:cs typeface="Arial" panose="020B0604020202020204" pitchFamily="34" charset="0"/>
            </a:endParaRPr>
          </a:p>
          <a:p>
            <a:pPr marL="0" indent="0" algn="ctr">
              <a:buNone/>
            </a:pPr>
            <a:endParaRPr lang="es-MX" sz="1800" b="1" dirty="0">
              <a:solidFill>
                <a:srgbClr val="002060"/>
              </a:solidFill>
              <a:latin typeface="Arial" panose="020B0604020202020204" pitchFamily="34" charset="0"/>
              <a:cs typeface="Arial" panose="020B0604020202020204" pitchFamily="34" charset="0"/>
            </a:endParaRPr>
          </a:p>
          <a:p>
            <a:pPr marL="0" indent="0" algn="ctr">
              <a:buNone/>
            </a:pPr>
            <a:r>
              <a:rPr lang="es-MX" sz="1800" b="1" dirty="0">
                <a:solidFill>
                  <a:srgbClr val="002060"/>
                </a:solidFill>
                <a:latin typeface="Arial" panose="020B0604020202020204" pitchFamily="34" charset="0"/>
                <a:cs typeface="Arial" panose="020B0604020202020204" pitchFamily="34" charset="0"/>
              </a:rPr>
              <a:t>ANALISIS DE REGRESION MULTIPLE</a:t>
            </a:r>
          </a:p>
          <a:p>
            <a:pPr marL="0" indent="0" algn="ctr">
              <a:buNone/>
            </a:pPr>
            <a:endParaRPr lang="es-MX" sz="1800" b="1" dirty="0">
              <a:solidFill>
                <a:srgbClr val="002060"/>
              </a:solidFill>
              <a:latin typeface="Arial" panose="020B0604020202020204" pitchFamily="34" charset="0"/>
              <a:cs typeface="Arial" panose="020B0604020202020204" pitchFamily="34" charset="0"/>
            </a:endParaRPr>
          </a:p>
          <a:p>
            <a:pPr marL="0" indent="0" algn="ctr">
              <a:buNone/>
            </a:pPr>
            <a:endParaRPr lang="es-MX" sz="1800" b="1" dirty="0">
              <a:solidFill>
                <a:srgbClr val="002060"/>
              </a:solidFill>
              <a:latin typeface="Arial" panose="020B0604020202020204" pitchFamily="34" charset="0"/>
              <a:cs typeface="Arial" panose="020B0604020202020204" pitchFamily="34" charset="0"/>
            </a:endParaRPr>
          </a:p>
          <a:p>
            <a:pPr marL="0" indent="0" algn="ctr">
              <a:buNone/>
            </a:pPr>
            <a:endParaRPr lang="es-MX" sz="1800" b="1" dirty="0">
              <a:solidFill>
                <a:srgbClr val="002060"/>
              </a:solidFill>
              <a:latin typeface="Arial" panose="020B0604020202020204" pitchFamily="34" charset="0"/>
              <a:cs typeface="Arial" panose="020B0604020202020204" pitchFamily="34" charset="0"/>
            </a:endParaRPr>
          </a:p>
          <a:p>
            <a:pPr marL="0" indent="0" algn="ctr">
              <a:buNone/>
            </a:pPr>
            <a:r>
              <a:rPr lang="es-MX" sz="1800" b="1" dirty="0">
                <a:solidFill>
                  <a:srgbClr val="002060"/>
                </a:solidFill>
                <a:latin typeface="Arial" panose="020B0604020202020204" pitchFamily="34" charset="0"/>
                <a:cs typeface="Arial" panose="020B0604020202020204" pitchFamily="34" charset="0"/>
              </a:rPr>
              <a:t>Dr. Porfirio Gutiérrez González</a:t>
            </a:r>
          </a:p>
          <a:p>
            <a:pPr marL="0" indent="0" algn="ctr">
              <a:buNone/>
            </a:pPr>
            <a:r>
              <a:rPr lang="es-MX" sz="1800" b="1" dirty="0">
                <a:solidFill>
                  <a:srgbClr val="002060"/>
                </a:solidFill>
                <a:latin typeface="Arial" panose="020B0604020202020204" pitchFamily="34" charset="0"/>
                <a:cs typeface="Arial" panose="020B0604020202020204" pitchFamily="34" charset="0"/>
              </a:rPr>
              <a:t>Mat. Jessica Jaqueline Machuca Vergara</a:t>
            </a:r>
          </a:p>
        </p:txBody>
      </p:sp>
    </p:spTree>
    <p:extLst>
      <p:ext uri="{BB962C8B-B14F-4D97-AF65-F5344CB8AC3E}">
        <p14:creationId xmlns:p14="http://schemas.microsoft.com/office/powerpoint/2010/main" val="3553528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ángulo 2"/>
              <p:cNvSpPr/>
              <p:nvPr/>
            </p:nvSpPr>
            <p:spPr>
              <a:xfrm>
                <a:off x="323528" y="188640"/>
                <a:ext cx="8352928" cy="2436564"/>
              </a:xfrm>
              <a:prstGeom prst="rect">
                <a:avLst/>
              </a:prstGeom>
            </p:spPr>
            <p:txBody>
              <a:bodyPr wrap="square">
                <a:spAutoFit/>
              </a:bodyPr>
              <a:lstStyle/>
              <a:p>
                <a:pPr algn="just">
                  <a:lnSpc>
                    <a:spcPct val="150000"/>
                  </a:lnSpc>
                  <a:spcAft>
                    <a:spcPts val="1000"/>
                  </a:spcAft>
                </a:pPr>
                <a:r>
                  <a:rPr lang="es-MX" sz="2400" b="1" dirty="0">
                    <a:latin typeface="Calibri" panose="020F0502020204030204" pitchFamily="34" charset="0"/>
                    <a:ea typeface="Calibri" panose="020F0502020204030204" pitchFamily="34" charset="0"/>
                  </a:rPr>
                  <a:t>Estimación de la varianza  de regresión </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MX" sz="2400" dirty="0">
                    <a:latin typeface="Calibri" panose="020F0502020204030204" pitchFamily="34" charset="0"/>
                    <a:ea typeface="Calibri" panose="020F0502020204030204" pitchFamily="34" charset="0"/>
                  </a:rPr>
                  <a:t>Por lo general también es necesaria </a:t>
                </a:r>
                <a:r>
                  <a:rPr lang="es-MX" sz="2400" dirty="0">
                    <a:effectLst/>
                    <a:latin typeface="Calibri" panose="020F0502020204030204" pitchFamily="34" charset="0"/>
                    <a:ea typeface="Calibri" panose="020F0502020204030204" pitchFamily="34" charset="0"/>
                    <a:cs typeface="Times New Roman" panose="02020603050405020304" pitchFamily="18" charset="0"/>
                  </a:rPr>
                  <a:t>la varianza de regresión</a:t>
                </a:r>
                <a:r>
                  <a:rPr lang="es-MX" sz="2400" dirty="0">
                    <a:latin typeface="Calibri" panose="020F0502020204030204" pitchFamily="34" charset="0"/>
                    <a:ea typeface="Calibri" panose="020F0502020204030204" pitchFamily="34" charset="0"/>
                  </a:rPr>
                  <a:t> </a:t>
                </a:r>
                <a14:m>
                  <m:oMath xmlns:m="http://schemas.openxmlformats.org/officeDocument/2006/math">
                    <m:sSup>
                      <m:sSupPr>
                        <m:ctrlPr>
                          <a:rPr lang="es-MX" sz="2400" i="1">
                            <a:latin typeface="Cambria Math" panose="02040503050406030204" pitchFamily="18" charset="0"/>
                            <a:ea typeface="Calibri" panose="020F0502020204030204" pitchFamily="34" charset="0"/>
                          </a:rPr>
                        </m:ctrlPr>
                      </m:sSupPr>
                      <m:e>
                        <m:r>
                          <a:rPr lang="es-MX" sz="2400" i="1">
                            <a:latin typeface="Cambria Math" panose="02040503050406030204" pitchFamily="18" charset="0"/>
                            <a:ea typeface="Calibri" panose="020F0502020204030204" pitchFamily="34" charset="0"/>
                          </a:rPr>
                          <m:t>𝜎</m:t>
                        </m:r>
                      </m:e>
                      <m:sup>
                        <m:r>
                          <a:rPr lang="es-MX" sz="2400" i="1">
                            <a:latin typeface="Cambria Math" panose="02040503050406030204" pitchFamily="18" charset="0"/>
                            <a:ea typeface="Calibri" panose="020F0502020204030204" pitchFamily="34" charset="0"/>
                          </a:rPr>
                          <m:t>2</m:t>
                        </m:r>
                      </m:sup>
                    </m:sSup>
                  </m:oMath>
                </a14:m>
                <a:r>
                  <a:rPr lang="es-MX" sz="2400" dirty="0">
                    <a:latin typeface="Calibri" panose="020F0502020204030204" pitchFamily="34" charset="0"/>
                    <a:ea typeface="Calibri" panose="020F0502020204030204" pitchFamily="34" charset="0"/>
                  </a:rPr>
                  <a:t>. Para encontrar un estimador de </a:t>
                </a:r>
                <a14:m>
                  <m:oMath xmlns:m="http://schemas.openxmlformats.org/officeDocument/2006/math">
                    <m:sSup>
                      <m:sSupPr>
                        <m:ctrlPr>
                          <a:rPr lang="es-MX" sz="2400" i="1">
                            <a:latin typeface="Cambria Math" panose="02040503050406030204" pitchFamily="18" charset="0"/>
                            <a:ea typeface="Calibri" panose="020F0502020204030204" pitchFamily="34" charset="0"/>
                          </a:rPr>
                        </m:ctrlPr>
                      </m:sSupPr>
                      <m:e>
                        <m:r>
                          <a:rPr lang="es-MX" sz="2400" i="1">
                            <a:latin typeface="Cambria Math" panose="02040503050406030204" pitchFamily="18" charset="0"/>
                            <a:ea typeface="Calibri" panose="020F0502020204030204" pitchFamily="34" charset="0"/>
                          </a:rPr>
                          <m:t>𝜎</m:t>
                        </m:r>
                      </m:e>
                      <m:sup>
                        <m:r>
                          <a:rPr lang="es-MX" sz="2400" i="1">
                            <a:latin typeface="Cambria Math" panose="02040503050406030204" pitchFamily="18" charset="0"/>
                            <a:ea typeface="Calibri" panose="020F0502020204030204" pitchFamily="34" charset="0"/>
                          </a:rPr>
                          <m:t>2</m:t>
                        </m:r>
                      </m:sup>
                    </m:sSup>
                  </m:oMath>
                </a14:m>
                <a:r>
                  <a:rPr lang="es-MX" sz="2400" dirty="0">
                    <a:latin typeface="Calibri" panose="020F0502020204030204" pitchFamily="34" charset="0"/>
                    <a:ea typeface="Calibri" panose="020F0502020204030204" pitchFamily="34" charset="0"/>
                  </a:rPr>
                  <a:t>, considérese la suma de cuadrados de los residuales. </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323528" y="188640"/>
                <a:ext cx="8352928" cy="2436564"/>
              </a:xfrm>
              <a:prstGeom prst="rect">
                <a:avLst/>
              </a:prstGeom>
              <a:blipFill>
                <a:blip r:embed="rId2"/>
                <a:stretch>
                  <a:fillRect l="-1095" r="-1168" b="-225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827584" y="2780928"/>
                <a:ext cx="2843664" cy="1100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400" i="1">
                              <a:latin typeface="Cambria Math" panose="02040503050406030204" pitchFamily="18" charset="0"/>
                            </a:rPr>
                          </m:ctrlPr>
                        </m:sSubPr>
                        <m:e>
                          <m:r>
                            <a:rPr lang="es-MX" sz="2400" i="1">
                              <a:latin typeface="Cambria Math" panose="02040503050406030204" pitchFamily="18" charset="0"/>
                            </a:rPr>
                            <m:t>𝑆𝑆</m:t>
                          </m:r>
                        </m:e>
                        <m:sub>
                          <m:r>
                            <a:rPr lang="es-MX" sz="2400" i="1">
                              <a:latin typeface="Cambria Math" panose="02040503050406030204" pitchFamily="18" charset="0"/>
                            </a:rPr>
                            <m:t>𝐸</m:t>
                          </m:r>
                        </m:sub>
                      </m:sSub>
                      <m:r>
                        <a:rPr lang="es-MX" sz="2400" i="0">
                          <a:latin typeface="Cambria Math" panose="02040503050406030204" pitchFamily="18" charset="0"/>
                        </a:rPr>
                        <m:t>=</m:t>
                      </m:r>
                      <m:nary>
                        <m:naryPr>
                          <m:chr m:val="∑"/>
                          <m:limLoc m:val="undOvr"/>
                          <m:ctrlPr>
                            <a:rPr lang="es-MX" sz="2400" i="1">
                              <a:latin typeface="Cambria Math" panose="02040503050406030204" pitchFamily="18" charset="0"/>
                            </a:rPr>
                          </m:ctrlPr>
                        </m:naryPr>
                        <m:sub>
                          <m:r>
                            <a:rPr lang="es-MX" sz="2400" i="1">
                              <a:latin typeface="Cambria Math" panose="02040503050406030204" pitchFamily="18" charset="0"/>
                            </a:rPr>
                            <m:t>𝑖</m:t>
                          </m:r>
                          <m:r>
                            <a:rPr lang="es-MX" sz="2400" i="0">
                              <a:latin typeface="Cambria Math" panose="02040503050406030204" pitchFamily="18" charset="0"/>
                            </a:rPr>
                            <m:t>=1</m:t>
                          </m:r>
                        </m:sub>
                        <m:sup>
                          <m:r>
                            <a:rPr lang="es-MX" sz="2400" i="1">
                              <a:latin typeface="Cambria Math" panose="02040503050406030204" pitchFamily="18" charset="0"/>
                            </a:rPr>
                            <m:t>𝑛</m:t>
                          </m:r>
                        </m:sup>
                        <m:e>
                          <m:sSup>
                            <m:sSupPr>
                              <m:ctrlPr>
                                <a:rPr lang="es-MX" sz="2400" i="1">
                                  <a:latin typeface="Cambria Math" panose="02040503050406030204" pitchFamily="18" charset="0"/>
                                </a:rPr>
                              </m:ctrlPr>
                            </m:sSupPr>
                            <m:e>
                              <m:d>
                                <m:dPr>
                                  <m:ctrlPr>
                                    <a:rPr lang="es-MX" sz="2400" i="1">
                                      <a:latin typeface="Cambria Math" panose="02040503050406030204" pitchFamily="18" charset="0"/>
                                    </a:rPr>
                                  </m:ctrlPr>
                                </m:dPr>
                                <m:e>
                                  <m:sSub>
                                    <m:sSubPr>
                                      <m:ctrlPr>
                                        <a:rPr lang="es-MX" sz="2400" i="1">
                                          <a:latin typeface="Cambria Math" panose="02040503050406030204" pitchFamily="18" charset="0"/>
                                        </a:rPr>
                                      </m:ctrlPr>
                                    </m:sSubPr>
                                    <m:e>
                                      <m:r>
                                        <a:rPr lang="es-MX" sz="2400" i="1">
                                          <a:latin typeface="Cambria Math" panose="02040503050406030204" pitchFamily="18" charset="0"/>
                                        </a:rPr>
                                        <m:t>𝑦</m:t>
                                      </m:r>
                                    </m:e>
                                    <m:sub>
                                      <m:r>
                                        <a:rPr lang="es-MX" sz="2400" i="1">
                                          <a:latin typeface="Cambria Math" panose="02040503050406030204" pitchFamily="18" charset="0"/>
                                        </a:rPr>
                                        <m:t>𝑖</m:t>
                                      </m:r>
                                    </m:sub>
                                  </m:sSub>
                                  <m:r>
                                    <a:rPr lang="es-MX" sz="2400" i="0">
                                      <a:latin typeface="Cambria Math" panose="02040503050406030204" pitchFamily="18" charset="0"/>
                                    </a:rPr>
                                    <m:t>−</m:t>
                                  </m:r>
                                  <m:sSub>
                                    <m:sSubPr>
                                      <m:ctrlPr>
                                        <a:rPr lang="es-MX" sz="2400" i="1">
                                          <a:latin typeface="Cambria Math" panose="02040503050406030204" pitchFamily="18" charset="0"/>
                                        </a:rPr>
                                      </m:ctrlPr>
                                    </m:sSubPr>
                                    <m:e>
                                      <m:acc>
                                        <m:accPr>
                                          <m:chr m:val="̂"/>
                                          <m:ctrlPr>
                                            <a:rPr lang="es-MX" sz="2400" i="1">
                                              <a:latin typeface="Cambria Math" panose="02040503050406030204" pitchFamily="18" charset="0"/>
                                            </a:rPr>
                                          </m:ctrlPr>
                                        </m:accPr>
                                        <m:e>
                                          <m:r>
                                            <a:rPr lang="es-MX" sz="2400" i="1">
                                              <a:latin typeface="Cambria Math" panose="02040503050406030204" pitchFamily="18" charset="0"/>
                                            </a:rPr>
                                            <m:t>𝑦</m:t>
                                          </m:r>
                                        </m:e>
                                      </m:acc>
                                    </m:e>
                                    <m:sub>
                                      <m:r>
                                        <a:rPr lang="es-MX" sz="2400" i="1">
                                          <a:latin typeface="Cambria Math" panose="02040503050406030204" pitchFamily="18" charset="0"/>
                                        </a:rPr>
                                        <m:t>𝑖</m:t>
                                      </m:r>
                                    </m:sub>
                                  </m:sSub>
                                </m:e>
                              </m:d>
                            </m:e>
                            <m:sup>
                              <m:r>
                                <a:rPr lang="es-MX" sz="2400" i="0">
                                  <a:latin typeface="Cambria Math" panose="02040503050406030204" pitchFamily="18" charset="0"/>
                                </a:rPr>
                                <m:t>2</m:t>
                              </m:r>
                            </m:sup>
                          </m:sSup>
                        </m:e>
                      </m:nary>
                    </m:oMath>
                  </m:oMathPara>
                </a14:m>
                <a:endParaRPr lang="es-MX" sz="2400" dirty="0"/>
              </a:p>
            </p:txBody>
          </p:sp>
        </mc:Choice>
        <mc:Fallback xmlns="">
          <p:sp>
            <p:nvSpPr>
              <p:cNvPr id="4" name="Rectángulo 3"/>
              <p:cNvSpPr>
                <a:spLocks noRot="1" noChangeAspect="1" noMove="1" noResize="1" noEditPoints="1" noAdjustHandles="1" noChangeArrowheads="1" noChangeShapeType="1" noTextEdit="1"/>
              </p:cNvSpPr>
              <p:nvPr/>
            </p:nvSpPr>
            <p:spPr>
              <a:xfrm>
                <a:off x="827584" y="2780928"/>
                <a:ext cx="2843664" cy="1100558"/>
              </a:xfrm>
              <a:prstGeom prst="rect">
                <a:avLst/>
              </a:prstGeom>
              <a:blipFill>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323528" y="3645024"/>
                <a:ext cx="2843664" cy="110055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sz="2400" i="1">
                              <a:latin typeface="Cambria Math" panose="02040503050406030204" pitchFamily="18" charset="0"/>
                            </a:rPr>
                          </m:ctrlPr>
                        </m:sSubPr>
                        <m:e>
                          <m:r>
                            <a:rPr lang="es-MX" sz="2400" i="1">
                              <a:latin typeface="Cambria Math" panose="02040503050406030204" pitchFamily="18" charset="0"/>
                            </a:rPr>
                            <m:t>𝑆𝑆</m:t>
                          </m:r>
                        </m:e>
                        <m:sub>
                          <m:r>
                            <a:rPr lang="es-MX" sz="2400" i="1">
                              <a:latin typeface="Cambria Math" panose="02040503050406030204" pitchFamily="18" charset="0"/>
                            </a:rPr>
                            <m:t>𝐸</m:t>
                          </m:r>
                        </m:sub>
                      </m:sSub>
                      <m:r>
                        <a:rPr lang="es-MX" sz="2400">
                          <a:latin typeface="Cambria Math" panose="02040503050406030204" pitchFamily="18" charset="0"/>
                        </a:rPr>
                        <m:t>=</m:t>
                      </m:r>
                      <m:nary>
                        <m:naryPr>
                          <m:chr m:val="∑"/>
                          <m:limLoc m:val="undOvr"/>
                          <m:ctrlPr>
                            <a:rPr lang="es-MX" sz="2400" i="1">
                              <a:latin typeface="Cambria Math" panose="02040503050406030204" pitchFamily="18" charset="0"/>
                            </a:rPr>
                          </m:ctrlPr>
                        </m:naryPr>
                        <m:sub>
                          <m:r>
                            <a:rPr lang="es-MX" sz="2400" i="1">
                              <a:latin typeface="Cambria Math" panose="02040503050406030204" pitchFamily="18" charset="0"/>
                            </a:rPr>
                            <m:t>𝑖</m:t>
                          </m:r>
                          <m:r>
                            <a:rPr lang="es-MX" sz="2400" i="0">
                              <a:latin typeface="Cambria Math" panose="02040503050406030204" pitchFamily="18" charset="0"/>
                            </a:rPr>
                            <m:t>=1</m:t>
                          </m:r>
                        </m:sub>
                        <m:sup>
                          <m:r>
                            <a:rPr lang="es-MX" sz="2400" i="1">
                              <a:latin typeface="Cambria Math" panose="02040503050406030204" pitchFamily="18" charset="0"/>
                            </a:rPr>
                            <m:t>𝑛</m:t>
                          </m:r>
                        </m:sup>
                        <m:e>
                          <m:sSubSup>
                            <m:sSubSupPr>
                              <m:ctrlPr>
                                <a:rPr lang="es-MX" sz="2400" i="1">
                                  <a:latin typeface="Cambria Math" panose="02040503050406030204" pitchFamily="18" charset="0"/>
                                </a:rPr>
                              </m:ctrlPr>
                            </m:sSubSupPr>
                            <m:e>
                              <m:r>
                                <a:rPr lang="es-MX" sz="2400" i="1">
                                  <a:latin typeface="Cambria Math" panose="02040503050406030204" pitchFamily="18" charset="0"/>
                                </a:rPr>
                                <m:t>𝑒</m:t>
                              </m:r>
                            </m:e>
                            <m:sub>
                              <m:r>
                                <a:rPr lang="es-MX" sz="2400" i="1">
                                  <a:latin typeface="Cambria Math" panose="02040503050406030204" pitchFamily="18" charset="0"/>
                                </a:rPr>
                                <m:t>𝑖</m:t>
                              </m:r>
                            </m:sub>
                            <m:sup>
                              <m:r>
                                <a:rPr lang="es-MX" sz="2400" i="0">
                                  <a:latin typeface="Cambria Math" panose="02040503050406030204" pitchFamily="18" charset="0"/>
                                </a:rPr>
                                <m:t>2</m:t>
                              </m:r>
                            </m:sup>
                          </m:sSubSup>
                        </m:e>
                      </m:nary>
                    </m:oMath>
                  </m:oMathPara>
                </a14:m>
                <a:endParaRPr lang="es-MX" sz="2400" dirty="0"/>
              </a:p>
            </p:txBody>
          </p:sp>
        </mc:Choice>
        <mc:Fallback xmlns="">
          <p:sp>
            <p:nvSpPr>
              <p:cNvPr id="5" name="Rectángulo 4"/>
              <p:cNvSpPr>
                <a:spLocks noRot="1" noChangeAspect="1" noMove="1" noResize="1" noEditPoints="1" noAdjustHandles="1" noChangeArrowheads="1" noChangeShapeType="1" noTextEdit="1"/>
              </p:cNvSpPr>
              <p:nvPr/>
            </p:nvSpPr>
            <p:spPr>
              <a:xfrm>
                <a:off x="323528" y="3645024"/>
                <a:ext cx="2843664" cy="1100558"/>
              </a:xfrm>
              <a:prstGeom prst="rect">
                <a:avLst/>
              </a:prstGeom>
              <a:blipFill>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827584" y="4929856"/>
                <a:ext cx="161589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400" i="1">
                              <a:latin typeface="Cambria Math" panose="02040503050406030204" pitchFamily="18" charset="0"/>
                            </a:rPr>
                          </m:ctrlPr>
                        </m:sSubPr>
                        <m:e>
                          <m:r>
                            <a:rPr lang="es-MX" sz="2400" i="1">
                              <a:latin typeface="Cambria Math" panose="02040503050406030204" pitchFamily="18" charset="0"/>
                            </a:rPr>
                            <m:t>𝑆𝑆</m:t>
                          </m:r>
                        </m:e>
                        <m:sub>
                          <m:r>
                            <a:rPr lang="es-MX" sz="2400" i="1">
                              <a:latin typeface="Cambria Math" panose="02040503050406030204" pitchFamily="18" charset="0"/>
                            </a:rPr>
                            <m:t>𝐸</m:t>
                          </m:r>
                        </m:sub>
                      </m:sSub>
                      <m:r>
                        <a:rPr lang="es-MX" sz="2400">
                          <a:latin typeface="Cambria Math" panose="02040503050406030204" pitchFamily="18" charset="0"/>
                        </a:rPr>
                        <m:t>=</m:t>
                      </m:r>
                      <m:r>
                        <a:rPr lang="es-MX" sz="2400" i="1">
                          <a:latin typeface="Cambria Math" panose="02040503050406030204" pitchFamily="18" charset="0"/>
                        </a:rPr>
                        <m:t>𝑒</m:t>
                      </m:r>
                      <m:r>
                        <a:rPr lang="es-MX" sz="2400" i="0">
                          <a:latin typeface="Cambria Math" panose="02040503050406030204" pitchFamily="18" charset="0"/>
                        </a:rPr>
                        <m:t>´</m:t>
                      </m:r>
                      <m:r>
                        <a:rPr lang="es-MX" sz="2400" i="1">
                          <a:latin typeface="Cambria Math" panose="02040503050406030204" pitchFamily="18" charset="0"/>
                        </a:rPr>
                        <m:t>𝑒</m:t>
                      </m:r>
                      <m:r>
                        <a:rPr lang="es-MX" sz="2400" i="0">
                          <a:latin typeface="Cambria Math" panose="02040503050406030204" pitchFamily="18" charset="0"/>
                        </a:rPr>
                        <m:t> </m:t>
                      </m:r>
                    </m:oMath>
                  </m:oMathPara>
                </a14:m>
                <a:endParaRPr lang="es-MX" sz="2400" dirty="0"/>
              </a:p>
            </p:txBody>
          </p:sp>
        </mc:Choice>
        <mc:Fallback xmlns="">
          <p:sp>
            <p:nvSpPr>
              <p:cNvPr id="6" name="Rectángulo 5"/>
              <p:cNvSpPr>
                <a:spLocks noRot="1" noChangeAspect="1" noMove="1" noResize="1" noEditPoints="1" noAdjustHandles="1" noChangeArrowheads="1" noChangeShapeType="1" noTextEdit="1"/>
              </p:cNvSpPr>
              <p:nvPr/>
            </p:nvSpPr>
            <p:spPr>
              <a:xfrm>
                <a:off x="827584" y="4929856"/>
                <a:ext cx="1615892" cy="461665"/>
              </a:xfrm>
              <a:prstGeom prst="rect">
                <a:avLst/>
              </a:prstGeom>
              <a:blipFill>
                <a:blip r:embed="rId5"/>
                <a:stretch>
                  <a:fillRect b="-400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5076056" y="3146541"/>
                <a:ext cx="12123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𝑒</m:t>
                      </m:r>
                      <m:r>
                        <a:rPr lang="es-MX" i="0">
                          <a:latin typeface="Cambria Math" panose="02040503050406030204" pitchFamily="18" charset="0"/>
                        </a:rPr>
                        <m:t>=</m:t>
                      </m:r>
                      <m:r>
                        <a:rPr lang="es-MX" i="1">
                          <a:latin typeface="Cambria Math" panose="02040503050406030204" pitchFamily="18" charset="0"/>
                        </a:rPr>
                        <m:t>𝑦</m:t>
                      </m:r>
                      <m:r>
                        <a:rPr lang="es-MX" i="0">
                          <a:latin typeface="Cambria Math" panose="02040503050406030204" pitchFamily="18" charset="0"/>
                        </a:rPr>
                        <m:t>−</m:t>
                      </m:r>
                      <m:acc>
                        <m:accPr>
                          <m:chr m:val="̂"/>
                          <m:ctrlPr>
                            <a:rPr lang="es-MX" i="1">
                              <a:latin typeface="Cambria Math" panose="02040503050406030204" pitchFamily="18" charset="0"/>
                            </a:rPr>
                          </m:ctrlPr>
                        </m:accPr>
                        <m:e>
                          <m:r>
                            <a:rPr lang="es-MX" i="1">
                              <a:latin typeface="Cambria Math" panose="02040503050406030204" pitchFamily="18" charset="0"/>
                            </a:rPr>
                            <m:t>𝑦</m:t>
                          </m:r>
                        </m:e>
                      </m:acc>
                    </m:oMath>
                  </m:oMathPara>
                </a14:m>
                <a:endParaRPr lang="es-MX" dirty="0"/>
              </a:p>
            </p:txBody>
          </p:sp>
        </mc:Choice>
        <mc:Fallback xmlns="">
          <p:sp>
            <p:nvSpPr>
              <p:cNvPr id="7" name="Rectángulo 6"/>
              <p:cNvSpPr>
                <a:spLocks noRot="1" noChangeAspect="1" noMove="1" noResize="1" noEditPoints="1" noAdjustHandles="1" noChangeArrowheads="1" noChangeShapeType="1" noTextEdit="1"/>
              </p:cNvSpPr>
              <p:nvPr/>
            </p:nvSpPr>
            <p:spPr>
              <a:xfrm>
                <a:off x="5076056" y="3146541"/>
                <a:ext cx="1212383" cy="369332"/>
              </a:xfrm>
              <a:prstGeom prst="rect">
                <a:avLst/>
              </a:prstGeom>
              <a:blipFill>
                <a:blip r:embed="rId6"/>
                <a:stretch>
                  <a:fillRect t="-4918" r="-20603" b="-819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827584" y="5760092"/>
                <a:ext cx="5409430" cy="676339"/>
              </a:xfrm>
              <a:prstGeom prst="rect">
                <a:avLst/>
              </a:prstGeom>
            </p:spPr>
            <p:txBody>
              <a:bodyPr wrap="none">
                <a:spAutoFit/>
              </a:bodyPr>
              <a:lstStyle/>
              <a:p>
                <a:pPr algn="just">
                  <a:lnSpc>
                    <a:spcPct val="150000"/>
                  </a:lnSpc>
                  <a:spcAft>
                    <a:spcPts val="1000"/>
                  </a:spcAft>
                </a:pPr>
                <a:r>
                  <a:rPr lang="es-MX" sz="2400" dirty="0">
                    <a:latin typeface="Calibri" panose="020F0502020204030204" pitchFamily="34" charset="0"/>
                    <a:ea typeface="Calibri" panose="020F0502020204030204" pitchFamily="34" charset="0"/>
                  </a:rPr>
                  <a:t>Al sustituir </a:t>
                </a:r>
                <a14:m>
                  <m:oMath xmlns:m="http://schemas.openxmlformats.org/officeDocument/2006/math">
                    <m:r>
                      <a:rPr lang="es-MX" sz="2400" i="1">
                        <a:latin typeface="Cambria Math" panose="02040503050406030204" pitchFamily="18" charset="0"/>
                        <a:ea typeface="Calibri" panose="020F0502020204030204" pitchFamily="34" charset="0"/>
                      </a:rPr>
                      <m:t>𝑒</m:t>
                    </m:r>
                    <m:r>
                      <a:rPr lang="es-MX" sz="2400" i="1">
                        <a:latin typeface="Cambria Math" panose="02040503050406030204" pitchFamily="18" charset="0"/>
                        <a:ea typeface="Calibri" panose="020F0502020204030204" pitchFamily="34" charset="0"/>
                      </a:rPr>
                      <m:t>=</m:t>
                    </m:r>
                    <m:r>
                      <a:rPr lang="es-MX" sz="2400" i="1">
                        <a:latin typeface="Cambria Math" panose="02040503050406030204" pitchFamily="18" charset="0"/>
                        <a:ea typeface="Calibri" panose="020F0502020204030204" pitchFamily="34" charset="0"/>
                      </a:rPr>
                      <m:t>𝑦</m:t>
                    </m:r>
                    <m:r>
                      <a:rPr lang="es-MX" sz="2400" i="1">
                        <a:latin typeface="Cambria Math" panose="02040503050406030204" pitchFamily="18" charset="0"/>
                        <a:ea typeface="Calibri" panose="020F0502020204030204" pitchFamily="34" charset="0"/>
                      </a:rPr>
                      <m:t>−</m:t>
                    </m:r>
                    <m:acc>
                      <m:accPr>
                        <m:chr m:val="̂"/>
                        <m:ctrlPr>
                          <a:rPr lang="es-MX" sz="2400" i="1">
                            <a:latin typeface="Cambria Math" panose="02040503050406030204" pitchFamily="18" charset="0"/>
                            <a:ea typeface="Calibri" panose="020F0502020204030204" pitchFamily="34" charset="0"/>
                          </a:rPr>
                        </m:ctrlPr>
                      </m:accPr>
                      <m:e>
                        <m:r>
                          <a:rPr lang="es-MX" sz="2400" i="1">
                            <a:latin typeface="Cambria Math" panose="02040503050406030204" pitchFamily="18" charset="0"/>
                            <a:ea typeface="Calibri" panose="020F0502020204030204" pitchFamily="34" charset="0"/>
                          </a:rPr>
                          <m:t>𝑦</m:t>
                        </m:r>
                      </m:e>
                    </m:acc>
                    <m:r>
                      <a:rPr lang="es-MX" sz="2400" i="1">
                        <a:latin typeface="Cambria Math" panose="02040503050406030204" pitchFamily="18" charset="0"/>
                        <a:ea typeface="Calibri" panose="020F0502020204030204" pitchFamily="34" charset="0"/>
                      </a:rPr>
                      <m:t>=</m:t>
                    </m:r>
                    <m:r>
                      <a:rPr lang="es-MX" sz="2400" i="1">
                        <a:latin typeface="Cambria Math" panose="02040503050406030204" pitchFamily="18" charset="0"/>
                        <a:ea typeface="Calibri" panose="020F0502020204030204" pitchFamily="34" charset="0"/>
                      </a:rPr>
                      <m:t>𝑦</m:t>
                    </m:r>
                    <m:r>
                      <a:rPr lang="es-MX" sz="2400" i="1">
                        <a:latin typeface="Cambria Math" panose="02040503050406030204" pitchFamily="18" charset="0"/>
                        <a:ea typeface="Calibri" panose="020F0502020204030204" pitchFamily="34" charset="0"/>
                      </a:rPr>
                      <m:t>−</m:t>
                    </m:r>
                    <m:r>
                      <a:rPr lang="es-MX" sz="2400" i="1">
                        <a:latin typeface="Cambria Math" panose="02040503050406030204" pitchFamily="18" charset="0"/>
                        <a:ea typeface="Calibri" panose="020F0502020204030204" pitchFamily="34" charset="0"/>
                      </a:rPr>
                      <m:t>𝑋</m:t>
                    </m:r>
                    <m:acc>
                      <m:accPr>
                        <m:chr m:val="̂"/>
                        <m:ctrlPr>
                          <a:rPr lang="es-MX" sz="2400" i="1">
                            <a:latin typeface="Cambria Math" panose="02040503050406030204" pitchFamily="18" charset="0"/>
                            <a:ea typeface="Calibri" panose="020F0502020204030204" pitchFamily="34" charset="0"/>
                          </a:rPr>
                        </m:ctrlPr>
                      </m:accPr>
                      <m:e>
                        <m:r>
                          <a:rPr lang="es-MX" sz="2400" i="1">
                            <a:latin typeface="Cambria Math" panose="02040503050406030204" pitchFamily="18" charset="0"/>
                            <a:ea typeface="Calibri" panose="020F0502020204030204" pitchFamily="34" charset="0"/>
                          </a:rPr>
                          <m:t>𝛽</m:t>
                        </m:r>
                      </m:e>
                    </m:acc>
                  </m:oMath>
                </a14:m>
                <a:r>
                  <a:rPr lang="es-MX" sz="2400" dirty="0">
                    <a:latin typeface="Calibri" panose="020F0502020204030204" pitchFamily="34" charset="0"/>
                    <a:ea typeface="Calibri" panose="020F0502020204030204" pitchFamily="34" charset="0"/>
                  </a:rPr>
                  <a:t>, se tiene </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ángulo 7"/>
              <p:cNvSpPr>
                <a:spLocks noRot="1" noChangeAspect="1" noMove="1" noResize="1" noEditPoints="1" noAdjustHandles="1" noChangeArrowheads="1" noChangeShapeType="1" noTextEdit="1"/>
              </p:cNvSpPr>
              <p:nvPr/>
            </p:nvSpPr>
            <p:spPr>
              <a:xfrm>
                <a:off x="827584" y="5760092"/>
                <a:ext cx="5409430" cy="676339"/>
              </a:xfrm>
              <a:prstGeom prst="rect">
                <a:avLst/>
              </a:prstGeom>
              <a:blipFill>
                <a:blip r:embed="rId7"/>
                <a:stretch>
                  <a:fillRect l="-1804" b="-9910"/>
                </a:stretch>
              </a:blipFill>
            </p:spPr>
            <p:txBody>
              <a:bodyPr/>
              <a:lstStyle/>
              <a:p>
                <a:r>
                  <a:rPr lang="es-MX">
                    <a:noFill/>
                  </a:rPr>
                  <a:t> </a:t>
                </a:r>
              </a:p>
            </p:txBody>
          </p:sp>
        </mc:Fallback>
      </mc:AlternateContent>
    </p:spTree>
    <p:extLst>
      <p:ext uri="{BB962C8B-B14F-4D97-AF65-F5344CB8AC3E}">
        <p14:creationId xmlns:p14="http://schemas.microsoft.com/office/powerpoint/2010/main" val="3987883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683568" y="548681"/>
                <a:ext cx="5976664" cy="2115259"/>
              </a:xfrm>
              <a:prstGeom prst="rect">
                <a:avLst/>
              </a:prstGeom>
            </p:spPr>
            <p:txBody>
              <a:bodyPr wrap="square">
                <a:spAutoFit/>
              </a:bodyPr>
              <a:lstStyle/>
              <a:p>
                <a:pPr algn="just">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MX" sz="2400" i="1" smtClean="0">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𝑆𝑆</m:t>
                          </m:r>
                        </m:e>
                        <m:sub>
                          <m:r>
                            <a:rPr lang="es-MX" sz="2400" i="1">
                              <a:latin typeface="Cambria Math" panose="02040503050406030204" pitchFamily="18" charset="0"/>
                              <a:ea typeface="Calibri" panose="020F0502020204030204" pitchFamily="34" charset="0"/>
                            </a:rPr>
                            <m:t>𝐸</m:t>
                          </m:r>
                        </m:sub>
                      </m:sSub>
                      <m:r>
                        <a:rPr lang="es-MX" sz="2400" i="1">
                          <a:latin typeface="Cambria Math" panose="02040503050406030204" pitchFamily="18" charset="0"/>
                          <a:ea typeface="Calibri" panose="020F0502020204030204" pitchFamily="34" charset="0"/>
                        </a:rPr>
                        <m:t>=</m:t>
                      </m:r>
                      <m:d>
                        <m:dPr>
                          <m:ctrlPr>
                            <a:rPr lang="es-MX" sz="2400" i="1">
                              <a:latin typeface="Cambria Math" panose="02040503050406030204" pitchFamily="18" charset="0"/>
                              <a:ea typeface="Calibri" panose="020F0502020204030204" pitchFamily="34" charset="0"/>
                            </a:rPr>
                          </m:ctrlPr>
                        </m:dPr>
                        <m:e>
                          <m:r>
                            <a:rPr lang="es-MX" sz="2400" i="1">
                              <a:latin typeface="Cambria Math" panose="02040503050406030204" pitchFamily="18" charset="0"/>
                              <a:ea typeface="Calibri" panose="020F0502020204030204" pitchFamily="34" charset="0"/>
                            </a:rPr>
                            <m:t>𝑦</m:t>
                          </m:r>
                          <m:r>
                            <a:rPr lang="es-MX" sz="2400" i="1">
                              <a:latin typeface="Cambria Math" panose="02040503050406030204" pitchFamily="18" charset="0"/>
                              <a:ea typeface="Calibri" panose="020F0502020204030204" pitchFamily="34" charset="0"/>
                            </a:rPr>
                            <m:t>−</m:t>
                          </m:r>
                          <m:r>
                            <a:rPr lang="es-MX" sz="2400" i="1">
                              <a:latin typeface="Cambria Math" panose="02040503050406030204" pitchFamily="18" charset="0"/>
                              <a:ea typeface="Calibri" panose="020F0502020204030204" pitchFamily="34" charset="0"/>
                            </a:rPr>
                            <m:t>𝑋</m:t>
                          </m:r>
                          <m:acc>
                            <m:accPr>
                              <m:chr m:val="̂"/>
                              <m:ctrlPr>
                                <a:rPr lang="es-MX" sz="2400" i="1">
                                  <a:latin typeface="Cambria Math" panose="02040503050406030204" pitchFamily="18" charset="0"/>
                                  <a:ea typeface="Calibri" panose="020F0502020204030204" pitchFamily="34" charset="0"/>
                                </a:rPr>
                              </m:ctrlPr>
                            </m:accPr>
                            <m:e>
                              <m:r>
                                <a:rPr lang="es-MX" sz="2400" i="1">
                                  <a:latin typeface="Cambria Math" panose="02040503050406030204" pitchFamily="18" charset="0"/>
                                  <a:ea typeface="Calibri" panose="020F0502020204030204" pitchFamily="34" charset="0"/>
                                </a:rPr>
                                <m:t>𝛽</m:t>
                              </m:r>
                            </m:e>
                          </m:acc>
                        </m:e>
                      </m:d>
                      <m:d>
                        <m:dPr>
                          <m:ctrlPr>
                            <a:rPr lang="es-MX" sz="2400" i="1">
                              <a:latin typeface="Cambria Math" panose="02040503050406030204" pitchFamily="18" charset="0"/>
                              <a:ea typeface="Calibri" panose="020F0502020204030204" pitchFamily="34" charset="0"/>
                            </a:rPr>
                          </m:ctrlPr>
                        </m:dPr>
                        <m:e>
                          <m:r>
                            <a:rPr lang="es-MX" sz="2400" i="1">
                              <a:latin typeface="Cambria Math" panose="02040503050406030204" pitchFamily="18" charset="0"/>
                              <a:ea typeface="Calibri" panose="020F0502020204030204" pitchFamily="34" charset="0"/>
                            </a:rPr>
                            <m:t>𝑦</m:t>
                          </m:r>
                          <m:r>
                            <a:rPr lang="es-MX" sz="2400" i="1">
                              <a:latin typeface="Cambria Math" panose="02040503050406030204" pitchFamily="18" charset="0"/>
                              <a:ea typeface="Calibri" panose="020F0502020204030204" pitchFamily="34" charset="0"/>
                            </a:rPr>
                            <m:t>−</m:t>
                          </m:r>
                          <m:r>
                            <a:rPr lang="es-MX" sz="2400" i="1">
                              <a:latin typeface="Cambria Math" panose="02040503050406030204" pitchFamily="18" charset="0"/>
                              <a:ea typeface="Calibri" panose="020F0502020204030204" pitchFamily="34" charset="0"/>
                            </a:rPr>
                            <m:t>𝑋</m:t>
                          </m:r>
                          <m:acc>
                            <m:accPr>
                              <m:chr m:val="̂"/>
                              <m:ctrlPr>
                                <a:rPr lang="es-MX" sz="2400" i="1">
                                  <a:latin typeface="Cambria Math" panose="02040503050406030204" pitchFamily="18" charset="0"/>
                                  <a:ea typeface="Calibri" panose="020F0502020204030204" pitchFamily="34" charset="0"/>
                                </a:rPr>
                              </m:ctrlPr>
                            </m:accPr>
                            <m:e>
                              <m:r>
                                <a:rPr lang="es-MX" sz="2400" i="1">
                                  <a:latin typeface="Cambria Math" panose="02040503050406030204" pitchFamily="18" charset="0"/>
                                  <a:ea typeface="Calibri" panose="020F0502020204030204" pitchFamily="34" charset="0"/>
                                </a:rPr>
                                <m:t>𝛽</m:t>
                              </m:r>
                            </m:e>
                          </m:acc>
                        </m:e>
                      </m:d>
                    </m:oMath>
                  </m:oMathPara>
                </a14:m>
                <a:endParaRPr lang="es-MX" sz="2400" i="1" dirty="0">
                  <a:latin typeface="Cambria Math" panose="02040503050406030204" pitchFamily="18" charset="0"/>
                  <a:ea typeface="Calibri" panose="020F0502020204030204" pitchFamily="34" charset="0"/>
                </a:endParaRPr>
              </a:p>
              <a:p>
                <a:pPr algn="just">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𝑆𝑆</m:t>
                          </m:r>
                        </m:e>
                        <m:sub>
                          <m:r>
                            <a:rPr lang="es-MX" sz="2400" i="1">
                              <a:latin typeface="Cambria Math" panose="02040503050406030204" pitchFamily="18" charset="0"/>
                              <a:ea typeface="Calibri" panose="020F0502020204030204" pitchFamily="34" charset="0"/>
                            </a:rPr>
                            <m:t>𝐸</m:t>
                          </m:r>
                        </m:sub>
                      </m:sSub>
                      <m:r>
                        <a:rPr lang="es-MX" sz="2400" i="1">
                          <a:latin typeface="Cambria Math" panose="02040503050406030204" pitchFamily="18" charset="0"/>
                        </a:rPr>
                        <m:t>=</m:t>
                      </m:r>
                      <m:r>
                        <a:rPr lang="es-MX" sz="2400" i="1">
                          <a:latin typeface="Cambria Math" panose="02040503050406030204" pitchFamily="18" charset="0"/>
                        </a:rPr>
                        <m:t>𝑦</m:t>
                      </m:r>
                      <m:r>
                        <a:rPr lang="es-MX" sz="2400" i="1">
                          <a:latin typeface="Cambria Math" panose="02040503050406030204" pitchFamily="18" charset="0"/>
                        </a:rPr>
                        <m:t>´</m:t>
                      </m:r>
                      <m:r>
                        <a:rPr lang="es-MX" sz="2400" i="1">
                          <a:latin typeface="Cambria Math" panose="02040503050406030204" pitchFamily="18" charset="0"/>
                        </a:rPr>
                        <m:t>𝑦</m:t>
                      </m:r>
                      <m:r>
                        <a:rPr lang="es-MX" sz="2400" i="1">
                          <a:latin typeface="Cambria Math" panose="02040503050406030204" pitchFamily="18" charset="0"/>
                        </a:rPr>
                        <m:t>− </m:t>
                      </m:r>
                      <m:acc>
                        <m:accPr>
                          <m:chr m:val="̂"/>
                          <m:ctrlPr>
                            <a:rPr lang="es-MX" sz="2400" i="1">
                              <a:latin typeface="Cambria Math" panose="02040503050406030204" pitchFamily="18" charset="0"/>
                            </a:rPr>
                          </m:ctrlPr>
                        </m:accPr>
                        <m:e>
                          <m:r>
                            <a:rPr lang="es-MX" sz="2400" i="1">
                              <a:latin typeface="Cambria Math" panose="02040503050406030204" pitchFamily="18" charset="0"/>
                            </a:rPr>
                            <m:t>𝛽</m:t>
                          </m:r>
                        </m:e>
                      </m:acc>
                      <m:r>
                        <a:rPr lang="es-MX" sz="2400" i="1">
                          <a:latin typeface="Cambria Math" panose="02040503050406030204" pitchFamily="18" charset="0"/>
                        </a:rPr>
                        <m:t>´</m:t>
                      </m:r>
                      <m:r>
                        <a:rPr lang="es-MX" sz="2400" i="1">
                          <a:latin typeface="Cambria Math" panose="02040503050406030204" pitchFamily="18" charset="0"/>
                        </a:rPr>
                        <m:t>𝑋</m:t>
                      </m:r>
                      <m:r>
                        <a:rPr lang="es-MX" sz="2400" i="1">
                          <a:latin typeface="Cambria Math" panose="02040503050406030204" pitchFamily="18" charset="0"/>
                        </a:rPr>
                        <m:t>´</m:t>
                      </m:r>
                      <m:r>
                        <a:rPr lang="es-MX" sz="2400" i="1">
                          <a:latin typeface="Cambria Math" panose="02040503050406030204" pitchFamily="18" charset="0"/>
                        </a:rPr>
                        <m:t>𝑦</m:t>
                      </m:r>
                      <m:r>
                        <a:rPr lang="es-MX" sz="2400" i="1">
                          <a:latin typeface="Cambria Math" panose="02040503050406030204" pitchFamily="18" charset="0"/>
                        </a:rPr>
                        <m:t>−</m:t>
                      </m:r>
                      <m:r>
                        <a:rPr lang="es-MX" sz="2400" i="1">
                          <a:latin typeface="Cambria Math" panose="02040503050406030204" pitchFamily="18" charset="0"/>
                        </a:rPr>
                        <m:t>𝑦</m:t>
                      </m:r>
                      <m:r>
                        <a:rPr lang="es-MX" sz="2400" i="1">
                          <a:latin typeface="Cambria Math" panose="02040503050406030204" pitchFamily="18" charset="0"/>
                        </a:rPr>
                        <m:t>´</m:t>
                      </m:r>
                      <m:r>
                        <a:rPr lang="es-MX" sz="2400" i="1">
                          <a:latin typeface="Cambria Math" panose="02040503050406030204" pitchFamily="18" charset="0"/>
                        </a:rPr>
                        <m:t>𝑋</m:t>
                      </m:r>
                      <m:r>
                        <a:rPr lang="es-MX" sz="2400" i="1">
                          <a:latin typeface="Cambria Math" panose="02040503050406030204" pitchFamily="18" charset="0"/>
                        </a:rPr>
                        <m:t> </m:t>
                      </m:r>
                      <m:acc>
                        <m:accPr>
                          <m:chr m:val="̂"/>
                          <m:ctrlPr>
                            <a:rPr lang="es-MX" sz="2400" i="1">
                              <a:latin typeface="Cambria Math" panose="02040503050406030204" pitchFamily="18" charset="0"/>
                            </a:rPr>
                          </m:ctrlPr>
                        </m:accPr>
                        <m:e>
                          <m:r>
                            <a:rPr lang="es-MX" sz="2400" i="1">
                              <a:latin typeface="Cambria Math" panose="02040503050406030204" pitchFamily="18" charset="0"/>
                            </a:rPr>
                            <m:t>𝛽</m:t>
                          </m:r>
                        </m:e>
                      </m:acc>
                      <m:r>
                        <a:rPr lang="es-MX" sz="2400" i="1">
                          <a:latin typeface="Cambria Math" panose="02040503050406030204" pitchFamily="18" charset="0"/>
                        </a:rPr>
                        <m:t>+</m:t>
                      </m:r>
                      <m:acc>
                        <m:accPr>
                          <m:chr m:val="̂"/>
                          <m:ctrlPr>
                            <a:rPr lang="es-MX" sz="2400" i="1">
                              <a:latin typeface="Cambria Math" panose="02040503050406030204" pitchFamily="18" charset="0"/>
                            </a:rPr>
                          </m:ctrlPr>
                        </m:accPr>
                        <m:e>
                          <m:r>
                            <a:rPr lang="es-MX" sz="2400" i="1">
                              <a:latin typeface="Cambria Math" panose="02040503050406030204" pitchFamily="18" charset="0"/>
                            </a:rPr>
                            <m:t>𝛽</m:t>
                          </m:r>
                        </m:e>
                      </m:acc>
                      <m:r>
                        <a:rPr lang="es-MX" sz="2400" i="1">
                          <a:latin typeface="Cambria Math" panose="02040503050406030204" pitchFamily="18" charset="0"/>
                        </a:rPr>
                        <m:t>´</m:t>
                      </m:r>
                      <m:r>
                        <a:rPr lang="es-MX" sz="2400" i="1">
                          <a:latin typeface="Cambria Math" panose="02040503050406030204" pitchFamily="18" charset="0"/>
                        </a:rPr>
                        <m:t>𝑋</m:t>
                      </m:r>
                      <m:r>
                        <a:rPr lang="es-MX" sz="2400" i="1">
                          <a:latin typeface="Cambria Math" panose="02040503050406030204" pitchFamily="18" charset="0"/>
                        </a:rPr>
                        <m:t>´</m:t>
                      </m:r>
                      <m:r>
                        <a:rPr lang="es-MX" sz="2400" i="1">
                          <a:latin typeface="Cambria Math" panose="02040503050406030204" pitchFamily="18" charset="0"/>
                        </a:rPr>
                        <m:t>𝑋</m:t>
                      </m:r>
                      <m:acc>
                        <m:accPr>
                          <m:chr m:val="̂"/>
                          <m:ctrlPr>
                            <a:rPr lang="es-MX" sz="2400" i="1">
                              <a:latin typeface="Cambria Math" panose="02040503050406030204" pitchFamily="18" charset="0"/>
                            </a:rPr>
                          </m:ctrlPr>
                        </m:accPr>
                        <m:e>
                          <m:r>
                            <a:rPr lang="es-MX" sz="2400" i="1">
                              <a:latin typeface="Cambria Math" panose="02040503050406030204" pitchFamily="18" charset="0"/>
                            </a:rPr>
                            <m:t>𝛽</m:t>
                          </m:r>
                        </m:e>
                      </m:acc>
                    </m:oMath>
                  </m:oMathPara>
                </a14:m>
                <a:endParaRPr lang="es-MX" sz="2400" dirty="0"/>
              </a:p>
              <a:p>
                <a:pPr algn="just">
                  <a:lnSpc>
                    <a:spcPct val="150000"/>
                  </a:lnSpc>
                  <a:spcAft>
                    <a:spcPts val="1000"/>
                  </a:spcAft>
                </a:pP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683568" y="548681"/>
                <a:ext cx="5976664" cy="2115259"/>
              </a:xfrm>
              <a:prstGeom prst="rect">
                <a:avLst/>
              </a:prstGeom>
              <a:blipFill>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1187624" y="2348880"/>
                <a:ext cx="4341253" cy="4816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𝑆𝑆</m:t>
                          </m:r>
                        </m:e>
                        <m:sub>
                          <m:r>
                            <a:rPr lang="es-MX" sz="2400" i="1">
                              <a:latin typeface="Cambria Math" panose="02040503050406030204" pitchFamily="18" charset="0"/>
                              <a:ea typeface="Calibri" panose="020F0502020204030204" pitchFamily="34" charset="0"/>
                            </a:rPr>
                            <m:t>𝐸</m:t>
                          </m:r>
                        </m:sub>
                      </m:sSub>
                      <m:r>
                        <a:rPr lang="es-MX" sz="2400">
                          <a:latin typeface="Cambria Math" panose="02040503050406030204" pitchFamily="18" charset="0"/>
                        </a:rPr>
                        <m:t>=</m:t>
                      </m:r>
                      <m:r>
                        <a:rPr lang="es-MX" sz="2400" i="1">
                          <a:latin typeface="Cambria Math" panose="02040503050406030204" pitchFamily="18" charset="0"/>
                        </a:rPr>
                        <m:t>𝑦</m:t>
                      </m:r>
                      <m:r>
                        <a:rPr lang="es-MX" sz="2400" i="0">
                          <a:latin typeface="Cambria Math" panose="02040503050406030204" pitchFamily="18" charset="0"/>
                        </a:rPr>
                        <m:t>´</m:t>
                      </m:r>
                      <m:r>
                        <a:rPr lang="es-MX" sz="2400" i="1">
                          <a:latin typeface="Cambria Math" panose="02040503050406030204" pitchFamily="18" charset="0"/>
                        </a:rPr>
                        <m:t>𝑦</m:t>
                      </m:r>
                      <m:r>
                        <a:rPr lang="es-MX" sz="2400" i="0">
                          <a:latin typeface="Cambria Math" panose="02040503050406030204" pitchFamily="18" charset="0"/>
                        </a:rPr>
                        <m:t>− 2</m:t>
                      </m:r>
                      <m:acc>
                        <m:accPr>
                          <m:chr m:val="̂"/>
                          <m:ctrlPr>
                            <a:rPr lang="es-MX" sz="2400" i="1">
                              <a:latin typeface="Cambria Math" panose="02040503050406030204" pitchFamily="18" charset="0"/>
                            </a:rPr>
                          </m:ctrlPr>
                        </m:accPr>
                        <m:e>
                          <m:r>
                            <a:rPr lang="es-MX" sz="2400" i="1">
                              <a:latin typeface="Cambria Math" panose="02040503050406030204" pitchFamily="18" charset="0"/>
                            </a:rPr>
                            <m:t>𝛽</m:t>
                          </m:r>
                        </m:e>
                      </m:acc>
                      <m:r>
                        <a:rPr lang="es-MX" sz="2400" i="0">
                          <a:latin typeface="Cambria Math" panose="02040503050406030204" pitchFamily="18" charset="0"/>
                        </a:rPr>
                        <m:t>´</m:t>
                      </m:r>
                      <m:r>
                        <a:rPr lang="es-MX" sz="2400" i="1">
                          <a:latin typeface="Cambria Math" panose="02040503050406030204" pitchFamily="18" charset="0"/>
                        </a:rPr>
                        <m:t>𝑋</m:t>
                      </m:r>
                      <m:r>
                        <a:rPr lang="es-MX" sz="2400" i="0">
                          <a:latin typeface="Cambria Math" panose="02040503050406030204" pitchFamily="18" charset="0"/>
                        </a:rPr>
                        <m:t>´</m:t>
                      </m:r>
                      <m:r>
                        <a:rPr lang="es-MX" sz="2400" i="1">
                          <a:latin typeface="Cambria Math" panose="02040503050406030204" pitchFamily="18" charset="0"/>
                        </a:rPr>
                        <m:t>𝑦</m:t>
                      </m:r>
                      <m:r>
                        <a:rPr lang="es-MX" sz="2400" i="0">
                          <a:latin typeface="Cambria Math" panose="02040503050406030204" pitchFamily="18" charset="0"/>
                        </a:rPr>
                        <m:t>+</m:t>
                      </m:r>
                      <m:acc>
                        <m:accPr>
                          <m:chr m:val="̂"/>
                          <m:ctrlPr>
                            <a:rPr lang="es-MX" sz="2400" i="1">
                              <a:latin typeface="Cambria Math" panose="02040503050406030204" pitchFamily="18" charset="0"/>
                            </a:rPr>
                          </m:ctrlPr>
                        </m:accPr>
                        <m:e>
                          <m:r>
                            <a:rPr lang="es-MX" sz="2400" i="1">
                              <a:latin typeface="Cambria Math" panose="02040503050406030204" pitchFamily="18" charset="0"/>
                            </a:rPr>
                            <m:t>𝛽</m:t>
                          </m:r>
                        </m:e>
                      </m:acc>
                      <m:r>
                        <a:rPr lang="es-MX" sz="2400" i="0">
                          <a:latin typeface="Cambria Math" panose="02040503050406030204" pitchFamily="18" charset="0"/>
                        </a:rPr>
                        <m:t>´</m:t>
                      </m:r>
                      <m:r>
                        <a:rPr lang="es-MX" sz="2400" i="1">
                          <a:latin typeface="Cambria Math" panose="02040503050406030204" pitchFamily="18" charset="0"/>
                        </a:rPr>
                        <m:t>𝑋</m:t>
                      </m:r>
                      <m:r>
                        <a:rPr lang="es-MX" sz="2400" i="0">
                          <a:latin typeface="Cambria Math" panose="02040503050406030204" pitchFamily="18" charset="0"/>
                        </a:rPr>
                        <m:t>´</m:t>
                      </m:r>
                      <m:r>
                        <a:rPr lang="es-MX" sz="2400" i="1">
                          <a:latin typeface="Cambria Math" panose="02040503050406030204" pitchFamily="18" charset="0"/>
                        </a:rPr>
                        <m:t>𝑋</m:t>
                      </m:r>
                      <m:acc>
                        <m:accPr>
                          <m:chr m:val="̂"/>
                          <m:ctrlPr>
                            <a:rPr lang="es-MX" sz="2400" i="1">
                              <a:latin typeface="Cambria Math" panose="02040503050406030204" pitchFamily="18" charset="0"/>
                            </a:rPr>
                          </m:ctrlPr>
                        </m:accPr>
                        <m:e>
                          <m:r>
                            <a:rPr lang="es-MX" sz="2400" i="1">
                              <a:latin typeface="Cambria Math" panose="02040503050406030204" pitchFamily="18" charset="0"/>
                            </a:rPr>
                            <m:t>𝛽</m:t>
                          </m:r>
                        </m:e>
                      </m:acc>
                      <m:r>
                        <a:rPr lang="es-MX" sz="2400" i="0">
                          <a:latin typeface="Cambria Math" panose="02040503050406030204" pitchFamily="18" charset="0"/>
                        </a:rPr>
                        <m:t> </m:t>
                      </m:r>
                    </m:oMath>
                  </m:oMathPara>
                </a14:m>
                <a:endParaRPr lang="es-MX" sz="2400" dirty="0"/>
              </a:p>
            </p:txBody>
          </p:sp>
        </mc:Choice>
        <mc:Fallback xmlns="">
          <p:sp>
            <p:nvSpPr>
              <p:cNvPr id="3" name="Rectángulo 2"/>
              <p:cNvSpPr>
                <a:spLocks noRot="1" noChangeAspect="1" noMove="1" noResize="1" noEditPoints="1" noAdjustHandles="1" noChangeArrowheads="1" noChangeShapeType="1" noTextEdit="1"/>
              </p:cNvSpPr>
              <p:nvPr/>
            </p:nvSpPr>
            <p:spPr>
              <a:xfrm>
                <a:off x="1187624" y="2348880"/>
                <a:ext cx="4341253" cy="481670"/>
              </a:xfrm>
              <a:prstGeom prst="rect">
                <a:avLst/>
              </a:prstGeom>
              <a:blipFill>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903154" y="3212976"/>
                <a:ext cx="3205301" cy="481670"/>
              </a:xfrm>
              <a:prstGeom prst="rect">
                <a:avLst/>
              </a:prstGeom>
            </p:spPr>
            <p:txBody>
              <a:bodyPr wrap="none">
                <a:spAutoFit/>
              </a:bodyPr>
              <a:lstStyle/>
              <a:p>
                <a:r>
                  <a:rPr lang="es-MX" sz="2400" dirty="0">
                    <a:latin typeface="Calibri" panose="020F0502020204030204" pitchFamily="34" charset="0"/>
                    <a:ea typeface="Calibri" panose="020F0502020204030204" pitchFamily="34" charset="0"/>
                  </a:rPr>
                  <a:t>Puesto que </a:t>
                </a:r>
                <a14:m>
                  <m:oMath xmlns:m="http://schemas.openxmlformats.org/officeDocument/2006/math">
                    <m:r>
                      <a:rPr lang="es-MX" sz="2400" i="1">
                        <a:latin typeface="Cambria Math" panose="02040503050406030204" pitchFamily="18" charset="0"/>
                        <a:ea typeface="Calibri" panose="020F0502020204030204" pitchFamily="34" charset="0"/>
                      </a:rPr>
                      <m:t>𝑋</m:t>
                    </m:r>
                    <m:r>
                      <a:rPr lang="es-MX" sz="2400" i="1">
                        <a:latin typeface="Cambria Math" panose="02040503050406030204" pitchFamily="18" charset="0"/>
                        <a:ea typeface="Calibri" panose="020F0502020204030204" pitchFamily="34" charset="0"/>
                      </a:rPr>
                      <m:t>´</m:t>
                    </m:r>
                    <m:r>
                      <a:rPr lang="es-MX" sz="2400" i="1">
                        <a:latin typeface="Cambria Math" panose="02040503050406030204" pitchFamily="18" charset="0"/>
                        <a:ea typeface="Calibri" panose="020F0502020204030204" pitchFamily="34" charset="0"/>
                      </a:rPr>
                      <m:t>𝑋</m:t>
                    </m:r>
                    <m:acc>
                      <m:accPr>
                        <m:chr m:val="̂"/>
                        <m:ctrlPr>
                          <a:rPr lang="es-MX" sz="2400" i="1">
                            <a:latin typeface="Cambria Math" panose="02040503050406030204" pitchFamily="18" charset="0"/>
                          </a:rPr>
                        </m:ctrlPr>
                      </m:accPr>
                      <m:e>
                        <m:r>
                          <a:rPr lang="es-MX" sz="2400" i="1">
                            <a:latin typeface="Cambria Math" panose="02040503050406030204" pitchFamily="18" charset="0"/>
                            <a:ea typeface="Calibri" panose="020F0502020204030204" pitchFamily="34" charset="0"/>
                          </a:rPr>
                          <m:t>𝛽</m:t>
                        </m:r>
                      </m:e>
                    </m:acc>
                    <m:r>
                      <a:rPr lang="es-MX" sz="2400" i="1">
                        <a:latin typeface="Cambria Math" panose="02040503050406030204" pitchFamily="18" charset="0"/>
                        <a:ea typeface="Calibri" panose="020F0502020204030204" pitchFamily="34" charset="0"/>
                      </a:rPr>
                      <m:t>=</m:t>
                    </m:r>
                    <m:r>
                      <a:rPr lang="es-MX" sz="2400" i="1">
                        <a:latin typeface="Cambria Math" panose="02040503050406030204" pitchFamily="18" charset="0"/>
                        <a:ea typeface="Calibri" panose="020F0502020204030204" pitchFamily="34" charset="0"/>
                      </a:rPr>
                      <m:t>𝑋</m:t>
                    </m:r>
                    <m:r>
                      <a:rPr lang="es-MX" sz="2400" i="1">
                        <a:latin typeface="Cambria Math" panose="02040503050406030204" pitchFamily="18" charset="0"/>
                        <a:ea typeface="Calibri" panose="020F0502020204030204" pitchFamily="34" charset="0"/>
                      </a:rPr>
                      <m:t>´</m:t>
                    </m:r>
                    <m:r>
                      <a:rPr lang="es-MX" sz="2400" i="1">
                        <a:latin typeface="Cambria Math" panose="02040503050406030204" pitchFamily="18" charset="0"/>
                        <a:ea typeface="Calibri" panose="020F0502020204030204" pitchFamily="34" charset="0"/>
                      </a:rPr>
                      <m:t>𝑦</m:t>
                    </m:r>
                  </m:oMath>
                </a14:m>
                <a:endParaRPr lang="es-MX" sz="2400" dirty="0"/>
              </a:p>
            </p:txBody>
          </p:sp>
        </mc:Choice>
        <mc:Fallback xmlns="">
          <p:sp>
            <p:nvSpPr>
              <p:cNvPr id="4" name="Rectángulo 3"/>
              <p:cNvSpPr>
                <a:spLocks noRot="1" noChangeAspect="1" noMove="1" noResize="1" noEditPoints="1" noAdjustHandles="1" noChangeArrowheads="1" noChangeShapeType="1" noTextEdit="1"/>
              </p:cNvSpPr>
              <p:nvPr/>
            </p:nvSpPr>
            <p:spPr>
              <a:xfrm>
                <a:off x="903154" y="3212976"/>
                <a:ext cx="3205301" cy="481670"/>
              </a:xfrm>
              <a:prstGeom prst="rect">
                <a:avLst/>
              </a:prstGeom>
              <a:blipFill>
                <a:blip r:embed="rId4"/>
                <a:stretch>
                  <a:fillRect l="-2852" t="-6329" b="-2784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886014" y="4051514"/>
                <a:ext cx="2698752" cy="4816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400" i="1">
                              <a:latin typeface="Cambria Math" panose="02040503050406030204" pitchFamily="18" charset="0"/>
                            </a:rPr>
                          </m:ctrlPr>
                        </m:sSubPr>
                        <m:e>
                          <m:r>
                            <a:rPr lang="es-MX" sz="2400" i="1">
                              <a:latin typeface="Cambria Math" panose="02040503050406030204" pitchFamily="18" charset="0"/>
                            </a:rPr>
                            <m:t>𝑆𝑆</m:t>
                          </m:r>
                        </m:e>
                        <m:sub>
                          <m:r>
                            <a:rPr lang="es-MX" sz="2400" i="1">
                              <a:latin typeface="Cambria Math" panose="02040503050406030204" pitchFamily="18" charset="0"/>
                            </a:rPr>
                            <m:t>𝐸</m:t>
                          </m:r>
                        </m:sub>
                      </m:sSub>
                      <m:r>
                        <a:rPr lang="es-MX" sz="2400" i="0">
                          <a:latin typeface="Cambria Math" panose="02040503050406030204" pitchFamily="18" charset="0"/>
                        </a:rPr>
                        <m:t>=</m:t>
                      </m:r>
                      <m:r>
                        <a:rPr lang="es-MX" sz="2400" i="1">
                          <a:latin typeface="Cambria Math" panose="02040503050406030204" pitchFamily="18" charset="0"/>
                        </a:rPr>
                        <m:t>𝑦</m:t>
                      </m:r>
                      <m:r>
                        <a:rPr lang="es-MX" sz="2400" i="0">
                          <a:latin typeface="Cambria Math" panose="02040503050406030204" pitchFamily="18" charset="0"/>
                        </a:rPr>
                        <m:t>´</m:t>
                      </m:r>
                      <m:r>
                        <a:rPr lang="es-MX" sz="2400" i="1">
                          <a:latin typeface="Cambria Math" panose="02040503050406030204" pitchFamily="18" charset="0"/>
                        </a:rPr>
                        <m:t>𝑦</m:t>
                      </m:r>
                      <m:r>
                        <a:rPr lang="es-MX" sz="2400" i="0">
                          <a:latin typeface="Cambria Math" panose="02040503050406030204" pitchFamily="18" charset="0"/>
                        </a:rPr>
                        <m:t>−</m:t>
                      </m:r>
                      <m:acc>
                        <m:accPr>
                          <m:chr m:val="̂"/>
                          <m:ctrlPr>
                            <a:rPr lang="es-MX" sz="2400" i="1">
                              <a:latin typeface="Cambria Math" panose="02040503050406030204" pitchFamily="18" charset="0"/>
                            </a:rPr>
                          </m:ctrlPr>
                        </m:accPr>
                        <m:e>
                          <m:r>
                            <a:rPr lang="es-MX" sz="2400" i="1">
                              <a:latin typeface="Cambria Math" panose="02040503050406030204" pitchFamily="18" charset="0"/>
                            </a:rPr>
                            <m:t>𝛽</m:t>
                          </m:r>
                        </m:e>
                      </m:acc>
                      <m:r>
                        <a:rPr lang="es-MX" sz="2400" i="0">
                          <a:latin typeface="Cambria Math" panose="02040503050406030204" pitchFamily="18" charset="0"/>
                        </a:rPr>
                        <m:t>´</m:t>
                      </m:r>
                      <m:r>
                        <a:rPr lang="es-MX" sz="2400" i="1">
                          <a:latin typeface="Cambria Math" panose="02040503050406030204" pitchFamily="18" charset="0"/>
                        </a:rPr>
                        <m:t>𝑋</m:t>
                      </m:r>
                      <m:r>
                        <a:rPr lang="es-MX" sz="2400" i="0">
                          <a:latin typeface="Cambria Math" panose="02040503050406030204" pitchFamily="18" charset="0"/>
                        </a:rPr>
                        <m:t>´</m:t>
                      </m:r>
                      <m:r>
                        <a:rPr lang="es-MX" sz="2400" i="1">
                          <a:latin typeface="Cambria Math" panose="02040503050406030204" pitchFamily="18" charset="0"/>
                        </a:rPr>
                        <m:t>𝑦</m:t>
                      </m:r>
                    </m:oMath>
                  </m:oMathPara>
                </a14:m>
                <a:endParaRPr lang="es-MX" sz="2400" dirty="0"/>
              </a:p>
            </p:txBody>
          </p:sp>
        </mc:Choice>
        <mc:Fallback xmlns="">
          <p:sp>
            <p:nvSpPr>
              <p:cNvPr id="5" name="Rectángulo 4"/>
              <p:cNvSpPr>
                <a:spLocks noRot="1" noChangeAspect="1" noMove="1" noResize="1" noEditPoints="1" noAdjustHandles="1" noChangeArrowheads="1" noChangeShapeType="1" noTextEdit="1"/>
              </p:cNvSpPr>
              <p:nvPr/>
            </p:nvSpPr>
            <p:spPr>
              <a:xfrm>
                <a:off x="886014" y="4051514"/>
                <a:ext cx="2698752" cy="481670"/>
              </a:xfrm>
              <a:prstGeom prst="rect">
                <a:avLst/>
              </a:prstGeom>
              <a:blipFill>
                <a:blip r:embed="rId5"/>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467544" y="4620555"/>
                <a:ext cx="8064896" cy="1200329"/>
              </a:xfrm>
              <a:prstGeom prst="rect">
                <a:avLst/>
              </a:prstGeom>
            </p:spPr>
            <p:txBody>
              <a:bodyPr wrap="square">
                <a:spAutoFit/>
              </a:bodyPr>
              <a:lstStyle/>
              <a:p>
                <a:r>
                  <a:rPr lang="es-MX" sz="2400" dirty="0">
                    <a:latin typeface="Calibri" panose="020F0502020204030204" pitchFamily="34" charset="0"/>
                    <a:ea typeface="Calibri" panose="020F0502020204030204" pitchFamily="34" charset="0"/>
                  </a:rPr>
                  <a:t>Se le llama la suma de cuadrados residuales o del error, y tienen </a:t>
                </a:r>
                <a14:m>
                  <m:oMath xmlns:m="http://schemas.openxmlformats.org/officeDocument/2006/math">
                    <m:r>
                      <a:rPr lang="es-MX" sz="2400" i="1">
                        <a:latin typeface="Cambria Math" panose="02040503050406030204" pitchFamily="18" charset="0"/>
                        <a:ea typeface="Calibri" panose="020F0502020204030204" pitchFamily="34" charset="0"/>
                      </a:rPr>
                      <m:t>𝑛</m:t>
                    </m:r>
                    <m:r>
                      <a:rPr lang="es-MX" sz="2400" i="1">
                        <a:latin typeface="Cambria Math" panose="02040503050406030204" pitchFamily="18" charset="0"/>
                        <a:ea typeface="Calibri" panose="020F0502020204030204" pitchFamily="34" charset="0"/>
                      </a:rPr>
                      <m:t>−</m:t>
                    </m:r>
                    <m:r>
                      <a:rPr lang="es-MX" sz="2400" i="1">
                        <a:latin typeface="Cambria Math" panose="02040503050406030204" pitchFamily="18" charset="0"/>
                        <a:ea typeface="Calibri" panose="020F0502020204030204" pitchFamily="34" charset="0"/>
                      </a:rPr>
                      <m:t>𝑝</m:t>
                    </m:r>
                  </m:oMath>
                </a14:m>
                <a:r>
                  <a:rPr lang="es-MX" sz="2400" dirty="0">
                    <a:latin typeface="Calibri" panose="020F0502020204030204" pitchFamily="34" charset="0"/>
                    <a:ea typeface="Calibri" panose="020F0502020204030204" pitchFamily="34" charset="0"/>
                  </a:rPr>
                  <a:t> grados de libertad asociados con ella. Puede demostrarse que </a:t>
                </a:r>
                <a:endParaRPr lang="es-MX" sz="2400" dirty="0"/>
              </a:p>
            </p:txBody>
          </p:sp>
        </mc:Choice>
        <mc:Fallback xmlns="">
          <p:sp>
            <p:nvSpPr>
              <p:cNvPr id="6" name="Rectángulo 5"/>
              <p:cNvSpPr>
                <a:spLocks noRot="1" noChangeAspect="1" noMove="1" noResize="1" noEditPoints="1" noAdjustHandles="1" noChangeArrowheads="1" noChangeShapeType="1" noTextEdit="1"/>
              </p:cNvSpPr>
              <p:nvPr/>
            </p:nvSpPr>
            <p:spPr>
              <a:xfrm>
                <a:off x="467544" y="4620555"/>
                <a:ext cx="8064896" cy="1200329"/>
              </a:xfrm>
              <a:prstGeom prst="rect">
                <a:avLst/>
              </a:prstGeom>
              <a:blipFill>
                <a:blip r:embed="rId6"/>
                <a:stretch>
                  <a:fillRect l="-1209" t="-4061" b="-1066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3285506" y="5820884"/>
                <a:ext cx="292804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MX" sz="2400" i="1">
                              <a:latin typeface="Cambria Math" panose="02040503050406030204" pitchFamily="18" charset="0"/>
                            </a:rPr>
                          </m:ctrlPr>
                        </m:dPr>
                        <m:e>
                          <m:r>
                            <a:rPr lang="es-MX" sz="2400" i="1">
                              <a:latin typeface="Cambria Math" panose="02040503050406030204" pitchFamily="18" charset="0"/>
                            </a:rPr>
                            <m:t>𝐸</m:t>
                          </m:r>
                          <m:d>
                            <m:dPr>
                              <m:ctrlPr>
                                <a:rPr lang="es-MX" sz="2400" i="1">
                                  <a:latin typeface="Cambria Math" panose="02040503050406030204" pitchFamily="18" charset="0"/>
                                </a:rPr>
                              </m:ctrlPr>
                            </m:dPr>
                            <m:e>
                              <m:sSub>
                                <m:sSubPr>
                                  <m:ctrlPr>
                                    <a:rPr lang="es-MX" sz="2400" i="1">
                                      <a:latin typeface="Cambria Math" panose="02040503050406030204" pitchFamily="18" charset="0"/>
                                    </a:rPr>
                                  </m:ctrlPr>
                                </m:sSubPr>
                                <m:e>
                                  <m:r>
                                    <a:rPr lang="es-MX" sz="2400" i="1">
                                      <a:latin typeface="Cambria Math" panose="02040503050406030204" pitchFamily="18" charset="0"/>
                                    </a:rPr>
                                    <m:t>𝑆𝑆</m:t>
                                  </m:r>
                                </m:e>
                                <m:sub>
                                  <m:r>
                                    <a:rPr lang="es-MX" sz="2400" i="1">
                                      <a:latin typeface="Cambria Math" panose="02040503050406030204" pitchFamily="18" charset="0"/>
                                    </a:rPr>
                                    <m:t>𝐸</m:t>
                                  </m:r>
                                </m:sub>
                              </m:sSub>
                            </m:e>
                          </m:d>
                          <m:r>
                            <a:rPr lang="es-MX" sz="2400" i="0">
                              <a:latin typeface="Cambria Math" panose="02040503050406030204" pitchFamily="18" charset="0"/>
                            </a:rPr>
                            <m:t>=</m:t>
                          </m:r>
                          <m:sSup>
                            <m:sSupPr>
                              <m:ctrlPr>
                                <a:rPr lang="es-MX" sz="2400" i="1">
                                  <a:latin typeface="Cambria Math" panose="02040503050406030204" pitchFamily="18" charset="0"/>
                                </a:rPr>
                              </m:ctrlPr>
                            </m:sSupPr>
                            <m:e>
                              <m:r>
                                <a:rPr lang="es-MX" sz="2400" i="1">
                                  <a:latin typeface="Cambria Math" panose="02040503050406030204" pitchFamily="18" charset="0"/>
                                </a:rPr>
                                <m:t>𝜎</m:t>
                              </m:r>
                            </m:e>
                            <m:sup>
                              <m:r>
                                <a:rPr lang="es-MX" sz="2400" i="0">
                                  <a:latin typeface="Cambria Math" panose="02040503050406030204" pitchFamily="18" charset="0"/>
                                </a:rPr>
                                <m:t>2</m:t>
                              </m:r>
                            </m:sup>
                          </m:sSup>
                          <m:r>
                            <a:rPr lang="es-MX" sz="2400" i="0">
                              <a:latin typeface="Cambria Math" panose="02040503050406030204" pitchFamily="18" charset="0"/>
                            </a:rPr>
                            <m:t>(</m:t>
                          </m:r>
                          <m:r>
                            <a:rPr lang="es-MX" sz="2400" i="1">
                              <a:latin typeface="Cambria Math" panose="02040503050406030204" pitchFamily="18" charset="0"/>
                            </a:rPr>
                            <m:t>𝑛</m:t>
                          </m:r>
                          <m:r>
                            <a:rPr lang="es-MX" sz="2400" i="0">
                              <a:latin typeface="Cambria Math" panose="02040503050406030204" pitchFamily="18" charset="0"/>
                            </a:rPr>
                            <m:t>−</m:t>
                          </m:r>
                          <m:r>
                            <a:rPr lang="es-MX" sz="2400" i="1">
                              <a:latin typeface="Cambria Math" panose="02040503050406030204" pitchFamily="18" charset="0"/>
                            </a:rPr>
                            <m:t>𝑝</m:t>
                          </m:r>
                        </m:e>
                      </m:d>
                    </m:oMath>
                  </m:oMathPara>
                </a14:m>
                <a:endParaRPr lang="es-MX" sz="2400" dirty="0"/>
              </a:p>
            </p:txBody>
          </p:sp>
        </mc:Choice>
        <mc:Fallback xmlns="">
          <p:sp>
            <p:nvSpPr>
              <p:cNvPr id="7" name="Rectángulo 6"/>
              <p:cNvSpPr>
                <a:spLocks noRot="1" noChangeAspect="1" noMove="1" noResize="1" noEditPoints="1" noAdjustHandles="1" noChangeArrowheads="1" noChangeShapeType="1" noTextEdit="1"/>
              </p:cNvSpPr>
              <p:nvPr/>
            </p:nvSpPr>
            <p:spPr>
              <a:xfrm>
                <a:off x="3285506" y="5820884"/>
                <a:ext cx="2928046" cy="461665"/>
              </a:xfrm>
              <a:prstGeom prst="rect">
                <a:avLst/>
              </a:prstGeom>
              <a:blipFill>
                <a:blip r:embed="rId7"/>
                <a:stretch>
                  <a:fillRect t="-127632" r="-23333" b="-197368"/>
                </a:stretch>
              </a:blipFill>
            </p:spPr>
            <p:txBody>
              <a:bodyPr/>
              <a:lstStyle/>
              <a:p>
                <a:r>
                  <a:rPr lang="es-MX">
                    <a:noFill/>
                  </a:rPr>
                  <a:t> </a:t>
                </a:r>
              </a:p>
            </p:txBody>
          </p:sp>
        </mc:Fallback>
      </mc:AlternateContent>
    </p:spTree>
    <p:extLst>
      <p:ext uri="{BB962C8B-B14F-4D97-AF65-F5344CB8AC3E}">
        <p14:creationId xmlns:p14="http://schemas.microsoft.com/office/powerpoint/2010/main" val="388225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486921" y="64033"/>
                <a:ext cx="7992888" cy="646331"/>
              </a:xfrm>
              <a:prstGeom prst="rect">
                <a:avLst/>
              </a:prstGeom>
            </p:spPr>
            <p:txBody>
              <a:bodyPr wrap="square">
                <a:spAutoFit/>
              </a:bodyPr>
              <a:lstStyle/>
              <a:p>
                <a:pPr algn="just">
                  <a:lnSpc>
                    <a:spcPct val="150000"/>
                  </a:lnSpc>
                  <a:spcAft>
                    <a:spcPts val="1000"/>
                  </a:spcAft>
                </a:pPr>
                <a:r>
                  <a:rPr lang="es-MX" sz="2400" dirty="0">
                    <a:latin typeface="Calibri" panose="020F0502020204030204" pitchFamily="34" charset="0"/>
                    <a:ea typeface="Calibri" panose="020F0502020204030204" pitchFamily="34" charset="0"/>
                  </a:rPr>
                  <a:t>Por lo que un estimador insesgado de </a:t>
                </a:r>
                <a14:m>
                  <m:oMath xmlns:m="http://schemas.openxmlformats.org/officeDocument/2006/math">
                    <m:sSup>
                      <m:sSupPr>
                        <m:ctrlPr>
                          <a:rPr lang="es-MX" sz="2400" i="1">
                            <a:latin typeface="Cambria Math" panose="02040503050406030204" pitchFamily="18" charset="0"/>
                            <a:ea typeface="Calibri" panose="020F0502020204030204" pitchFamily="34" charset="0"/>
                          </a:rPr>
                        </m:ctrlPr>
                      </m:sSupPr>
                      <m:e>
                        <m:r>
                          <a:rPr lang="es-MX" sz="2400" i="1">
                            <a:latin typeface="Cambria Math" panose="02040503050406030204" pitchFamily="18" charset="0"/>
                            <a:ea typeface="Calibri" panose="020F0502020204030204" pitchFamily="34" charset="0"/>
                          </a:rPr>
                          <m:t>𝜎</m:t>
                        </m:r>
                      </m:e>
                      <m:sup>
                        <m:r>
                          <a:rPr lang="es-MX" sz="2400" i="1">
                            <a:latin typeface="Cambria Math" panose="02040503050406030204" pitchFamily="18" charset="0"/>
                            <a:ea typeface="Calibri" panose="020F0502020204030204" pitchFamily="34" charset="0"/>
                          </a:rPr>
                          <m:t>2</m:t>
                        </m:r>
                      </m:sup>
                    </m:sSup>
                  </m:oMath>
                </a14:m>
                <a:r>
                  <a:rPr lang="es-MX" sz="2400" dirty="0">
                    <a:latin typeface="Calibri" panose="020F0502020204030204" pitchFamily="34" charset="0"/>
                    <a:ea typeface="Calibri" panose="020F0502020204030204" pitchFamily="34" charset="0"/>
                  </a:rPr>
                  <a:t> esta dado por </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486921" y="64033"/>
                <a:ext cx="7992888" cy="646331"/>
              </a:xfrm>
              <a:prstGeom prst="rect">
                <a:avLst/>
              </a:prstGeom>
              <a:blipFill>
                <a:blip r:embed="rId2"/>
                <a:stretch>
                  <a:fillRect l="-1220" b="-12264"/>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3417513" y="648351"/>
                <a:ext cx="1732910" cy="8484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MX" sz="2400" i="1">
                              <a:latin typeface="Cambria Math" panose="02040503050406030204" pitchFamily="18" charset="0"/>
                            </a:rPr>
                          </m:ctrlPr>
                        </m:sSupPr>
                        <m:e>
                          <m:r>
                            <a:rPr lang="es-MX" sz="2400" i="1">
                              <a:latin typeface="Cambria Math" panose="02040503050406030204" pitchFamily="18" charset="0"/>
                            </a:rPr>
                            <m:t>𝜎</m:t>
                          </m:r>
                        </m:e>
                        <m:sup>
                          <m:r>
                            <a:rPr lang="es-MX" sz="2400" i="0">
                              <a:latin typeface="Cambria Math" panose="02040503050406030204" pitchFamily="18" charset="0"/>
                            </a:rPr>
                            <m:t>2</m:t>
                          </m:r>
                        </m:sup>
                      </m:sSup>
                      <m:r>
                        <a:rPr lang="es-MX" sz="2400" i="0">
                          <a:latin typeface="Cambria Math" panose="02040503050406030204" pitchFamily="18" charset="0"/>
                        </a:rPr>
                        <m:t>=</m:t>
                      </m:r>
                      <m:f>
                        <m:fPr>
                          <m:ctrlPr>
                            <a:rPr lang="es-MX" sz="2400" i="1">
                              <a:latin typeface="Cambria Math" panose="02040503050406030204" pitchFamily="18" charset="0"/>
                            </a:rPr>
                          </m:ctrlPr>
                        </m:fPr>
                        <m:num>
                          <m:sSub>
                            <m:sSubPr>
                              <m:ctrlPr>
                                <a:rPr lang="es-MX" sz="2400" i="1">
                                  <a:latin typeface="Cambria Math" panose="02040503050406030204" pitchFamily="18" charset="0"/>
                                </a:rPr>
                              </m:ctrlPr>
                            </m:sSubPr>
                            <m:e>
                              <m:r>
                                <a:rPr lang="es-MX" sz="2400" i="1">
                                  <a:latin typeface="Cambria Math" panose="02040503050406030204" pitchFamily="18" charset="0"/>
                                </a:rPr>
                                <m:t>𝑆𝑆</m:t>
                              </m:r>
                            </m:e>
                            <m:sub>
                              <m:r>
                                <a:rPr lang="es-MX" sz="2400" i="1">
                                  <a:latin typeface="Cambria Math" panose="02040503050406030204" pitchFamily="18" charset="0"/>
                                </a:rPr>
                                <m:t>𝐸</m:t>
                              </m:r>
                            </m:sub>
                          </m:sSub>
                        </m:num>
                        <m:den>
                          <m:r>
                            <a:rPr lang="es-MX" sz="2400" i="1">
                              <a:latin typeface="Cambria Math" panose="02040503050406030204" pitchFamily="18" charset="0"/>
                            </a:rPr>
                            <m:t>𝑛</m:t>
                          </m:r>
                          <m:r>
                            <a:rPr lang="es-MX" sz="2400" i="0">
                              <a:latin typeface="Cambria Math" panose="02040503050406030204" pitchFamily="18" charset="0"/>
                            </a:rPr>
                            <m:t>−</m:t>
                          </m:r>
                          <m:r>
                            <a:rPr lang="es-MX" sz="2400" i="1">
                              <a:latin typeface="Cambria Math" panose="02040503050406030204" pitchFamily="18" charset="0"/>
                            </a:rPr>
                            <m:t>𝑝</m:t>
                          </m:r>
                        </m:den>
                      </m:f>
                    </m:oMath>
                  </m:oMathPara>
                </a14:m>
                <a:endParaRPr lang="es-MX" sz="2400" dirty="0"/>
              </a:p>
            </p:txBody>
          </p:sp>
        </mc:Choice>
        <mc:Fallback xmlns="">
          <p:sp>
            <p:nvSpPr>
              <p:cNvPr id="3" name="Rectángulo 2"/>
              <p:cNvSpPr>
                <a:spLocks noRot="1" noChangeAspect="1" noMove="1" noResize="1" noEditPoints="1" noAdjustHandles="1" noChangeArrowheads="1" noChangeShapeType="1" noTextEdit="1"/>
              </p:cNvSpPr>
              <p:nvPr/>
            </p:nvSpPr>
            <p:spPr>
              <a:xfrm>
                <a:off x="3417513" y="648351"/>
                <a:ext cx="1732910" cy="848437"/>
              </a:xfrm>
              <a:prstGeom prst="rect">
                <a:avLst/>
              </a:prstGeom>
              <a:blipFill>
                <a:blip r:embed="rId3"/>
                <a:stretch>
                  <a:fillRect/>
                </a:stretch>
              </a:blipFill>
            </p:spPr>
            <p:txBody>
              <a:bodyPr/>
              <a:lstStyle/>
              <a:p>
                <a:r>
                  <a:rPr lang="es-MX">
                    <a:noFill/>
                  </a:rPr>
                  <a:t> </a:t>
                </a:r>
              </a:p>
            </p:txBody>
          </p:sp>
        </mc:Fallback>
      </mc:AlternateContent>
      <p:sp>
        <p:nvSpPr>
          <p:cNvPr id="4" name="Rectángulo 3"/>
          <p:cNvSpPr/>
          <p:nvPr/>
        </p:nvSpPr>
        <p:spPr>
          <a:xfrm>
            <a:off x="467544" y="1496788"/>
            <a:ext cx="7632848" cy="1200329"/>
          </a:xfrm>
          <a:prstGeom prst="rect">
            <a:avLst/>
          </a:prstGeom>
        </p:spPr>
        <p:txBody>
          <a:bodyPr wrap="square">
            <a:spAutoFit/>
          </a:bodyPr>
          <a:lstStyle/>
          <a:p>
            <a:pPr algn="ctr"/>
            <a:r>
              <a:rPr lang="es-MX" sz="2400" b="1" dirty="0">
                <a:latin typeface="Calibri" panose="020F0502020204030204" pitchFamily="34" charset="0"/>
                <a:ea typeface="Calibri" panose="020F0502020204030204" pitchFamily="34" charset="0"/>
                <a:cs typeface="Times New Roman" panose="02020603050405020304" pitchFamily="18" charset="0"/>
              </a:rPr>
              <a:t>Prueba de Hipótesis en la regresión múltiple</a:t>
            </a:r>
          </a:p>
          <a:p>
            <a:pPr algn="ctr"/>
            <a:endParaRPr lang="es-MX" sz="2400" b="1" dirty="0">
              <a:latin typeface="Calibri" panose="020F0502020204030204" pitchFamily="34" charset="0"/>
              <a:cs typeface="Times New Roman" panose="02020603050405020304" pitchFamily="18" charset="0"/>
            </a:endParaRPr>
          </a:p>
          <a:p>
            <a:pPr algn="ctr"/>
            <a:endParaRPr lang="es-MX" sz="2400" b="1" dirty="0"/>
          </a:p>
        </p:txBody>
      </p:sp>
      <mc:AlternateContent xmlns:mc="http://schemas.openxmlformats.org/markup-compatibility/2006" xmlns:a14="http://schemas.microsoft.com/office/drawing/2010/main">
        <mc:Choice Requires="a14">
          <p:sp>
            <p:nvSpPr>
              <p:cNvPr id="6" name="Rectángulo 5"/>
              <p:cNvSpPr/>
              <p:nvPr/>
            </p:nvSpPr>
            <p:spPr>
              <a:xfrm>
                <a:off x="2197365" y="2110289"/>
                <a:ext cx="4572000" cy="1173655"/>
              </a:xfrm>
              <a:prstGeom prst="rect">
                <a:avLst/>
              </a:prstGeom>
            </p:spPr>
            <p:txBody>
              <a:bodyPr>
                <a:spAutoFit/>
              </a:bodyPr>
              <a:lstStyle/>
              <a:p>
                <a:pPr algn="just">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𝐻</m:t>
                          </m:r>
                        </m:e>
                        <m:sub>
                          <m:r>
                            <a:rPr lang="es-MX" sz="2400" i="1">
                              <a:latin typeface="Cambria Math" panose="02040503050406030204" pitchFamily="18" charset="0"/>
                              <a:ea typeface="Calibri" panose="020F0502020204030204" pitchFamily="34" charset="0"/>
                            </a:rPr>
                            <m:t>0</m:t>
                          </m:r>
                        </m:sub>
                      </m:sSub>
                      <m:r>
                        <a:rPr lang="es-MX" sz="2400" i="1">
                          <a:latin typeface="Cambria Math" panose="02040503050406030204" pitchFamily="18" charset="0"/>
                          <a:ea typeface="Calibri" panose="020F0502020204030204" pitchFamily="34" charset="0"/>
                        </a:rPr>
                        <m:t>:</m:t>
                      </m:r>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𝛽</m:t>
                          </m:r>
                        </m:e>
                        <m:sub>
                          <m:r>
                            <a:rPr lang="es-MX" sz="2400" i="1">
                              <a:latin typeface="Cambria Math" panose="02040503050406030204" pitchFamily="18" charset="0"/>
                              <a:ea typeface="Calibri" panose="020F0502020204030204" pitchFamily="34" charset="0"/>
                            </a:rPr>
                            <m:t>1</m:t>
                          </m:r>
                        </m:sub>
                      </m:sSub>
                      <m:r>
                        <a:rPr lang="es-MX" sz="2400" i="1">
                          <a:latin typeface="Cambria Math" panose="02040503050406030204" pitchFamily="18" charset="0"/>
                          <a:ea typeface="Calibri" panose="020F0502020204030204" pitchFamily="34" charset="0"/>
                        </a:rPr>
                        <m:t>=</m:t>
                      </m:r>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𝛽</m:t>
                          </m:r>
                        </m:e>
                        <m:sub>
                          <m:r>
                            <a:rPr lang="es-MX" sz="2400" i="1">
                              <a:latin typeface="Cambria Math" panose="02040503050406030204" pitchFamily="18" charset="0"/>
                              <a:ea typeface="Calibri" panose="020F0502020204030204" pitchFamily="34" charset="0"/>
                            </a:rPr>
                            <m:t>2</m:t>
                          </m:r>
                        </m:sub>
                      </m:sSub>
                      <m:r>
                        <a:rPr lang="es-MX" sz="2400" i="1">
                          <a:latin typeface="Cambria Math" panose="02040503050406030204" pitchFamily="18" charset="0"/>
                          <a:ea typeface="Calibri" panose="020F0502020204030204" pitchFamily="34" charset="0"/>
                        </a:rPr>
                        <m:t>=…= </m:t>
                      </m:r>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𝛽</m:t>
                          </m:r>
                        </m:e>
                        <m:sub>
                          <m:r>
                            <a:rPr lang="es-MX" sz="2400" i="1">
                              <a:latin typeface="Cambria Math" panose="02040503050406030204" pitchFamily="18" charset="0"/>
                              <a:ea typeface="Calibri" panose="020F0502020204030204" pitchFamily="34" charset="0"/>
                            </a:rPr>
                            <m:t>𝑘</m:t>
                          </m:r>
                        </m:sub>
                      </m:sSub>
                      <m:r>
                        <a:rPr lang="es-MX" sz="2400" i="1">
                          <a:latin typeface="Cambria Math" panose="02040503050406030204" pitchFamily="18" charset="0"/>
                          <a:ea typeface="Calibri" panose="020F0502020204030204" pitchFamily="34" charset="0"/>
                        </a:rPr>
                        <m:t>=0           </m:t>
                      </m:r>
                    </m:oMath>
                  </m:oMathPara>
                </a14:m>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MX" sz="2400" i="1">
                              <a:latin typeface="Cambria Math" panose="02040503050406030204" pitchFamily="18" charset="0"/>
                            </a:rPr>
                          </m:ctrlPr>
                        </m:sSubPr>
                        <m:e>
                          <m:r>
                            <a:rPr lang="es-MX" sz="2400" i="1">
                              <a:latin typeface="Cambria Math" panose="02040503050406030204" pitchFamily="18" charset="0"/>
                              <a:ea typeface="Calibri" panose="020F0502020204030204" pitchFamily="34" charset="0"/>
                            </a:rPr>
                            <m:t>𝐻</m:t>
                          </m:r>
                        </m:e>
                        <m:sub>
                          <m:r>
                            <a:rPr lang="es-MX" sz="2400" i="1">
                              <a:latin typeface="Cambria Math" panose="02040503050406030204" pitchFamily="18" charset="0"/>
                              <a:ea typeface="Calibri" panose="020F0502020204030204" pitchFamily="34" charset="0"/>
                            </a:rPr>
                            <m:t>𝑎</m:t>
                          </m:r>
                        </m:sub>
                      </m:sSub>
                      <m:r>
                        <a:rPr lang="es-MX" sz="2400" i="1">
                          <a:latin typeface="Cambria Math" panose="02040503050406030204" pitchFamily="18" charset="0"/>
                          <a:ea typeface="Calibri" panose="020F0502020204030204" pitchFamily="34" charset="0"/>
                        </a:rPr>
                        <m:t>:</m:t>
                      </m:r>
                      <m:sSub>
                        <m:sSubPr>
                          <m:ctrlPr>
                            <a:rPr lang="es-MX" sz="2400" i="1">
                              <a:latin typeface="Cambria Math" panose="02040503050406030204" pitchFamily="18" charset="0"/>
                            </a:rPr>
                          </m:ctrlPr>
                        </m:sSubPr>
                        <m:e>
                          <m:r>
                            <a:rPr lang="es-MX" sz="2400" i="1">
                              <a:latin typeface="Cambria Math" panose="02040503050406030204" pitchFamily="18" charset="0"/>
                              <a:ea typeface="Calibri" panose="020F0502020204030204" pitchFamily="34" charset="0"/>
                            </a:rPr>
                            <m:t>𝛽</m:t>
                          </m:r>
                        </m:e>
                        <m:sub>
                          <m:r>
                            <a:rPr lang="es-MX" sz="2400" i="1">
                              <a:latin typeface="Cambria Math" panose="02040503050406030204" pitchFamily="18" charset="0"/>
                              <a:ea typeface="Calibri" panose="020F0502020204030204" pitchFamily="34" charset="0"/>
                            </a:rPr>
                            <m:t>𝑗</m:t>
                          </m:r>
                        </m:sub>
                      </m:sSub>
                      <m:r>
                        <a:rPr lang="es-MX" sz="2400" i="1">
                          <a:latin typeface="Cambria Math" panose="02040503050406030204" pitchFamily="18" charset="0"/>
                          <a:ea typeface="Calibri" panose="020F0502020204030204" pitchFamily="34" charset="0"/>
                        </a:rPr>
                        <m:t>≠0     </m:t>
                      </m:r>
                      <m:r>
                        <m:rPr>
                          <m:sty m:val="p"/>
                        </m:rPr>
                        <a:rPr lang="es-MX" sz="2400">
                          <a:latin typeface="Cambria Math" panose="02040503050406030204" pitchFamily="18" charset="0"/>
                          <a:ea typeface="Calibri" panose="020F0502020204030204" pitchFamily="34" charset="0"/>
                        </a:rPr>
                        <m:t>para</m:t>
                      </m:r>
                      <m:r>
                        <a:rPr lang="es-MX" sz="2400">
                          <a:latin typeface="Cambria Math" panose="02040503050406030204" pitchFamily="18" charset="0"/>
                          <a:ea typeface="Calibri" panose="020F0502020204030204" pitchFamily="34" charset="0"/>
                        </a:rPr>
                        <m:t> </m:t>
                      </m:r>
                      <m:r>
                        <m:rPr>
                          <m:sty m:val="p"/>
                        </m:rPr>
                        <a:rPr lang="es-MX" sz="2400">
                          <a:latin typeface="Cambria Math" panose="02040503050406030204" pitchFamily="18" charset="0"/>
                          <a:ea typeface="Calibri" panose="020F0502020204030204" pitchFamily="34" charset="0"/>
                        </a:rPr>
                        <m:t>al</m:t>
                      </m:r>
                      <m:r>
                        <a:rPr lang="es-MX" sz="2400">
                          <a:latin typeface="Cambria Math" panose="02040503050406030204" pitchFamily="18" charset="0"/>
                          <a:ea typeface="Calibri" panose="020F0502020204030204" pitchFamily="34" charset="0"/>
                        </a:rPr>
                        <m:t> </m:t>
                      </m:r>
                      <m:r>
                        <m:rPr>
                          <m:sty m:val="p"/>
                        </m:rPr>
                        <a:rPr lang="es-MX" sz="2400">
                          <a:latin typeface="Cambria Math" panose="02040503050406030204" pitchFamily="18" charset="0"/>
                          <a:ea typeface="Calibri" panose="020F0502020204030204" pitchFamily="34" charset="0"/>
                        </a:rPr>
                        <m:t>menos</m:t>
                      </m:r>
                      <m:r>
                        <a:rPr lang="es-MX" sz="2400">
                          <a:latin typeface="Cambria Math" panose="02040503050406030204" pitchFamily="18" charset="0"/>
                          <a:ea typeface="Calibri" panose="020F0502020204030204" pitchFamily="34" charset="0"/>
                        </a:rPr>
                        <m:t> </m:t>
                      </m:r>
                      <m:r>
                        <m:rPr>
                          <m:sty m:val="p"/>
                        </m:rPr>
                        <a:rPr lang="es-MX" sz="2400">
                          <a:latin typeface="Cambria Math" panose="02040503050406030204" pitchFamily="18" charset="0"/>
                          <a:ea typeface="Calibri" panose="020F0502020204030204" pitchFamily="34" charset="0"/>
                        </a:rPr>
                        <m:t>una</m:t>
                      </m:r>
                      <m:r>
                        <a:rPr lang="es-MX" sz="2400">
                          <a:latin typeface="Cambria Math" panose="02040503050406030204" pitchFamily="18" charset="0"/>
                          <a:ea typeface="Calibri" panose="020F0502020204030204" pitchFamily="34" charset="0"/>
                        </a:rPr>
                        <m:t> </m:t>
                      </m:r>
                      <m:r>
                        <m:rPr>
                          <m:sty m:val="p"/>
                        </m:rPr>
                        <a:rPr lang="es-MX" sz="2400">
                          <a:latin typeface="Cambria Math" panose="02040503050406030204" pitchFamily="18" charset="0"/>
                          <a:ea typeface="Calibri" panose="020F0502020204030204" pitchFamily="34" charset="0"/>
                        </a:rPr>
                        <m:t>j</m:t>
                      </m:r>
                    </m:oMath>
                  </m:oMathPara>
                </a14:m>
                <a:endParaRPr lang="es-MX" sz="2400" dirty="0"/>
              </a:p>
            </p:txBody>
          </p:sp>
        </mc:Choice>
        <mc:Fallback xmlns="">
          <p:sp>
            <p:nvSpPr>
              <p:cNvPr id="6" name="Rectángulo 5"/>
              <p:cNvSpPr>
                <a:spLocks noRot="1" noChangeAspect="1" noMove="1" noResize="1" noEditPoints="1" noAdjustHandles="1" noChangeArrowheads="1" noChangeShapeType="1" noTextEdit="1"/>
              </p:cNvSpPr>
              <p:nvPr/>
            </p:nvSpPr>
            <p:spPr>
              <a:xfrm>
                <a:off x="2197365" y="2110289"/>
                <a:ext cx="4572000" cy="1173655"/>
              </a:xfrm>
              <a:prstGeom prst="rect">
                <a:avLst/>
              </a:prstGeom>
              <a:blipFill>
                <a:blip r:embed="rId4"/>
                <a:stretch>
                  <a:fillRect b="-4145"/>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395536" y="3483541"/>
                <a:ext cx="8568952" cy="2308324"/>
              </a:xfrm>
              <a:prstGeom prst="rect">
                <a:avLst/>
              </a:prstGeom>
            </p:spPr>
            <p:txBody>
              <a:bodyPr wrap="square">
                <a:spAutoFit/>
              </a:bodyPr>
              <a:lstStyle/>
              <a:p>
                <a:pPr algn="just"/>
                <a:r>
                  <a:rPr lang="es-MX" sz="2400" dirty="0">
                    <a:latin typeface="Calibri" panose="020F0502020204030204" pitchFamily="34" charset="0"/>
                    <a:ea typeface="Calibri" panose="020F0502020204030204" pitchFamily="34" charset="0"/>
                  </a:rPr>
                  <a:t>El rechazo de </a:t>
                </a:r>
                <a14:m>
                  <m:oMath xmlns:m="http://schemas.openxmlformats.org/officeDocument/2006/math">
                    <m:sSub>
                      <m:sSubPr>
                        <m:ctrlPr>
                          <a:rPr lang="es-MX" sz="2400" i="1">
                            <a:latin typeface="Cambria Math" panose="02040503050406030204" pitchFamily="18" charset="0"/>
                          </a:rPr>
                        </m:ctrlPr>
                      </m:sSubPr>
                      <m:e>
                        <m:r>
                          <a:rPr lang="es-MX" sz="2400" i="1">
                            <a:latin typeface="Cambria Math" panose="02040503050406030204" pitchFamily="18" charset="0"/>
                            <a:ea typeface="Calibri" panose="020F0502020204030204" pitchFamily="34" charset="0"/>
                          </a:rPr>
                          <m:t>𝐻</m:t>
                        </m:r>
                      </m:e>
                      <m:sub>
                        <m:r>
                          <a:rPr lang="es-MX" sz="2400" i="1">
                            <a:latin typeface="Cambria Math" panose="02040503050406030204" pitchFamily="18" charset="0"/>
                            <a:ea typeface="Calibri" panose="020F0502020204030204" pitchFamily="34" charset="0"/>
                          </a:rPr>
                          <m:t>0</m:t>
                        </m:r>
                      </m:sub>
                    </m:sSub>
                  </m:oMath>
                </a14:m>
                <a:r>
                  <a:rPr lang="es-MX" sz="2400" dirty="0">
                    <a:latin typeface="Calibri" panose="020F0502020204030204" pitchFamily="34" charset="0"/>
                    <a:ea typeface="Calibri" panose="020F0502020204030204" pitchFamily="34" charset="0"/>
                  </a:rPr>
                  <a:t> implica que al menos uno de los regresores </a:t>
                </a:r>
                <a14:m>
                  <m:oMath xmlns:m="http://schemas.openxmlformats.org/officeDocument/2006/math">
                    <m:sSub>
                      <m:sSubPr>
                        <m:ctrlPr>
                          <a:rPr lang="es-MX" sz="2400" i="1">
                            <a:latin typeface="Cambria Math" panose="02040503050406030204" pitchFamily="18" charset="0"/>
                          </a:rPr>
                        </m:ctrlPr>
                      </m:sSubPr>
                      <m:e>
                        <m:r>
                          <a:rPr lang="es-MX" sz="2400" i="1">
                            <a:latin typeface="Cambria Math" panose="02040503050406030204" pitchFamily="18" charset="0"/>
                            <a:ea typeface="Calibri" panose="020F0502020204030204" pitchFamily="34" charset="0"/>
                          </a:rPr>
                          <m:t>𝑥</m:t>
                        </m:r>
                      </m:e>
                      <m:sub>
                        <m:r>
                          <a:rPr lang="es-MX" sz="2400" i="1">
                            <a:latin typeface="Cambria Math" panose="02040503050406030204" pitchFamily="18" charset="0"/>
                            <a:ea typeface="Calibri" panose="020F0502020204030204" pitchFamily="34" charset="0"/>
                          </a:rPr>
                          <m:t>1</m:t>
                        </m:r>
                      </m:sub>
                    </m:sSub>
                    <m:r>
                      <a:rPr lang="es-MX" sz="2400" i="1">
                        <a:latin typeface="Cambria Math" panose="02040503050406030204" pitchFamily="18" charset="0"/>
                        <a:ea typeface="Calibri" panose="020F0502020204030204" pitchFamily="34" charset="0"/>
                      </a:rPr>
                      <m:t>, </m:t>
                    </m:r>
                    <m:sSub>
                      <m:sSubPr>
                        <m:ctrlPr>
                          <a:rPr lang="es-MX" sz="2400" i="1">
                            <a:latin typeface="Cambria Math" panose="02040503050406030204" pitchFamily="18" charset="0"/>
                          </a:rPr>
                        </m:ctrlPr>
                      </m:sSubPr>
                      <m:e>
                        <m:r>
                          <a:rPr lang="es-MX" sz="2400" i="1">
                            <a:latin typeface="Cambria Math" panose="02040503050406030204" pitchFamily="18" charset="0"/>
                            <a:ea typeface="Calibri" panose="020F0502020204030204" pitchFamily="34" charset="0"/>
                          </a:rPr>
                          <m:t>𝑥</m:t>
                        </m:r>
                      </m:e>
                      <m:sub>
                        <m:r>
                          <a:rPr lang="es-MX" sz="2400" i="1">
                            <a:latin typeface="Cambria Math" panose="02040503050406030204" pitchFamily="18" charset="0"/>
                            <a:ea typeface="Calibri" panose="020F0502020204030204" pitchFamily="34" charset="0"/>
                          </a:rPr>
                          <m:t>2</m:t>
                        </m:r>
                      </m:sub>
                    </m:sSub>
                    <m:r>
                      <a:rPr lang="es-MX" sz="2400" i="1">
                        <a:latin typeface="Cambria Math" panose="02040503050406030204" pitchFamily="18" charset="0"/>
                        <a:ea typeface="Calibri" panose="020F0502020204030204" pitchFamily="34" charset="0"/>
                      </a:rPr>
                      <m:t>, ..., </m:t>
                    </m:r>
                    <m:sSub>
                      <m:sSubPr>
                        <m:ctrlPr>
                          <a:rPr lang="es-MX" sz="2400" i="1">
                            <a:latin typeface="Cambria Math" panose="02040503050406030204" pitchFamily="18" charset="0"/>
                          </a:rPr>
                        </m:ctrlPr>
                      </m:sSubPr>
                      <m:e>
                        <m:r>
                          <a:rPr lang="es-MX" sz="2400" i="1">
                            <a:latin typeface="Cambria Math" panose="02040503050406030204" pitchFamily="18" charset="0"/>
                            <a:ea typeface="Calibri" panose="020F0502020204030204" pitchFamily="34" charset="0"/>
                          </a:rPr>
                          <m:t>𝑥</m:t>
                        </m:r>
                      </m:e>
                      <m:sub>
                        <m:r>
                          <a:rPr lang="es-MX" sz="2400" i="1">
                            <a:latin typeface="Cambria Math" panose="02040503050406030204" pitchFamily="18" charset="0"/>
                            <a:ea typeface="Calibri" panose="020F0502020204030204" pitchFamily="34" charset="0"/>
                          </a:rPr>
                          <m:t>𝑘</m:t>
                        </m:r>
                      </m:sub>
                    </m:sSub>
                  </m:oMath>
                </a14:m>
                <a:r>
                  <a:rPr lang="es-MX" sz="2400" dirty="0">
                    <a:latin typeface="Calibri" panose="020F0502020204030204" pitchFamily="34" charset="0"/>
                    <a:ea typeface="Calibri" panose="020F0502020204030204" pitchFamily="34" charset="0"/>
                  </a:rPr>
                  <a:t> contribuye de manera significativa al modelo. El procedimiento de prueba incluye un análisis de varianza en el que se hace la partición de la suma de cuadrados total </a:t>
                </a:r>
                <a14:m>
                  <m:oMath xmlns:m="http://schemas.openxmlformats.org/officeDocument/2006/math">
                    <m:sSub>
                      <m:sSubPr>
                        <m:ctrlPr>
                          <a:rPr lang="es-MX" sz="2400" i="1">
                            <a:latin typeface="Cambria Math" panose="02040503050406030204" pitchFamily="18" charset="0"/>
                          </a:rPr>
                        </m:ctrlPr>
                      </m:sSubPr>
                      <m:e>
                        <m:r>
                          <a:rPr lang="es-MX" sz="2400" i="1">
                            <a:latin typeface="Cambria Math" panose="02040503050406030204" pitchFamily="18" charset="0"/>
                            <a:ea typeface="Calibri" panose="020F0502020204030204" pitchFamily="34" charset="0"/>
                          </a:rPr>
                          <m:t>𝑆𝑆</m:t>
                        </m:r>
                      </m:e>
                      <m:sub>
                        <m:r>
                          <a:rPr lang="es-MX" sz="2400" i="1">
                            <a:latin typeface="Cambria Math" panose="02040503050406030204" pitchFamily="18" charset="0"/>
                            <a:ea typeface="Calibri" panose="020F0502020204030204" pitchFamily="34" charset="0"/>
                          </a:rPr>
                          <m:t>𝑇</m:t>
                        </m:r>
                      </m:sub>
                    </m:sSub>
                  </m:oMath>
                </a14:m>
                <a:r>
                  <a:rPr lang="es-MX" sz="2400" dirty="0">
                    <a:latin typeface="Calibri" panose="020F0502020204030204" pitchFamily="34" charset="0"/>
                    <a:ea typeface="Calibri" panose="020F0502020204030204" pitchFamily="34" charset="0"/>
                  </a:rPr>
                  <a:t> en una suma de cuadrados debida al modelo (o a la regresión) y una suma de cuadrados debida a los residuales (o al error) es decir</a:t>
                </a:r>
                <a:endParaRPr lang="es-MX" sz="2400" dirty="0"/>
              </a:p>
            </p:txBody>
          </p:sp>
        </mc:Choice>
        <mc:Fallback xmlns="">
          <p:sp>
            <p:nvSpPr>
              <p:cNvPr id="7" name="Rectángulo 6"/>
              <p:cNvSpPr>
                <a:spLocks noRot="1" noChangeAspect="1" noMove="1" noResize="1" noEditPoints="1" noAdjustHandles="1" noChangeArrowheads="1" noChangeShapeType="1" noTextEdit="1"/>
              </p:cNvSpPr>
              <p:nvPr/>
            </p:nvSpPr>
            <p:spPr>
              <a:xfrm>
                <a:off x="395536" y="3483541"/>
                <a:ext cx="8568952" cy="2308324"/>
              </a:xfrm>
              <a:prstGeom prst="rect">
                <a:avLst/>
              </a:prstGeom>
              <a:blipFill>
                <a:blip r:embed="rId5"/>
                <a:stretch>
                  <a:fillRect l="-1138" t="-2111" r="-1067" b="-5013"/>
                </a:stretch>
              </a:blipFill>
            </p:spPr>
            <p:txBody>
              <a:bodyPr/>
              <a:lstStyle/>
              <a:p>
                <a:r>
                  <a:rPr lang="es-MX">
                    <a:noFill/>
                  </a:rPr>
                  <a:t> </a:t>
                </a:r>
              </a:p>
            </p:txBody>
          </p:sp>
        </mc:Fallback>
      </mc:AlternateContent>
    </p:spTree>
    <p:extLst>
      <p:ext uri="{BB962C8B-B14F-4D97-AF65-F5344CB8AC3E}">
        <p14:creationId xmlns:p14="http://schemas.microsoft.com/office/powerpoint/2010/main" val="3784288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2987824" y="188640"/>
                <a:ext cx="240624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i="1">
                              <a:latin typeface="Cambria Math" panose="02040503050406030204" pitchFamily="18" charset="0"/>
                            </a:rPr>
                          </m:ctrlPr>
                        </m:sSubPr>
                        <m:e>
                          <m:r>
                            <a:rPr lang="es-MX" i="1">
                              <a:latin typeface="Cambria Math" panose="02040503050406030204" pitchFamily="18" charset="0"/>
                            </a:rPr>
                            <m:t>𝑆𝑆</m:t>
                          </m:r>
                        </m:e>
                        <m:sub>
                          <m:r>
                            <a:rPr lang="es-MX" i="1">
                              <a:latin typeface="Cambria Math" panose="02040503050406030204" pitchFamily="18" charset="0"/>
                            </a:rPr>
                            <m:t>𝑇</m:t>
                          </m:r>
                        </m:sub>
                      </m:sSub>
                      <m:r>
                        <a:rPr lang="es-MX" i="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𝑆𝑆</m:t>
                          </m:r>
                        </m:e>
                        <m:sub>
                          <m:r>
                            <a:rPr lang="es-MX" i="1">
                              <a:latin typeface="Cambria Math" panose="02040503050406030204" pitchFamily="18" charset="0"/>
                            </a:rPr>
                            <m:t>𝑅</m:t>
                          </m:r>
                        </m:sub>
                      </m:sSub>
                      <m:r>
                        <a:rPr lang="es-MX" i="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𝑆𝑆</m:t>
                          </m:r>
                        </m:e>
                        <m:sub>
                          <m:r>
                            <a:rPr lang="es-MX" i="1">
                              <a:latin typeface="Cambria Math" panose="02040503050406030204" pitchFamily="18" charset="0"/>
                            </a:rPr>
                            <m:t>𝐸</m:t>
                          </m:r>
                        </m:sub>
                      </m:sSub>
                    </m:oMath>
                  </m:oMathPara>
                </a14:m>
                <a:endParaRPr lang="es-MX" dirty="0"/>
              </a:p>
            </p:txBody>
          </p:sp>
        </mc:Choice>
        <mc:Fallback xmlns="">
          <p:sp>
            <p:nvSpPr>
              <p:cNvPr id="4" name="Rectángulo 3"/>
              <p:cNvSpPr>
                <a:spLocks noRot="1" noChangeAspect="1" noMove="1" noResize="1" noEditPoints="1" noAdjustHandles="1" noChangeArrowheads="1" noChangeShapeType="1" noTextEdit="1"/>
              </p:cNvSpPr>
              <p:nvPr/>
            </p:nvSpPr>
            <p:spPr>
              <a:xfrm>
                <a:off x="2987824" y="188640"/>
                <a:ext cx="2406243" cy="369332"/>
              </a:xfrm>
              <a:prstGeom prst="rect">
                <a:avLst/>
              </a:prstGeom>
              <a:blipFill>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359532" y="557972"/>
                <a:ext cx="8424936" cy="4014176"/>
              </a:xfrm>
              <a:prstGeom prst="rect">
                <a:avLst/>
              </a:prstGeom>
            </p:spPr>
            <p:txBody>
              <a:bodyPr wrap="square">
                <a:spAutoFit/>
              </a:bodyPr>
              <a:lstStyle/>
              <a:p>
                <a:pPr algn="just">
                  <a:lnSpc>
                    <a:spcPct val="150000"/>
                  </a:lnSpc>
                  <a:spcAft>
                    <a:spcPts val="1000"/>
                  </a:spcAft>
                </a:pPr>
                <a:r>
                  <a:rPr lang="es-MX" sz="2400" dirty="0">
                    <a:latin typeface="Calibri" panose="020F0502020204030204" pitchFamily="34" charset="0"/>
                    <a:ea typeface="Calibri" panose="020F0502020204030204" pitchFamily="34" charset="0"/>
                  </a:rPr>
                  <a:t>Ahora bien, si la hipótesis nula </a:t>
                </a:r>
                <a14:m>
                  <m:oMath xmlns:m="http://schemas.openxmlformats.org/officeDocument/2006/math">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𝐻</m:t>
                        </m:r>
                      </m:e>
                      <m:sub>
                        <m:r>
                          <a:rPr lang="es-MX" sz="2400" i="1">
                            <a:latin typeface="Cambria Math" panose="02040503050406030204" pitchFamily="18" charset="0"/>
                            <a:ea typeface="Calibri" panose="020F0502020204030204" pitchFamily="34" charset="0"/>
                          </a:rPr>
                          <m:t>0</m:t>
                        </m:r>
                      </m:sub>
                    </m:sSub>
                    <m:r>
                      <a:rPr lang="es-MX" sz="2400" i="1">
                        <a:latin typeface="Cambria Math" panose="02040503050406030204" pitchFamily="18" charset="0"/>
                        <a:ea typeface="Calibri" panose="020F0502020204030204" pitchFamily="34" charset="0"/>
                      </a:rPr>
                      <m:t>:</m:t>
                    </m:r>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𝛽</m:t>
                        </m:r>
                      </m:e>
                      <m:sub>
                        <m:r>
                          <a:rPr lang="es-MX" sz="2400" i="1">
                            <a:latin typeface="Cambria Math" panose="02040503050406030204" pitchFamily="18" charset="0"/>
                            <a:ea typeface="Calibri" panose="020F0502020204030204" pitchFamily="34" charset="0"/>
                          </a:rPr>
                          <m:t>1</m:t>
                        </m:r>
                      </m:sub>
                    </m:sSub>
                    <m:r>
                      <a:rPr lang="es-MX" sz="2400" i="1">
                        <a:latin typeface="Cambria Math" panose="02040503050406030204" pitchFamily="18" charset="0"/>
                        <a:ea typeface="Calibri" panose="020F0502020204030204" pitchFamily="34" charset="0"/>
                      </a:rPr>
                      <m:t>=</m:t>
                    </m:r>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𝛽</m:t>
                        </m:r>
                      </m:e>
                      <m:sub>
                        <m:r>
                          <a:rPr lang="es-MX" sz="2400" i="1">
                            <a:latin typeface="Cambria Math" panose="02040503050406030204" pitchFamily="18" charset="0"/>
                            <a:ea typeface="Calibri" panose="020F0502020204030204" pitchFamily="34" charset="0"/>
                          </a:rPr>
                          <m:t>2</m:t>
                        </m:r>
                      </m:sub>
                    </m:sSub>
                    <m:r>
                      <a:rPr lang="es-MX" sz="2400" i="1">
                        <a:latin typeface="Cambria Math" panose="02040503050406030204" pitchFamily="18" charset="0"/>
                        <a:ea typeface="Calibri" panose="020F0502020204030204" pitchFamily="34" charset="0"/>
                      </a:rPr>
                      <m:t>=…= </m:t>
                    </m:r>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𝛽</m:t>
                        </m:r>
                      </m:e>
                      <m:sub>
                        <m:r>
                          <a:rPr lang="es-MX" sz="2400" i="1">
                            <a:latin typeface="Cambria Math" panose="02040503050406030204" pitchFamily="18" charset="0"/>
                            <a:ea typeface="Calibri" panose="020F0502020204030204" pitchFamily="34" charset="0"/>
                          </a:rPr>
                          <m:t>𝑘</m:t>
                        </m:r>
                      </m:sub>
                    </m:sSub>
                    <m:r>
                      <a:rPr lang="es-MX" sz="2400" i="1">
                        <a:latin typeface="Cambria Math" panose="02040503050406030204" pitchFamily="18" charset="0"/>
                        <a:ea typeface="Calibri" panose="020F0502020204030204" pitchFamily="34" charset="0"/>
                      </a:rPr>
                      <m:t>=0</m:t>
                    </m:r>
                  </m:oMath>
                </a14:m>
                <a:r>
                  <a:rPr lang="es-MX" sz="2400" dirty="0">
                    <a:latin typeface="Calibri" panose="020F0502020204030204" pitchFamily="34" charset="0"/>
                    <a:ea typeface="Calibri" panose="020F0502020204030204" pitchFamily="34" charset="0"/>
                  </a:rPr>
                  <a:t> es verdadera, entonces </a:t>
                </a:r>
                <a14:m>
                  <m:oMath xmlns:m="http://schemas.openxmlformats.org/officeDocument/2006/math">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𝑆𝑆</m:t>
                        </m:r>
                      </m:e>
                      <m:sub>
                        <m:r>
                          <a:rPr lang="es-MX" sz="2400" i="1">
                            <a:latin typeface="Cambria Math" panose="02040503050406030204" pitchFamily="18" charset="0"/>
                            <a:ea typeface="Calibri" panose="020F0502020204030204" pitchFamily="34" charset="0"/>
                          </a:rPr>
                          <m:t>𝑅</m:t>
                        </m:r>
                      </m:sub>
                    </m:sSub>
                    <m:r>
                      <a:rPr lang="es-MX" sz="2400" i="1">
                        <a:latin typeface="Cambria Math" panose="02040503050406030204" pitchFamily="18" charset="0"/>
                        <a:ea typeface="Calibri" panose="020F0502020204030204" pitchFamily="34" charset="0"/>
                      </a:rPr>
                      <m:t>/</m:t>
                    </m:r>
                    <m:sSup>
                      <m:sSupPr>
                        <m:ctrlPr>
                          <a:rPr lang="es-MX" sz="2400" i="1">
                            <a:latin typeface="Cambria Math" panose="02040503050406030204" pitchFamily="18" charset="0"/>
                            <a:ea typeface="Calibri" panose="020F0502020204030204" pitchFamily="34" charset="0"/>
                          </a:rPr>
                        </m:ctrlPr>
                      </m:sSupPr>
                      <m:e>
                        <m:r>
                          <a:rPr lang="es-MX" sz="2400" i="1">
                            <a:latin typeface="Cambria Math" panose="02040503050406030204" pitchFamily="18" charset="0"/>
                            <a:ea typeface="Calibri" panose="020F0502020204030204" pitchFamily="34" charset="0"/>
                          </a:rPr>
                          <m:t>𝜎</m:t>
                        </m:r>
                      </m:e>
                      <m:sup>
                        <m:r>
                          <a:rPr lang="es-MX" sz="2400" i="1">
                            <a:latin typeface="Cambria Math" panose="02040503050406030204" pitchFamily="18" charset="0"/>
                            <a:ea typeface="Calibri" panose="020F0502020204030204" pitchFamily="34" charset="0"/>
                          </a:rPr>
                          <m:t>2</m:t>
                        </m:r>
                      </m:sup>
                    </m:sSup>
                  </m:oMath>
                </a14:m>
                <a:r>
                  <a:rPr lang="es-MX" sz="2400" dirty="0">
                    <a:latin typeface="Calibri" panose="020F0502020204030204" pitchFamily="34" charset="0"/>
                    <a:ea typeface="Calibri" panose="020F0502020204030204" pitchFamily="34" charset="0"/>
                  </a:rPr>
                  <a:t> se distribuye como una chi-cuadrada </a:t>
                </a:r>
                <a14:m>
                  <m:oMath xmlns:m="http://schemas.openxmlformats.org/officeDocument/2006/math">
                    <m:sSubSup>
                      <m:sSubSupPr>
                        <m:ctrlPr>
                          <a:rPr lang="es-MX" sz="2400" i="1">
                            <a:latin typeface="Cambria Math" panose="02040503050406030204" pitchFamily="18" charset="0"/>
                            <a:ea typeface="Calibri" panose="020F0502020204030204" pitchFamily="34" charset="0"/>
                          </a:rPr>
                        </m:ctrlPr>
                      </m:sSubSupPr>
                      <m:e>
                        <m:r>
                          <a:rPr lang="es-MX" sz="2400" i="1">
                            <a:latin typeface="Cambria Math" panose="02040503050406030204" pitchFamily="18" charset="0"/>
                            <a:ea typeface="Calibri" panose="020F0502020204030204" pitchFamily="34" charset="0"/>
                          </a:rPr>
                          <m:t>𝑋</m:t>
                        </m:r>
                      </m:e>
                      <m:sub>
                        <m:r>
                          <a:rPr lang="es-MX" sz="2400" i="1">
                            <a:latin typeface="Cambria Math" panose="02040503050406030204" pitchFamily="18" charset="0"/>
                            <a:ea typeface="Calibri" panose="020F0502020204030204" pitchFamily="34" charset="0"/>
                          </a:rPr>
                          <m:t>𝑘</m:t>
                        </m:r>
                      </m:sub>
                      <m:sup>
                        <m:r>
                          <a:rPr lang="es-MX" sz="2400" i="1">
                            <a:latin typeface="Cambria Math" panose="02040503050406030204" pitchFamily="18" charset="0"/>
                            <a:ea typeface="Calibri" panose="020F0502020204030204" pitchFamily="34" charset="0"/>
                          </a:rPr>
                          <m:t>2</m:t>
                        </m:r>
                      </m:sup>
                    </m:sSubSup>
                  </m:oMath>
                </a14:m>
                <a:r>
                  <a:rPr lang="es-MX" sz="2400" dirty="0">
                    <a:latin typeface="Calibri" panose="020F0502020204030204" pitchFamily="34" charset="0"/>
                    <a:ea typeface="Calibri" panose="020F0502020204030204" pitchFamily="34" charset="0"/>
                  </a:rPr>
                  <a:t>, donde el número de grados de libertad para </a:t>
                </a:r>
                <a14:m>
                  <m:oMath xmlns:m="http://schemas.openxmlformats.org/officeDocument/2006/math">
                    <m:sSup>
                      <m:sSupPr>
                        <m:ctrlPr>
                          <a:rPr lang="es-MX" sz="2400" i="1">
                            <a:latin typeface="Cambria Math" panose="02040503050406030204" pitchFamily="18" charset="0"/>
                            <a:ea typeface="Calibri" panose="020F0502020204030204" pitchFamily="34" charset="0"/>
                          </a:rPr>
                        </m:ctrlPr>
                      </m:sSupPr>
                      <m:e>
                        <m:r>
                          <a:rPr lang="es-MX" sz="2400" i="1">
                            <a:latin typeface="Cambria Math" panose="02040503050406030204" pitchFamily="18" charset="0"/>
                            <a:ea typeface="Calibri" panose="020F0502020204030204" pitchFamily="34" charset="0"/>
                          </a:rPr>
                          <m:t>𝑋</m:t>
                        </m:r>
                      </m:e>
                      <m:sup>
                        <m:r>
                          <a:rPr lang="es-MX" sz="2400" i="1">
                            <a:latin typeface="Cambria Math" panose="02040503050406030204" pitchFamily="18" charset="0"/>
                            <a:ea typeface="Calibri" panose="020F0502020204030204" pitchFamily="34" charset="0"/>
                          </a:rPr>
                          <m:t>2</m:t>
                        </m:r>
                      </m:sup>
                    </m:sSup>
                  </m:oMath>
                </a14:m>
                <a:r>
                  <a:rPr lang="es-MX" sz="2400" dirty="0">
                    <a:latin typeface="Calibri" panose="020F0502020204030204" pitchFamily="34" charset="0"/>
                    <a:ea typeface="Calibri" panose="020F0502020204030204" pitchFamily="34" charset="0"/>
                  </a:rPr>
                  <a:t> es igual al número de regresores del modelo </a:t>
                </a:r>
                <a:r>
                  <a:rPr lang="es-MX" sz="2400" i="1" dirty="0">
                    <a:latin typeface="Calibri" panose="020F0502020204030204" pitchFamily="34" charset="0"/>
                    <a:ea typeface="Calibri" panose="020F0502020204030204" pitchFamily="34" charset="0"/>
                  </a:rPr>
                  <a:t>k</a:t>
                </a:r>
                <a:r>
                  <a:rPr lang="es-MX" sz="2400" dirty="0">
                    <a:latin typeface="Calibri" panose="020F0502020204030204" pitchFamily="34" charset="0"/>
                    <a:ea typeface="Calibri" panose="020F0502020204030204" pitchFamily="34" charset="0"/>
                  </a:rPr>
                  <a:t>. Asimismo, puede demostrarse que </a:t>
                </a:r>
                <a14:m>
                  <m:oMath xmlns:m="http://schemas.openxmlformats.org/officeDocument/2006/math">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𝑆𝑆</m:t>
                        </m:r>
                      </m:e>
                      <m:sub>
                        <m:r>
                          <a:rPr lang="es-MX" sz="2400" i="1">
                            <a:latin typeface="Cambria Math" panose="02040503050406030204" pitchFamily="18" charset="0"/>
                            <a:ea typeface="Calibri" panose="020F0502020204030204" pitchFamily="34" charset="0"/>
                          </a:rPr>
                          <m:t>𝐸</m:t>
                        </m:r>
                      </m:sub>
                    </m:sSub>
                    <m:r>
                      <a:rPr lang="es-MX" sz="2400" i="1">
                        <a:latin typeface="Cambria Math" panose="02040503050406030204" pitchFamily="18" charset="0"/>
                        <a:ea typeface="Calibri" panose="020F0502020204030204" pitchFamily="34" charset="0"/>
                      </a:rPr>
                      <m:t>/</m:t>
                    </m:r>
                    <m:sSup>
                      <m:sSupPr>
                        <m:ctrlPr>
                          <a:rPr lang="es-MX" sz="2400" i="1">
                            <a:latin typeface="Cambria Math" panose="02040503050406030204" pitchFamily="18" charset="0"/>
                            <a:ea typeface="Calibri" panose="020F0502020204030204" pitchFamily="34" charset="0"/>
                          </a:rPr>
                        </m:ctrlPr>
                      </m:sSupPr>
                      <m:e>
                        <m:r>
                          <a:rPr lang="es-MX" sz="2400" i="1">
                            <a:latin typeface="Cambria Math" panose="02040503050406030204" pitchFamily="18" charset="0"/>
                            <a:ea typeface="Calibri" panose="020F0502020204030204" pitchFamily="34" charset="0"/>
                          </a:rPr>
                          <m:t>𝜎</m:t>
                        </m:r>
                      </m:e>
                      <m:sup>
                        <m:r>
                          <a:rPr lang="es-MX" sz="2400" i="1">
                            <a:latin typeface="Cambria Math" panose="02040503050406030204" pitchFamily="18" charset="0"/>
                            <a:ea typeface="Calibri" panose="020F0502020204030204" pitchFamily="34" charset="0"/>
                          </a:rPr>
                          <m:t>2</m:t>
                        </m:r>
                      </m:sup>
                    </m:sSup>
                  </m:oMath>
                </a14:m>
                <a:r>
                  <a:rPr lang="es-MX" sz="2400" dirty="0">
                    <a:latin typeface="Calibri" panose="020F0502020204030204" pitchFamily="34" charset="0"/>
                    <a:ea typeface="Calibri" panose="020F0502020204030204" pitchFamily="34" charset="0"/>
                  </a:rPr>
                  <a:t> se distribuye como </a:t>
                </a:r>
                <a14:m>
                  <m:oMath xmlns:m="http://schemas.openxmlformats.org/officeDocument/2006/math">
                    <m:sSubSup>
                      <m:sSubSupPr>
                        <m:ctrlPr>
                          <a:rPr lang="es-MX" sz="2400" i="1">
                            <a:latin typeface="Cambria Math" panose="02040503050406030204" pitchFamily="18" charset="0"/>
                            <a:ea typeface="Calibri" panose="020F0502020204030204" pitchFamily="34" charset="0"/>
                          </a:rPr>
                        </m:ctrlPr>
                      </m:sSubSupPr>
                      <m:e>
                        <m:r>
                          <a:rPr lang="es-MX" sz="2400" i="1">
                            <a:latin typeface="Cambria Math" panose="02040503050406030204" pitchFamily="18" charset="0"/>
                            <a:ea typeface="Calibri" panose="020F0502020204030204" pitchFamily="34" charset="0"/>
                          </a:rPr>
                          <m:t>𝑋</m:t>
                        </m:r>
                      </m:e>
                      <m:sub>
                        <m:r>
                          <a:rPr lang="es-MX" sz="2400" i="1">
                            <a:latin typeface="Cambria Math" panose="02040503050406030204" pitchFamily="18" charset="0"/>
                            <a:ea typeface="Calibri" panose="020F0502020204030204" pitchFamily="34" charset="0"/>
                          </a:rPr>
                          <m:t>𝑛</m:t>
                        </m:r>
                        <m:r>
                          <a:rPr lang="es-MX" sz="2400" i="1">
                            <a:latin typeface="Cambria Math" panose="02040503050406030204" pitchFamily="18" charset="0"/>
                            <a:ea typeface="Calibri" panose="020F0502020204030204" pitchFamily="34" charset="0"/>
                          </a:rPr>
                          <m:t>−</m:t>
                        </m:r>
                        <m:r>
                          <a:rPr lang="es-MX" sz="2400" i="1">
                            <a:latin typeface="Cambria Math" panose="02040503050406030204" pitchFamily="18" charset="0"/>
                            <a:ea typeface="Calibri" panose="020F0502020204030204" pitchFamily="34" charset="0"/>
                          </a:rPr>
                          <m:t>𝑘</m:t>
                        </m:r>
                        <m:r>
                          <a:rPr lang="es-MX" sz="2400" i="1">
                            <a:latin typeface="Cambria Math" panose="02040503050406030204" pitchFamily="18" charset="0"/>
                            <a:ea typeface="Calibri" panose="020F0502020204030204" pitchFamily="34" charset="0"/>
                          </a:rPr>
                          <m:t>−1</m:t>
                        </m:r>
                      </m:sub>
                      <m:sup>
                        <m:r>
                          <a:rPr lang="es-MX" sz="2400" i="1">
                            <a:latin typeface="Cambria Math" panose="02040503050406030204" pitchFamily="18" charset="0"/>
                            <a:ea typeface="Calibri" panose="020F0502020204030204" pitchFamily="34" charset="0"/>
                          </a:rPr>
                          <m:t>2</m:t>
                        </m:r>
                      </m:sup>
                    </m:sSubSup>
                  </m:oMath>
                </a14:m>
                <a:r>
                  <a:rPr lang="es-MX" sz="2400" dirty="0">
                    <a:latin typeface="Calibri" panose="020F0502020204030204" pitchFamily="34" charset="0"/>
                    <a:ea typeface="Calibri" panose="020F0502020204030204" pitchFamily="34" charset="0"/>
                  </a:rPr>
                  <a:t> y que </a:t>
                </a:r>
                <a14:m>
                  <m:oMath xmlns:m="http://schemas.openxmlformats.org/officeDocument/2006/math">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𝑆𝑆</m:t>
                        </m:r>
                      </m:e>
                      <m:sub>
                        <m:r>
                          <a:rPr lang="es-MX" sz="2400" i="1">
                            <a:latin typeface="Cambria Math" panose="02040503050406030204" pitchFamily="18" charset="0"/>
                            <a:ea typeface="Calibri" panose="020F0502020204030204" pitchFamily="34" charset="0"/>
                          </a:rPr>
                          <m:t>𝐸</m:t>
                        </m:r>
                      </m:sub>
                    </m:sSub>
                  </m:oMath>
                </a14:m>
                <a:r>
                  <a:rPr lang="es-MX" sz="2400" dirty="0">
                    <a:latin typeface="Calibri" panose="020F0502020204030204" pitchFamily="34" charset="0"/>
                    <a:ea typeface="Calibri" panose="020F0502020204030204" pitchFamily="34" charset="0"/>
                  </a:rPr>
                  <a:t> y </a:t>
                </a:r>
                <a14:m>
                  <m:oMath xmlns:m="http://schemas.openxmlformats.org/officeDocument/2006/math">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𝑆𝑆</m:t>
                        </m:r>
                      </m:e>
                      <m:sub>
                        <m:r>
                          <a:rPr lang="es-MX" sz="2400" i="1">
                            <a:latin typeface="Cambria Math" panose="02040503050406030204" pitchFamily="18" charset="0"/>
                            <a:ea typeface="Calibri" panose="020F0502020204030204" pitchFamily="34" charset="0"/>
                          </a:rPr>
                          <m:t>𝑅</m:t>
                        </m:r>
                      </m:sub>
                    </m:sSub>
                  </m:oMath>
                </a14:m>
                <a:r>
                  <a:rPr lang="es-MX" sz="2400" dirty="0">
                    <a:latin typeface="Calibri" panose="020F0502020204030204" pitchFamily="34" charset="0"/>
                    <a:ea typeface="Calibri" panose="020F0502020204030204" pitchFamily="34" charset="0"/>
                  </a:rPr>
                  <a:t> son independientes. El procedimiento de prueba para </a:t>
                </a:r>
                <a14:m>
                  <m:oMath xmlns:m="http://schemas.openxmlformats.org/officeDocument/2006/math">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𝐻</m:t>
                        </m:r>
                      </m:e>
                      <m:sub>
                        <m:r>
                          <a:rPr lang="es-MX" sz="2400" i="1">
                            <a:latin typeface="Cambria Math" panose="02040503050406030204" pitchFamily="18" charset="0"/>
                            <a:ea typeface="Calibri" panose="020F0502020204030204" pitchFamily="34" charset="0"/>
                          </a:rPr>
                          <m:t>0</m:t>
                        </m:r>
                      </m:sub>
                    </m:sSub>
                    <m:r>
                      <a:rPr lang="es-MX" sz="2400" i="1">
                        <a:latin typeface="Cambria Math" panose="02040503050406030204" pitchFamily="18" charset="0"/>
                        <a:ea typeface="Calibri" panose="020F0502020204030204" pitchFamily="34" charset="0"/>
                      </a:rPr>
                      <m:t>:</m:t>
                    </m:r>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𝛽</m:t>
                        </m:r>
                      </m:e>
                      <m:sub>
                        <m:r>
                          <a:rPr lang="es-MX" sz="2400" i="1">
                            <a:latin typeface="Cambria Math" panose="02040503050406030204" pitchFamily="18" charset="0"/>
                            <a:ea typeface="Calibri" panose="020F0502020204030204" pitchFamily="34" charset="0"/>
                          </a:rPr>
                          <m:t>1</m:t>
                        </m:r>
                      </m:sub>
                    </m:sSub>
                    <m:r>
                      <a:rPr lang="es-MX" sz="2400" i="1">
                        <a:latin typeface="Cambria Math" panose="02040503050406030204" pitchFamily="18" charset="0"/>
                        <a:ea typeface="Calibri" panose="020F0502020204030204" pitchFamily="34" charset="0"/>
                      </a:rPr>
                      <m:t>=</m:t>
                    </m:r>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𝛽</m:t>
                        </m:r>
                      </m:e>
                      <m:sub>
                        <m:r>
                          <a:rPr lang="es-MX" sz="2400" i="1">
                            <a:latin typeface="Cambria Math" panose="02040503050406030204" pitchFamily="18" charset="0"/>
                            <a:ea typeface="Calibri" panose="020F0502020204030204" pitchFamily="34" charset="0"/>
                          </a:rPr>
                          <m:t>2</m:t>
                        </m:r>
                      </m:sub>
                    </m:sSub>
                    <m:r>
                      <a:rPr lang="es-MX" sz="2400" i="1">
                        <a:latin typeface="Cambria Math" panose="02040503050406030204" pitchFamily="18" charset="0"/>
                        <a:ea typeface="Calibri" panose="020F0502020204030204" pitchFamily="34" charset="0"/>
                      </a:rPr>
                      <m:t>=…= </m:t>
                    </m:r>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𝛽</m:t>
                        </m:r>
                      </m:e>
                      <m:sub>
                        <m:r>
                          <a:rPr lang="es-MX" sz="2400" i="1">
                            <a:latin typeface="Cambria Math" panose="02040503050406030204" pitchFamily="18" charset="0"/>
                            <a:ea typeface="Calibri" panose="020F0502020204030204" pitchFamily="34" charset="0"/>
                          </a:rPr>
                          <m:t>𝑘</m:t>
                        </m:r>
                      </m:sub>
                    </m:sSub>
                    <m:r>
                      <a:rPr lang="es-MX" sz="2400" i="1">
                        <a:latin typeface="Cambria Math" panose="02040503050406030204" pitchFamily="18" charset="0"/>
                        <a:ea typeface="Calibri" panose="020F0502020204030204" pitchFamily="34" charset="0"/>
                      </a:rPr>
                      <m:t>=0</m:t>
                    </m:r>
                  </m:oMath>
                </a14:m>
                <a:r>
                  <a:rPr lang="es-MX" sz="2400" dirty="0">
                    <a:latin typeface="Calibri" panose="020F0502020204030204" pitchFamily="34" charset="0"/>
                    <a:ea typeface="Calibri" panose="020F0502020204030204" pitchFamily="34" charset="0"/>
                  </a:rPr>
                  <a:t> consiste en calcular </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359532" y="557972"/>
                <a:ext cx="8424936" cy="4014176"/>
              </a:xfrm>
              <a:prstGeom prst="rect">
                <a:avLst/>
              </a:prstGeom>
              <a:blipFill>
                <a:blip r:embed="rId3"/>
                <a:stretch>
                  <a:fillRect l="-1158" r="-1085" b="-1216"/>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3086112" y="4653136"/>
                <a:ext cx="3424592" cy="11142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000" i="1">
                              <a:latin typeface="Cambria Math" panose="02040503050406030204" pitchFamily="18" charset="0"/>
                            </a:rPr>
                          </m:ctrlPr>
                        </m:sSubPr>
                        <m:e>
                          <m:r>
                            <a:rPr lang="es-MX" sz="2000" i="1">
                              <a:latin typeface="Cambria Math" panose="02040503050406030204" pitchFamily="18" charset="0"/>
                            </a:rPr>
                            <m:t>𝐹</m:t>
                          </m:r>
                        </m:e>
                        <m:sub>
                          <m:r>
                            <a:rPr lang="es-MX" sz="2000" i="0">
                              <a:latin typeface="Cambria Math" panose="02040503050406030204" pitchFamily="18" charset="0"/>
                            </a:rPr>
                            <m:t>0</m:t>
                          </m:r>
                        </m:sub>
                      </m:sSub>
                      <m:r>
                        <a:rPr lang="es-MX" sz="2000" i="0">
                          <a:latin typeface="Cambria Math" panose="02040503050406030204" pitchFamily="18" charset="0"/>
                        </a:rPr>
                        <m:t>=</m:t>
                      </m:r>
                      <m:f>
                        <m:fPr>
                          <m:ctrlPr>
                            <a:rPr lang="es-MX" sz="2000" i="1">
                              <a:latin typeface="Cambria Math" panose="02040503050406030204" pitchFamily="18" charset="0"/>
                            </a:rPr>
                          </m:ctrlPr>
                        </m:fPr>
                        <m:num>
                          <m:f>
                            <m:fPr>
                              <m:type m:val="skw"/>
                              <m:ctrlPr>
                                <a:rPr lang="es-MX" sz="2000" i="1">
                                  <a:latin typeface="Cambria Math" panose="02040503050406030204" pitchFamily="18" charset="0"/>
                                </a:rPr>
                              </m:ctrlPr>
                            </m:fPr>
                            <m:num>
                              <m:sSub>
                                <m:sSubPr>
                                  <m:ctrlPr>
                                    <a:rPr lang="es-MX" sz="2000" i="1">
                                      <a:latin typeface="Cambria Math" panose="02040503050406030204" pitchFamily="18" charset="0"/>
                                    </a:rPr>
                                  </m:ctrlPr>
                                </m:sSubPr>
                                <m:e>
                                  <m:r>
                                    <a:rPr lang="es-MX" sz="2000" i="1">
                                      <a:latin typeface="Cambria Math" panose="02040503050406030204" pitchFamily="18" charset="0"/>
                                    </a:rPr>
                                    <m:t>𝑆𝑆</m:t>
                                  </m:r>
                                </m:e>
                                <m:sub>
                                  <m:r>
                                    <a:rPr lang="es-MX" sz="2000" i="1">
                                      <a:latin typeface="Cambria Math" panose="02040503050406030204" pitchFamily="18" charset="0"/>
                                    </a:rPr>
                                    <m:t>𝑅</m:t>
                                  </m:r>
                                </m:sub>
                              </m:sSub>
                            </m:num>
                            <m:den>
                              <m:r>
                                <a:rPr lang="es-MX" sz="2000" i="1">
                                  <a:latin typeface="Cambria Math" panose="02040503050406030204" pitchFamily="18" charset="0"/>
                                </a:rPr>
                                <m:t>𝑘</m:t>
                              </m:r>
                            </m:den>
                          </m:f>
                        </m:num>
                        <m:den>
                          <m:f>
                            <m:fPr>
                              <m:type m:val="skw"/>
                              <m:ctrlPr>
                                <a:rPr lang="es-MX" sz="2000" i="1">
                                  <a:latin typeface="Cambria Math" panose="02040503050406030204" pitchFamily="18" charset="0"/>
                                </a:rPr>
                              </m:ctrlPr>
                            </m:fPr>
                            <m:num>
                              <m:sSub>
                                <m:sSubPr>
                                  <m:ctrlPr>
                                    <a:rPr lang="es-MX" sz="2000" i="1">
                                      <a:latin typeface="Cambria Math" panose="02040503050406030204" pitchFamily="18" charset="0"/>
                                    </a:rPr>
                                  </m:ctrlPr>
                                </m:sSubPr>
                                <m:e>
                                  <m:r>
                                    <a:rPr lang="es-MX" sz="2000" i="1">
                                      <a:latin typeface="Cambria Math" panose="02040503050406030204" pitchFamily="18" charset="0"/>
                                    </a:rPr>
                                    <m:t>𝑆𝑆</m:t>
                                  </m:r>
                                </m:e>
                                <m:sub>
                                  <m:r>
                                    <a:rPr lang="es-MX" sz="2000" i="1">
                                      <a:latin typeface="Cambria Math" panose="02040503050406030204" pitchFamily="18" charset="0"/>
                                    </a:rPr>
                                    <m:t>𝐸</m:t>
                                  </m:r>
                                </m:sub>
                              </m:sSub>
                            </m:num>
                            <m:den>
                              <m:d>
                                <m:dPr>
                                  <m:ctrlPr>
                                    <a:rPr lang="es-MX" sz="2000" i="1">
                                      <a:latin typeface="Cambria Math" panose="02040503050406030204" pitchFamily="18" charset="0"/>
                                    </a:rPr>
                                  </m:ctrlPr>
                                </m:dPr>
                                <m:e>
                                  <m:r>
                                    <a:rPr lang="es-MX" sz="2000" i="1">
                                      <a:latin typeface="Cambria Math" panose="02040503050406030204" pitchFamily="18" charset="0"/>
                                    </a:rPr>
                                    <m:t>𝑛</m:t>
                                  </m:r>
                                  <m:r>
                                    <a:rPr lang="es-MX" sz="2000" i="0">
                                      <a:latin typeface="Cambria Math" panose="02040503050406030204" pitchFamily="18" charset="0"/>
                                    </a:rPr>
                                    <m:t>−</m:t>
                                  </m:r>
                                  <m:r>
                                    <a:rPr lang="es-MX" sz="2000" i="1">
                                      <a:latin typeface="Cambria Math" panose="02040503050406030204" pitchFamily="18" charset="0"/>
                                    </a:rPr>
                                    <m:t>𝑘</m:t>
                                  </m:r>
                                  <m:r>
                                    <a:rPr lang="es-MX" sz="2000" i="0">
                                      <a:latin typeface="Cambria Math" panose="02040503050406030204" pitchFamily="18" charset="0"/>
                                    </a:rPr>
                                    <m:t>−1</m:t>
                                  </m:r>
                                </m:e>
                              </m:d>
                            </m:den>
                          </m:f>
                        </m:den>
                      </m:f>
                      <m:r>
                        <a:rPr lang="es-MX" sz="2000" i="0">
                          <a:latin typeface="Cambria Math" panose="02040503050406030204" pitchFamily="18" charset="0"/>
                        </a:rPr>
                        <m:t>=</m:t>
                      </m:r>
                      <m:f>
                        <m:fPr>
                          <m:ctrlPr>
                            <a:rPr lang="es-MX" sz="2000" i="1">
                              <a:latin typeface="Cambria Math" panose="02040503050406030204" pitchFamily="18" charset="0"/>
                            </a:rPr>
                          </m:ctrlPr>
                        </m:fPr>
                        <m:num>
                          <m:sSub>
                            <m:sSubPr>
                              <m:ctrlPr>
                                <a:rPr lang="es-MX" sz="2000" i="1">
                                  <a:latin typeface="Cambria Math" panose="02040503050406030204" pitchFamily="18" charset="0"/>
                                </a:rPr>
                              </m:ctrlPr>
                            </m:sSubPr>
                            <m:e>
                              <m:r>
                                <a:rPr lang="es-MX" sz="2000" i="1">
                                  <a:latin typeface="Cambria Math" panose="02040503050406030204" pitchFamily="18" charset="0"/>
                                </a:rPr>
                                <m:t>𝑀𝑆</m:t>
                              </m:r>
                            </m:e>
                            <m:sub>
                              <m:r>
                                <a:rPr lang="es-MX" sz="2000" i="1">
                                  <a:latin typeface="Cambria Math" panose="02040503050406030204" pitchFamily="18" charset="0"/>
                                </a:rPr>
                                <m:t>𝑅</m:t>
                              </m:r>
                            </m:sub>
                          </m:sSub>
                        </m:num>
                        <m:den>
                          <m:sSub>
                            <m:sSubPr>
                              <m:ctrlPr>
                                <a:rPr lang="es-MX" sz="2000" i="1">
                                  <a:latin typeface="Cambria Math" panose="02040503050406030204" pitchFamily="18" charset="0"/>
                                </a:rPr>
                              </m:ctrlPr>
                            </m:sSubPr>
                            <m:e>
                              <m:r>
                                <a:rPr lang="es-MX" sz="2000" i="1">
                                  <a:latin typeface="Cambria Math" panose="02040503050406030204" pitchFamily="18" charset="0"/>
                                </a:rPr>
                                <m:t>𝑀𝑆</m:t>
                              </m:r>
                            </m:e>
                            <m:sub>
                              <m:r>
                                <a:rPr lang="es-MX" sz="2000" i="1">
                                  <a:latin typeface="Cambria Math" panose="02040503050406030204" pitchFamily="18" charset="0"/>
                                </a:rPr>
                                <m:t>𝐸</m:t>
                              </m:r>
                            </m:sub>
                          </m:sSub>
                        </m:den>
                      </m:f>
                    </m:oMath>
                  </m:oMathPara>
                </a14:m>
                <a:endParaRPr lang="es-MX" sz="2000" dirty="0"/>
              </a:p>
            </p:txBody>
          </p:sp>
        </mc:Choice>
        <mc:Fallback xmlns="">
          <p:sp>
            <p:nvSpPr>
              <p:cNvPr id="6" name="Rectángulo 5"/>
              <p:cNvSpPr>
                <a:spLocks noRot="1" noChangeAspect="1" noMove="1" noResize="1" noEditPoints="1" noAdjustHandles="1" noChangeArrowheads="1" noChangeShapeType="1" noTextEdit="1"/>
              </p:cNvSpPr>
              <p:nvPr/>
            </p:nvSpPr>
            <p:spPr>
              <a:xfrm>
                <a:off x="3086112" y="4653136"/>
                <a:ext cx="3424592" cy="1114216"/>
              </a:xfrm>
              <a:prstGeom prst="rect">
                <a:avLst/>
              </a:prstGeom>
              <a:blipFill>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359532" y="5983376"/>
                <a:ext cx="5573513" cy="477888"/>
              </a:xfrm>
              <a:prstGeom prst="rect">
                <a:avLst/>
              </a:prstGeom>
            </p:spPr>
            <p:txBody>
              <a:bodyPr wrap="none">
                <a:spAutoFit/>
              </a:bodyPr>
              <a:lstStyle/>
              <a:p>
                <a:r>
                  <a:rPr lang="es-MX" sz="2400" dirty="0">
                    <a:latin typeface="Calibri" panose="020F0502020204030204" pitchFamily="34" charset="0"/>
                    <a:ea typeface="Calibri" panose="020F0502020204030204" pitchFamily="34" charset="0"/>
                  </a:rPr>
                  <a:t>Y en rechazar </a:t>
                </a:r>
                <a14:m>
                  <m:oMath xmlns:m="http://schemas.openxmlformats.org/officeDocument/2006/math">
                    <m:sSub>
                      <m:sSubPr>
                        <m:ctrlPr>
                          <a:rPr lang="es-MX" sz="2400" i="1">
                            <a:latin typeface="Cambria Math" panose="02040503050406030204" pitchFamily="18" charset="0"/>
                          </a:rPr>
                        </m:ctrlPr>
                      </m:sSubPr>
                      <m:e>
                        <m:r>
                          <a:rPr lang="es-MX" sz="2400" i="1">
                            <a:latin typeface="Cambria Math" panose="02040503050406030204" pitchFamily="18" charset="0"/>
                            <a:ea typeface="Calibri" panose="020F0502020204030204" pitchFamily="34" charset="0"/>
                          </a:rPr>
                          <m:t>𝐻</m:t>
                        </m:r>
                      </m:e>
                      <m:sub>
                        <m:r>
                          <a:rPr lang="es-MX" sz="2400" i="1">
                            <a:latin typeface="Cambria Math" panose="02040503050406030204" pitchFamily="18" charset="0"/>
                            <a:ea typeface="Calibri" panose="020F0502020204030204" pitchFamily="34" charset="0"/>
                          </a:rPr>
                          <m:t>0</m:t>
                        </m:r>
                      </m:sub>
                    </m:sSub>
                  </m:oMath>
                </a14:m>
                <a:r>
                  <a:rPr lang="es-MX" sz="2400" dirty="0">
                    <a:latin typeface="Calibri" panose="020F0502020204030204" pitchFamily="34" charset="0"/>
                    <a:ea typeface="Calibri" panose="020F0502020204030204" pitchFamily="34" charset="0"/>
                  </a:rPr>
                  <a:t> si </a:t>
                </a:r>
                <a14:m>
                  <m:oMath xmlns:m="http://schemas.openxmlformats.org/officeDocument/2006/math">
                    <m:sSub>
                      <m:sSubPr>
                        <m:ctrlPr>
                          <a:rPr lang="es-MX" sz="2400" i="1">
                            <a:latin typeface="Cambria Math" panose="02040503050406030204" pitchFamily="18" charset="0"/>
                          </a:rPr>
                        </m:ctrlPr>
                      </m:sSubPr>
                      <m:e>
                        <m:r>
                          <a:rPr lang="es-MX" sz="2400" i="1">
                            <a:latin typeface="Cambria Math" panose="02040503050406030204" pitchFamily="18" charset="0"/>
                            <a:ea typeface="Calibri" panose="020F0502020204030204" pitchFamily="34" charset="0"/>
                          </a:rPr>
                          <m:t>𝐹</m:t>
                        </m:r>
                      </m:e>
                      <m:sub>
                        <m:r>
                          <a:rPr lang="es-MX" sz="2400" i="1">
                            <a:latin typeface="Cambria Math" panose="02040503050406030204" pitchFamily="18" charset="0"/>
                            <a:ea typeface="Calibri" panose="020F0502020204030204" pitchFamily="34" charset="0"/>
                          </a:rPr>
                          <m:t>0</m:t>
                        </m:r>
                      </m:sub>
                    </m:sSub>
                  </m:oMath>
                </a14:m>
                <a:r>
                  <a:rPr lang="es-MX" sz="2400" dirty="0">
                    <a:latin typeface="Calibri" panose="020F0502020204030204" pitchFamily="34" charset="0"/>
                    <a:ea typeface="Calibri" panose="020F0502020204030204" pitchFamily="34" charset="0"/>
                  </a:rPr>
                  <a:t> excede a </a:t>
                </a:r>
                <a14:m>
                  <m:oMath xmlns:m="http://schemas.openxmlformats.org/officeDocument/2006/math">
                    <m:sSub>
                      <m:sSubPr>
                        <m:ctrlPr>
                          <a:rPr lang="es-MX" sz="2400" i="1">
                            <a:latin typeface="Cambria Math" panose="02040503050406030204" pitchFamily="18" charset="0"/>
                          </a:rPr>
                        </m:ctrlPr>
                      </m:sSubPr>
                      <m:e>
                        <m:r>
                          <a:rPr lang="es-MX" sz="2400" i="1">
                            <a:latin typeface="Cambria Math" panose="02040503050406030204" pitchFamily="18" charset="0"/>
                            <a:ea typeface="Calibri" panose="020F0502020204030204" pitchFamily="34" charset="0"/>
                          </a:rPr>
                          <m:t>𝐹</m:t>
                        </m:r>
                      </m:e>
                      <m:sub>
                        <m:r>
                          <a:rPr lang="es-MX" sz="2400" i="1">
                            <a:latin typeface="Cambria Math" panose="02040503050406030204" pitchFamily="18" charset="0"/>
                            <a:ea typeface="Calibri" panose="020F0502020204030204" pitchFamily="34" charset="0"/>
                          </a:rPr>
                          <m:t>𝑎</m:t>
                        </m:r>
                        <m:r>
                          <a:rPr lang="es-MX" sz="2400" i="1">
                            <a:latin typeface="Cambria Math" panose="02040503050406030204" pitchFamily="18" charset="0"/>
                            <a:ea typeface="Calibri" panose="020F0502020204030204" pitchFamily="34" charset="0"/>
                          </a:rPr>
                          <m:t>, </m:t>
                        </m:r>
                        <m:r>
                          <a:rPr lang="es-MX" sz="2400" i="1">
                            <a:latin typeface="Cambria Math" panose="02040503050406030204" pitchFamily="18" charset="0"/>
                            <a:ea typeface="Calibri" panose="020F0502020204030204" pitchFamily="34" charset="0"/>
                          </a:rPr>
                          <m:t>𝑘</m:t>
                        </m:r>
                        <m:r>
                          <a:rPr lang="es-MX" sz="2400" i="1">
                            <a:latin typeface="Cambria Math" panose="02040503050406030204" pitchFamily="18" charset="0"/>
                            <a:ea typeface="Calibri" panose="020F0502020204030204" pitchFamily="34" charset="0"/>
                          </a:rPr>
                          <m:t>, </m:t>
                        </m:r>
                        <m:r>
                          <a:rPr lang="es-MX" sz="2400" i="1">
                            <a:latin typeface="Cambria Math" panose="02040503050406030204" pitchFamily="18" charset="0"/>
                            <a:ea typeface="Calibri" panose="020F0502020204030204" pitchFamily="34" charset="0"/>
                          </a:rPr>
                          <m:t>𝑛</m:t>
                        </m:r>
                        <m:r>
                          <a:rPr lang="es-MX" sz="2400" i="1">
                            <a:latin typeface="Cambria Math" panose="02040503050406030204" pitchFamily="18" charset="0"/>
                            <a:ea typeface="Calibri" panose="020F0502020204030204" pitchFamily="34" charset="0"/>
                          </a:rPr>
                          <m:t>−</m:t>
                        </m:r>
                        <m:r>
                          <a:rPr lang="es-MX" sz="2400" i="1">
                            <a:latin typeface="Cambria Math" panose="02040503050406030204" pitchFamily="18" charset="0"/>
                            <a:ea typeface="Calibri" panose="020F0502020204030204" pitchFamily="34" charset="0"/>
                          </a:rPr>
                          <m:t>𝑘</m:t>
                        </m:r>
                        <m:r>
                          <a:rPr lang="es-MX" sz="2400" i="1">
                            <a:latin typeface="Cambria Math" panose="02040503050406030204" pitchFamily="18" charset="0"/>
                            <a:ea typeface="Calibri" panose="020F0502020204030204" pitchFamily="34" charset="0"/>
                          </a:rPr>
                          <m:t>−1</m:t>
                        </m:r>
                      </m:sub>
                    </m:sSub>
                  </m:oMath>
                </a14:m>
                <a:r>
                  <a:rPr lang="es-MX" sz="2400" dirty="0">
                    <a:latin typeface="Calibri" panose="020F0502020204030204" pitchFamily="34" charset="0"/>
                    <a:ea typeface="Calibri" panose="020F0502020204030204" pitchFamily="34" charset="0"/>
                  </a:rPr>
                  <a:t>. </a:t>
                </a:r>
                <a:endParaRPr lang="es-MX" sz="2400" dirty="0"/>
              </a:p>
            </p:txBody>
          </p:sp>
        </mc:Choice>
        <mc:Fallback xmlns="">
          <p:sp>
            <p:nvSpPr>
              <p:cNvPr id="7" name="Rectángulo 6"/>
              <p:cNvSpPr>
                <a:spLocks noRot="1" noChangeAspect="1" noMove="1" noResize="1" noEditPoints="1" noAdjustHandles="1" noChangeArrowheads="1" noChangeShapeType="1" noTextEdit="1"/>
              </p:cNvSpPr>
              <p:nvPr/>
            </p:nvSpPr>
            <p:spPr>
              <a:xfrm>
                <a:off x="359532" y="5983376"/>
                <a:ext cx="5573513" cy="477888"/>
              </a:xfrm>
              <a:prstGeom prst="rect">
                <a:avLst/>
              </a:prstGeom>
              <a:blipFill>
                <a:blip r:embed="rId5"/>
                <a:stretch>
                  <a:fillRect l="-1751" t="-8974" r="-766" b="-26923"/>
                </a:stretch>
              </a:blipFill>
            </p:spPr>
            <p:txBody>
              <a:bodyPr/>
              <a:lstStyle/>
              <a:p>
                <a:r>
                  <a:rPr lang="es-MX">
                    <a:noFill/>
                  </a:rPr>
                  <a:t> </a:t>
                </a:r>
              </a:p>
            </p:txBody>
          </p:sp>
        </mc:Fallback>
      </mc:AlternateContent>
    </p:spTree>
    <p:extLst>
      <p:ext uri="{BB962C8B-B14F-4D97-AF65-F5344CB8AC3E}">
        <p14:creationId xmlns:p14="http://schemas.microsoft.com/office/powerpoint/2010/main" val="4249323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251520" y="332656"/>
                <a:ext cx="8496944" cy="2862322"/>
              </a:xfrm>
              <a:prstGeom prst="rect">
                <a:avLst/>
              </a:prstGeom>
            </p:spPr>
            <p:txBody>
              <a:bodyPr wrap="square">
                <a:spAutoFit/>
              </a:bodyPr>
              <a:lstStyle/>
              <a:p>
                <a:pPr algn="just">
                  <a:lnSpc>
                    <a:spcPct val="150000"/>
                  </a:lnSpc>
                  <a:spcAft>
                    <a:spcPts val="1000"/>
                  </a:spcAft>
                </a:pPr>
                <a:r>
                  <a:rPr lang="es-MX" sz="2400" dirty="0">
                    <a:latin typeface="Calibri" panose="020F0502020204030204" pitchFamily="34" charset="0"/>
                    <a:ea typeface="Calibri" panose="020F0502020204030204" pitchFamily="34" charset="0"/>
                  </a:rPr>
                  <a:t>De manera alternativa, podría usarse el enfoque del valor de </a:t>
                </a:r>
                <a14:m>
                  <m:oMath xmlns:m="http://schemas.openxmlformats.org/officeDocument/2006/math">
                    <m:r>
                      <a:rPr lang="es-MX" sz="2400" i="1">
                        <a:latin typeface="Cambria Math" panose="02040503050406030204" pitchFamily="18" charset="0"/>
                        <a:ea typeface="Calibri" panose="020F0502020204030204" pitchFamily="34" charset="0"/>
                      </a:rPr>
                      <m:t>𝑃</m:t>
                    </m:r>
                  </m:oMath>
                </a14:m>
                <a:r>
                  <a:rPr lang="es-MX" sz="2400" dirty="0">
                    <a:latin typeface="Calibri" panose="020F0502020204030204" pitchFamily="34" charset="0"/>
                    <a:ea typeface="Calibri" panose="020F0502020204030204" pitchFamily="34" charset="0"/>
                  </a:rPr>
                  <a:t> para la prueba de hipótesis y, por lo tanto, rechazar </a:t>
                </a:r>
                <a14:m>
                  <m:oMath xmlns:m="http://schemas.openxmlformats.org/officeDocument/2006/math">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𝐻</m:t>
                        </m:r>
                      </m:e>
                      <m:sub>
                        <m:r>
                          <a:rPr lang="es-MX" sz="2400" i="1">
                            <a:latin typeface="Cambria Math" panose="02040503050406030204" pitchFamily="18" charset="0"/>
                            <a:ea typeface="Calibri" panose="020F0502020204030204" pitchFamily="34" charset="0"/>
                          </a:rPr>
                          <m:t>0</m:t>
                        </m:r>
                      </m:sub>
                    </m:sSub>
                  </m:oMath>
                </a14:m>
                <a:r>
                  <a:rPr lang="es-MX" sz="2400" dirty="0">
                    <a:latin typeface="Calibri" panose="020F0502020204030204" pitchFamily="34" charset="0"/>
                    <a:ea typeface="Calibri" panose="020F0502020204030204" pitchFamily="34" charset="0"/>
                  </a:rPr>
                  <a:t> si el valor de </a:t>
                </a:r>
                <a14:m>
                  <m:oMath xmlns:m="http://schemas.openxmlformats.org/officeDocument/2006/math">
                    <m:r>
                      <a:rPr lang="es-MX" sz="2400" i="1">
                        <a:latin typeface="Cambria Math" panose="02040503050406030204" pitchFamily="18" charset="0"/>
                        <a:ea typeface="Calibri" panose="020F0502020204030204" pitchFamily="34" charset="0"/>
                      </a:rPr>
                      <m:t>𝑃</m:t>
                    </m:r>
                  </m:oMath>
                </a14:m>
                <a:r>
                  <a:rPr lang="es-MX" sz="2400" dirty="0">
                    <a:latin typeface="Calibri" panose="020F0502020204030204" pitchFamily="34" charset="0"/>
                    <a:ea typeface="Calibri" panose="020F0502020204030204" pitchFamily="34" charset="0"/>
                  </a:rPr>
                  <a:t> del estadístico </a:t>
                </a:r>
                <a14:m>
                  <m:oMath xmlns:m="http://schemas.openxmlformats.org/officeDocument/2006/math">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𝐹</m:t>
                        </m:r>
                      </m:e>
                      <m:sub>
                        <m:r>
                          <a:rPr lang="es-MX" sz="2400" i="1">
                            <a:latin typeface="Cambria Math" panose="02040503050406030204" pitchFamily="18" charset="0"/>
                            <a:ea typeface="Calibri" panose="020F0502020204030204" pitchFamily="34" charset="0"/>
                          </a:rPr>
                          <m:t>0</m:t>
                        </m:r>
                      </m:sub>
                    </m:sSub>
                  </m:oMath>
                </a14:m>
                <a:r>
                  <a:rPr lang="es-MX" sz="2400" dirty="0">
                    <a:latin typeface="Calibri" panose="020F0502020204030204" pitchFamily="34" charset="0"/>
                    <a:ea typeface="Calibri" panose="020F0502020204030204" pitchFamily="34" charset="0"/>
                  </a:rPr>
                  <a:t> es menor que </a:t>
                </a:r>
                <a14:m>
                  <m:oMath xmlns:m="http://schemas.openxmlformats.org/officeDocument/2006/math">
                    <m:r>
                      <a:rPr lang="es-MX" sz="2400" i="1">
                        <a:latin typeface="Cambria Math" panose="02040503050406030204" pitchFamily="18" charset="0"/>
                        <a:ea typeface="Calibri" panose="020F0502020204030204" pitchFamily="34" charset="0"/>
                      </a:rPr>
                      <m:t>𝛼</m:t>
                    </m:r>
                  </m:oMath>
                </a14:m>
                <a:r>
                  <a:rPr lang="es-MX" sz="2400" dirty="0">
                    <a:latin typeface="Calibri" panose="020F0502020204030204" pitchFamily="34" charset="0"/>
                    <a:ea typeface="Calibri" panose="020F0502020204030204" pitchFamily="34" charset="0"/>
                  </a:rPr>
                  <a:t>. Por lo general la prueba se resume en una tabla de análisis de varianza como la siguiente tabla:</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251520" y="332656"/>
                <a:ext cx="8496944" cy="2862322"/>
              </a:xfrm>
              <a:prstGeom prst="rect">
                <a:avLst/>
              </a:prstGeom>
              <a:blipFill>
                <a:blip r:embed="rId2"/>
                <a:stretch>
                  <a:fillRect l="-1076" r="-1148" b="-2132"/>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graphicFrame>
            <p:nvGraphicFramePr>
              <p:cNvPr id="3" name="Tabla 2"/>
              <p:cNvGraphicFramePr>
                <a:graphicFrameLocks noGrp="1"/>
              </p:cNvGraphicFramePr>
              <p:nvPr>
                <p:extLst>
                  <p:ext uri="{D42A27DB-BD31-4B8C-83A1-F6EECF244321}">
                    <p14:modId xmlns:p14="http://schemas.microsoft.com/office/powerpoint/2010/main" val="594266965"/>
                  </p:ext>
                </p:extLst>
              </p:nvPr>
            </p:nvGraphicFramePr>
            <p:xfrm>
              <a:off x="467543" y="3573016"/>
              <a:ext cx="8064897" cy="2637790"/>
            </p:xfrm>
            <a:graphic>
              <a:graphicData uri="http://schemas.openxmlformats.org/drawingml/2006/table">
                <a:tbl>
                  <a:tblPr firstRow="1" firstCol="1" bandRow="1">
                    <a:tableStyleId>{5C22544A-7EE6-4342-B048-85BDC9FD1C3A}</a:tableStyleId>
                  </a:tblPr>
                  <a:tblGrid>
                    <a:gridCol w="1256972">
                      <a:extLst>
                        <a:ext uri="{9D8B030D-6E8A-4147-A177-3AD203B41FA5}">
                          <a16:colId xmlns:a16="http://schemas.microsoft.com/office/drawing/2014/main" val="3689165967"/>
                        </a:ext>
                      </a:extLst>
                    </a:gridCol>
                    <a:gridCol w="1256972">
                      <a:extLst>
                        <a:ext uri="{9D8B030D-6E8A-4147-A177-3AD203B41FA5}">
                          <a16:colId xmlns:a16="http://schemas.microsoft.com/office/drawing/2014/main" val="2802012829"/>
                        </a:ext>
                      </a:extLst>
                    </a:gridCol>
                    <a:gridCol w="1256972">
                      <a:extLst>
                        <a:ext uri="{9D8B030D-6E8A-4147-A177-3AD203B41FA5}">
                          <a16:colId xmlns:a16="http://schemas.microsoft.com/office/drawing/2014/main" val="473284910"/>
                        </a:ext>
                      </a:extLst>
                    </a:gridCol>
                    <a:gridCol w="2404571">
                      <a:extLst>
                        <a:ext uri="{9D8B030D-6E8A-4147-A177-3AD203B41FA5}">
                          <a16:colId xmlns:a16="http://schemas.microsoft.com/office/drawing/2014/main" val="130273581"/>
                        </a:ext>
                      </a:extLst>
                    </a:gridCol>
                    <a:gridCol w="1889410">
                      <a:extLst>
                        <a:ext uri="{9D8B030D-6E8A-4147-A177-3AD203B41FA5}">
                          <a16:colId xmlns:a16="http://schemas.microsoft.com/office/drawing/2014/main" val="1877757796"/>
                        </a:ext>
                      </a:extLst>
                    </a:gridCol>
                  </a:tblGrid>
                  <a:tr h="0">
                    <a:tc>
                      <a:txBody>
                        <a:bodyPr/>
                        <a:lstStyle/>
                        <a:p>
                          <a:pPr>
                            <a:lnSpc>
                              <a:spcPct val="150000"/>
                            </a:lnSpc>
                            <a:spcAft>
                              <a:spcPts val="1000"/>
                            </a:spcAft>
                          </a:pPr>
                          <a:r>
                            <a:rPr lang="es-MX" sz="1800">
                              <a:effectLst/>
                            </a:rPr>
                            <a:t>Fuente de variación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s-MX" sz="1800">
                              <a:effectLst/>
                            </a:rPr>
                            <a:t>Suma de cuadrados</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s-MX" sz="1800">
                              <a:effectLst/>
                            </a:rPr>
                            <a:t>Grados de libertad</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s-MX" sz="1800">
                              <a:effectLst/>
                            </a:rPr>
                            <a:t>Cuadrado medio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MX" sz="1800" i="1">
                                        <a:effectLst/>
                                        <a:latin typeface="Cambria Math" panose="02040503050406030204" pitchFamily="18" charset="0"/>
                                      </a:rPr>
                                    </m:ctrlPr>
                                  </m:sSubPr>
                                  <m:e>
                                    <m:r>
                                      <a:rPr lang="es-MX" sz="1800">
                                        <a:effectLst/>
                                        <a:latin typeface="Cambria Math" panose="02040503050406030204" pitchFamily="18" charset="0"/>
                                      </a:rPr>
                                      <m:t>𝐹</m:t>
                                    </m:r>
                                  </m:e>
                                  <m:sub>
                                    <m:r>
                                      <a:rPr lang="es-MX" sz="1800">
                                        <a:effectLst/>
                                        <a:latin typeface="Cambria Math" panose="02040503050406030204" pitchFamily="18" charset="0"/>
                                      </a:rPr>
                                      <m:t>0</m:t>
                                    </m:r>
                                  </m:sub>
                                </m:sSub>
                              </m:oMath>
                            </m:oMathPara>
                          </a14:m>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5702339"/>
                      </a:ext>
                    </a:extLst>
                  </a:tr>
                  <a:tr h="0">
                    <a:tc>
                      <a:txBody>
                        <a:bodyPr/>
                        <a:lstStyle/>
                        <a:p>
                          <a:pPr algn="just">
                            <a:lnSpc>
                              <a:spcPct val="150000"/>
                            </a:lnSpc>
                            <a:spcAft>
                              <a:spcPts val="1000"/>
                            </a:spcAft>
                          </a:pPr>
                          <a:r>
                            <a:rPr lang="es-MX" sz="1800">
                              <a:effectLst/>
                            </a:rPr>
                            <a:t>Regresión</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MX" sz="1800" i="1">
                                        <a:effectLst/>
                                        <a:latin typeface="Cambria Math" panose="02040503050406030204" pitchFamily="18" charset="0"/>
                                      </a:rPr>
                                    </m:ctrlPr>
                                  </m:sSubPr>
                                  <m:e>
                                    <m:r>
                                      <a:rPr lang="es-MX" sz="1800">
                                        <a:effectLst/>
                                        <a:latin typeface="Cambria Math" panose="02040503050406030204" pitchFamily="18" charset="0"/>
                                      </a:rPr>
                                      <m:t>𝑆𝑆</m:t>
                                    </m:r>
                                  </m:e>
                                  <m:sub>
                                    <m:r>
                                      <a:rPr lang="es-MX" sz="1800">
                                        <a:effectLst/>
                                        <a:latin typeface="Cambria Math" panose="02040503050406030204" pitchFamily="18" charset="0"/>
                                      </a:rPr>
                                      <m:t>𝑅</m:t>
                                    </m:r>
                                  </m:sub>
                                </m:sSub>
                              </m:oMath>
                            </m:oMathPara>
                          </a14:m>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14:m>
                            <m:oMathPara xmlns:m="http://schemas.openxmlformats.org/officeDocument/2006/math">
                              <m:oMathParaPr>
                                <m:jc m:val="centerGroup"/>
                              </m:oMathParaPr>
                              <m:oMath xmlns:m="http://schemas.openxmlformats.org/officeDocument/2006/math">
                                <m:r>
                                  <a:rPr lang="es-MX" sz="1800">
                                    <a:effectLst/>
                                    <a:latin typeface="Cambria Math" panose="02040503050406030204" pitchFamily="18" charset="0"/>
                                  </a:rPr>
                                  <m:t>𝑘</m:t>
                                </m:r>
                              </m:oMath>
                            </m:oMathPara>
                          </a14:m>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MX" sz="1800" i="1">
                                        <a:effectLst/>
                                        <a:latin typeface="Cambria Math" panose="02040503050406030204" pitchFamily="18" charset="0"/>
                                      </a:rPr>
                                    </m:ctrlPr>
                                  </m:sSubPr>
                                  <m:e>
                                    <m:r>
                                      <a:rPr lang="es-MX" sz="1800">
                                        <a:effectLst/>
                                        <a:latin typeface="Cambria Math" panose="02040503050406030204" pitchFamily="18" charset="0"/>
                                      </a:rPr>
                                      <m:t>𝑀𝑆</m:t>
                                    </m:r>
                                  </m:e>
                                  <m:sub>
                                    <m:r>
                                      <a:rPr lang="es-MX" sz="1800">
                                        <a:effectLst/>
                                        <a:latin typeface="Cambria Math" panose="02040503050406030204" pitchFamily="18" charset="0"/>
                                      </a:rPr>
                                      <m:t>𝑅</m:t>
                                    </m:r>
                                  </m:sub>
                                </m:sSub>
                              </m:oMath>
                            </m:oMathPara>
                          </a14:m>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MX" sz="1800" i="1">
                                        <a:effectLst/>
                                        <a:latin typeface="Cambria Math" panose="02040503050406030204" pitchFamily="18" charset="0"/>
                                      </a:rPr>
                                    </m:ctrlPr>
                                  </m:sSubPr>
                                  <m:e>
                                    <m:r>
                                      <a:rPr lang="es-MX" sz="1800">
                                        <a:effectLst/>
                                        <a:latin typeface="Cambria Math" panose="02040503050406030204" pitchFamily="18" charset="0"/>
                                      </a:rPr>
                                      <m:t>𝑀𝑆</m:t>
                                    </m:r>
                                  </m:e>
                                  <m:sub>
                                    <m:r>
                                      <a:rPr lang="es-MX" sz="1800">
                                        <a:effectLst/>
                                        <a:latin typeface="Cambria Math" panose="02040503050406030204" pitchFamily="18" charset="0"/>
                                      </a:rPr>
                                      <m:t>𝑅</m:t>
                                    </m:r>
                                  </m:sub>
                                </m:sSub>
                                <m:r>
                                  <a:rPr lang="es-MX" sz="1800">
                                    <a:effectLst/>
                                    <a:latin typeface="Cambria Math" panose="02040503050406030204" pitchFamily="18" charset="0"/>
                                  </a:rPr>
                                  <m:t>/</m:t>
                                </m:r>
                                <m:sSub>
                                  <m:sSubPr>
                                    <m:ctrlPr>
                                      <a:rPr lang="es-MX" sz="1800" i="1">
                                        <a:effectLst/>
                                        <a:latin typeface="Cambria Math" panose="02040503050406030204" pitchFamily="18" charset="0"/>
                                      </a:rPr>
                                    </m:ctrlPr>
                                  </m:sSubPr>
                                  <m:e>
                                    <m:r>
                                      <a:rPr lang="es-MX" sz="1800">
                                        <a:effectLst/>
                                        <a:latin typeface="Cambria Math" panose="02040503050406030204" pitchFamily="18" charset="0"/>
                                      </a:rPr>
                                      <m:t>𝑀𝑆</m:t>
                                    </m:r>
                                  </m:e>
                                  <m:sub>
                                    <m:r>
                                      <a:rPr lang="es-MX" sz="1800">
                                        <a:effectLst/>
                                        <a:latin typeface="Cambria Math" panose="02040503050406030204" pitchFamily="18" charset="0"/>
                                      </a:rPr>
                                      <m:t>𝜀</m:t>
                                    </m:r>
                                  </m:sub>
                                </m:sSub>
                              </m:oMath>
                            </m:oMathPara>
                          </a14:m>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2004583"/>
                      </a:ext>
                    </a:extLst>
                  </a:tr>
                  <a:tr h="0">
                    <a:tc>
                      <a:txBody>
                        <a:bodyPr/>
                        <a:lstStyle/>
                        <a:p>
                          <a:pPr algn="just">
                            <a:lnSpc>
                              <a:spcPct val="150000"/>
                            </a:lnSpc>
                            <a:spcAft>
                              <a:spcPts val="1000"/>
                            </a:spcAft>
                          </a:pPr>
                          <a:r>
                            <a:rPr lang="es-MX" sz="1800">
                              <a:effectLst/>
                            </a:rPr>
                            <a:t>Error o residual</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MX" sz="1800" i="1">
                                        <a:effectLst/>
                                        <a:latin typeface="Cambria Math" panose="02040503050406030204" pitchFamily="18" charset="0"/>
                                      </a:rPr>
                                    </m:ctrlPr>
                                  </m:sSubPr>
                                  <m:e>
                                    <m:r>
                                      <a:rPr lang="es-MX" sz="1800">
                                        <a:effectLst/>
                                        <a:latin typeface="Cambria Math" panose="02040503050406030204" pitchFamily="18" charset="0"/>
                                      </a:rPr>
                                      <m:t>𝑆𝑆</m:t>
                                    </m:r>
                                  </m:e>
                                  <m:sub>
                                    <m:r>
                                      <a:rPr lang="es-MX" sz="1800">
                                        <a:effectLst/>
                                        <a:latin typeface="Cambria Math" panose="02040503050406030204" pitchFamily="18" charset="0"/>
                                      </a:rPr>
                                      <m:t>𝐸</m:t>
                                    </m:r>
                                  </m:sub>
                                </m:sSub>
                              </m:oMath>
                            </m:oMathPara>
                          </a14:m>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14:m>
                            <m:oMathPara xmlns:m="http://schemas.openxmlformats.org/officeDocument/2006/math">
                              <m:oMathParaPr>
                                <m:jc m:val="centerGroup"/>
                              </m:oMathParaPr>
                              <m:oMath xmlns:m="http://schemas.openxmlformats.org/officeDocument/2006/math">
                                <m:r>
                                  <a:rPr lang="es-MX" sz="1800">
                                    <a:effectLst/>
                                    <a:latin typeface="Cambria Math" panose="02040503050406030204" pitchFamily="18" charset="0"/>
                                  </a:rPr>
                                  <m:t>𝑛</m:t>
                                </m:r>
                                <m:r>
                                  <a:rPr lang="es-MX" sz="1800">
                                    <a:effectLst/>
                                    <a:latin typeface="Cambria Math" panose="02040503050406030204" pitchFamily="18" charset="0"/>
                                  </a:rPr>
                                  <m:t>−</m:t>
                                </m:r>
                                <m:r>
                                  <a:rPr lang="es-MX" sz="1800">
                                    <a:effectLst/>
                                    <a:latin typeface="Cambria Math" panose="02040503050406030204" pitchFamily="18" charset="0"/>
                                  </a:rPr>
                                  <m:t>𝑘</m:t>
                                </m:r>
                                <m:r>
                                  <a:rPr lang="es-MX" sz="1800">
                                    <a:effectLst/>
                                    <a:latin typeface="Cambria Math" panose="02040503050406030204" pitchFamily="18" charset="0"/>
                                  </a:rPr>
                                  <m:t>−1</m:t>
                                </m:r>
                              </m:oMath>
                            </m:oMathPara>
                          </a14:m>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MX" sz="1800" i="1">
                                        <a:effectLst/>
                                        <a:latin typeface="Cambria Math" panose="02040503050406030204" pitchFamily="18" charset="0"/>
                                      </a:rPr>
                                    </m:ctrlPr>
                                  </m:sSubPr>
                                  <m:e>
                                    <m:r>
                                      <a:rPr lang="es-MX" sz="1800">
                                        <a:effectLst/>
                                        <a:latin typeface="Cambria Math" panose="02040503050406030204" pitchFamily="18" charset="0"/>
                                      </a:rPr>
                                      <m:t>𝑀𝑆</m:t>
                                    </m:r>
                                  </m:e>
                                  <m:sub>
                                    <m:r>
                                      <a:rPr lang="es-MX" sz="1800">
                                        <a:effectLst/>
                                        <a:latin typeface="Cambria Math" panose="02040503050406030204" pitchFamily="18" charset="0"/>
                                      </a:rPr>
                                      <m:t>𝜀</m:t>
                                    </m:r>
                                  </m:sub>
                                </m:sSub>
                              </m:oMath>
                            </m:oMathPara>
                          </a14:m>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s-MX" sz="18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3409335"/>
                      </a:ext>
                    </a:extLst>
                  </a:tr>
                  <a:tr h="0">
                    <a:tc>
                      <a:txBody>
                        <a:bodyPr/>
                        <a:lstStyle/>
                        <a:p>
                          <a:pPr algn="just">
                            <a:lnSpc>
                              <a:spcPct val="150000"/>
                            </a:lnSpc>
                            <a:spcAft>
                              <a:spcPts val="1000"/>
                            </a:spcAft>
                          </a:pPr>
                          <a:r>
                            <a:rPr lang="es-MX" sz="1800">
                              <a:effectLst/>
                            </a:rPr>
                            <a:t>Total</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MX" sz="1800" i="1">
                                        <a:effectLst/>
                                        <a:latin typeface="Cambria Math" panose="02040503050406030204" pitchFamily="18" charset="0"/>
                                      </a:rPr>
                                    </m:ctrlPr>
                                  </m:sSubPr>
                                  <m:e>
                                    <m:r>
                                      <a:rPr lang="es-MX" sz="1800">
                                        <a:effectLst/>
                                        <a:latin typeface="Cambria Math" panose="02040503050406030204" pitchFamily="18" charset="0"/>
                                      </a:rPr>
                                      <m:t>𝑆𝑆</m:t>
                                    </m:r>
                                  </m:e>
                                  <m:sub>
                                    <m:r>
                                      <a:rPr lang="es-MX" sz="1800">
                                        <a:effectLst/>
                                        <a:latin typeface="Cambria Math" panose="02040503050406030204" pitchFamily="18" charset="0"/>
                                      </a:rPr>
                                      <m:t>𝑇</m:t>
                                    </m:r>
                                    <m:r>
                                      <a:rPr lang="es-MX" sz="1800">
                                        <a:effectLst/>
                                        <a:latin typeface="Cambria Math" panose="02040503050406030204" pitchFamily="18" charset="0"/>
                                      </a:rPr>
                                      <m:t> </m:t>
                                    </m:r>
                                  </m:sub>
                                </m:sSub>
                              </m:oMath>
                            </m:oMathPara>
                          </a14:m>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14:m>
                            <m:oMathPara xmlns:m="http://schemas.openxmlformats.org/officeDocument/2006/math">
                              <m:oMathParaPr>
                                <m:jc m:val="centerGroup"/>
                              </m:oMathParaPr>
                              <m:oMath xmlns:m="http://schemas.openxmlformats.org/officeDocument/2006/math">
                                <m:r>
                                  <a:rPr lang="es-MX" sz="1800">
                                    <a:effectLst/>
                                    <a:latin typeface="Cambria Math" panose="02040503050406030204" pitchFamily="18" charset="0"/>
                                  </a:rPr>
                                  <m:t>𝑛</m:t>
                                </m:r>
                                <m:r>
                                  <a:rPr lang="es-MX" sz="1800">
                                    <a:effectLst/>
                                    <a:latin typeface="Cambria Math" panose="02040503050406030204" pitchFamily="18" charset="0"/>
                                  </a:rPr>
                                  <m:t>−1</m:t>
                                </m:r>
                              </m:oMath>
                            </m:oMathPara>
                          </a14:m>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s-MX" sz="18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s-MX" sz="1800" dirty="0">
                              <a:effectLst/>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9888704"/>
                      </a:ext>
                    </a:extLst>
                  </a:tr>
                </a:tbl>
              </a:graphicData>
            </a:graphic>
          </p:graphicFrame>
        </mc:Choice>
        <mc:Fallback xmlns="">
          <p:graphicFrame>
            <p:nvGraphicFramePr>
              <p:cNvPr id="3" name="Tabla 2"/>
              <p:cNvGraphicFramePr>
                <a:graphicFrameLocks noGrp="1"/>
              </p:cNvGraphicFramePr>
              <p:nvPr>
                <p:extLst>
                  <p:ext uri="{D42A27DB-BD31-4B8C-83A1-F6EECF244321}">
                    <p14:modId xmlns:p14="http://schemas.microsoft.com/office/powerpoint/2010/main" val="594266965"/>
                  </p:ext>
                </p:extLst>
              </p:nvPr>
            </p:nvGraphicFramePr>
            <p:xfrm>
              <a:off x="467543" y="3573016"/>
              <a:ext cx="8064897" cy="2637790"/>
            </p:xfrm>
            <a:graphic>
              <a:graphicData uri="http://schemas.openxmlformats.org/drawingml/2006/table">
                <a:tbl>
                  <a:tblPr firstRow="1" firstCol="1" bandRow="1">
                    <a:tableStyleId>{5C22544A-7EE6-4342-B048-85BDC9FD1C3A}</a:tableStyleId>
                  </a:tblPr>
                  <a:tblGrid>
                    <a:gridCol w="1256972">
                      <a:extLst>
                        <a:ext uri="{9D8B030D-6E8A-4147-A177-3AD203B41FA5}">
                          <a16:colId xmlns:a16="http://schemas.microsoft.com/office/drawing/2014/main" val="3689165967"/>
                        </a:ext>
                      </a:extLst>
                    </a:gridCol>
                    <a:gridCol w="1256972">
                      <a:extLst>
                        <a:ext uri="{9D8B030D-6E8A-4147-A177-3AD203B41FA5}">
                          <a16:colId xmlns:a16="http://schemas.microsoft.com/office/drawing/2014/main" val="2802012829"/>
                        </a:ext>
                      </a:extLst>
                    </a:gridCol>
                    <a:gridCol w="1256972">
                      <a:extLst>
                        <a:ext uri="{9D8B030D-6E8A-4147-A177-3AD203B41FA5}">
                          <a16:colId xmlns:a16="http://schemas.microsoft.com/office/drawing/2014/main" val="473284910"/>
                        </a:ext>
                      </a:extLst>
                    </a:gridCol>
                    <a:gridCol w="2404571">
                      <a:extLst>
                        <a:ext uri="{9D8B030D-6E8A-4147-A177-3AD203B41FA5}">
                          <a16:colId xmlns:a16="http://schemas.microsoft.com/office/drawing/2014/main" val="130273581"/>
                        </a:ext>
                      </a:extLst>
                    </a:gridCol>
                    <a:gridCol w="1889410">
                      <a:extLst>
                        <a:ext uri="{9D8B030D-6E8A-4147-A177-3AD203B41FA5}">
                          <a16:colId xmlns:a16="http://schemas.microsoft.com/office/drawing/2014/main" val="1877757796"/>
                        </a:ext>
                      </a:extLst>
                    </a:gridCol>
                  </a:tblGrid>
                  <a:tr h="780415">
                    <a:tc>
                      <a:txBody>
                        <a:bodyPr/>
                        <a:lstStyle/>
                        <a:p>
                          <a:pPr>
                            <a:lnSpc>
                              <a:spcPct val="150000"/>
                            </a:lnSpc>
                            <a:spcAft>
                              <a:spcPts val="1000"/>
                            </a:spcAft>
                          </a:pPr>
                          <a:r>
                            <a:rPr lang="es-MX" sz="1800">
                              <a:effectLst/>
                            </a:rPr>
                            <a:t>Fuente de variación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s-MX" sz="1800">
                              <a:effectLst/>
                            </a:rPr>
                            <a:t>Suma de cuadrados</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s-MX" sz="1800">
                              <a:effectLst/>
                            </a:rPr>
                            <a:t>Grados de libertad</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s-MX" sz="1800">
                              <a:effectLst/>
                            </a:rPr>
                            <a:t>Cuadrado medio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MX"/>
                        </a:p>
                      </a:txBody>
                      <a:tcPr marL="68580" marR="68580" marT="0" marB="0">
                        <a:blipFill>
                          <a:blip r:embed="rId3"/>
                          <a:stretch>
                            <a:fillRect l="-327419" t="-781" r="-1290" b="-239844"/>
                          </a:stretch>
                        </a:blipFill>
                      </a:tcPr>
                    </a:tc>
                    <a:extLst>
                      <a:ext uri="{0D108BD9-81ED-4DB2-BD59-A6C34878D82A}">
                        <a16:rowId xmlns:a16="http://schemas.microsoft.com/office/drawing/2014/main" val="2285702339"/>
                      </a:ext>
                    </a:extLst>
                  </a:tr>
                  <a:tr h="538480">
                    <a:tc>
                      <a:txBody>
                        <a:bodyPr/>
                        <a:lstStyle/>
                        <a:p>
                          <a:pPr algn="just">
                            <a:lnSpc>
                              <a:spcPct val="150000"/>
                            </a:lnSpc>
                            <a:spcAft>
                              <a:spcPts val="1000"/>
                            </a:spcAft>
                          </a:pPr>
                          <a:r>
                            <a:rPr lang="es-MX" sz="1800">
                              <a:effectLst/>
                            </a:rPr>
                            <a:t>Regresión</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MX"/>
                        </a:p>
                      </a:txBody>
                      <a:tcPr marL="68580" marR="68580" marT="0" marB="0">
                        <a:blipFill>
                          <a:blip r:embed="rId3"/>
                          <a:stretch>
                            <a:fillRect l="-100000" t="-144944" r="-442029" b="-244944"/>
                          </a:stretch>
                        </a:blipFill>
                      </a:tcPr>
                    </a:tc>
                    <a:tc>
                      <a:txBody>
                        <a:bodyPr/>
                        <a:lstStyle/>
                        <a:p>
                          <a:endParaRPr lang="es-MX"/>
                        </a:p>
                      </a:txBody>
                      <a:tcPr marL="68580" marR="68580" marT="0" marB="0">
                        <a:blipFill>
                          <a:blip r:embed="rId3"/>
                          <a:stretch>
                            <a:fillRect l="-200971" t="-144944" r="-344175" b="-244944"/>
                          </a:stretch>
                        </a:blipFill>
                      </a:tcPr>
                    </a:tc>
                    <a:tc>
                      <a:txBody>
                        <a:bodyPr/>
                        <a:lstStyle/>
                        <a:p>
                          <a:endParaRPr lang="es-MX"/>
                        </a:p>
                      </a:txBody>
                      <a:tcPr marL="68580" marR="68580" marT="0" marB="0">
                        <a:blipFill>
                          <a:blip r:embed="rId3"/>
                          <a:stretch>
                            <a:fillRect l="-156962" t="-144944" r="-79494" b="-244944"/>
                          </a:stretch>
                        </a:blipFill>
                      </a:tcPr>
                    </a:tc>
                    <a:tc>
                      <a:txBody>
                        <a:bodyPr/>
                        <a:lstStyle/>
                        <a:p>
                          <a:endParaRPr lang="es-MX"/>
                        </a:p>
                      </a:txBody>
                      <a:tcPr marL="68580" marR="68580" marT="0" marB="0">
                        <a:blipFill>
                          <a:blip r:embed="rId3"/>
                          <a:stretch>
                            <a:fillRect l="-327419" t="-144944" r="-1290" b="-244944"/>
                          </a:stretch>
                        </a:blipFill>
                      </a:tcPr>
                    </a:tc>
                    <a:extLst>
                      <a:ext uri="{0D108BD9-81ED-4DB2-BD59-A6C34878D82A}">
                        <a16:rowId xmlns:a16="http://schemas.microsoft.com/office/drawing/2014/main" val="4062004583"/>
                      </a:ext>
                    </a:extLst>
                  </a:tr>
                  <a:tr h="780415">
                    <a:tc>
                      <a:txBody>
                        <a:bodyPr/>
                        <a:lstStyle/>
                        <a:p>
                          <a:pPr algn="just">
                            <a:lnSpc>
                              <a:spcPct val="150000"/>
                            </a:lnSpc>
                            <a:spcAft>
                              <a:spcPts val="1000"/>
                            </a:spcAft>
                          </a:pPr>
                          <a:r>
                            <a:rPr lang="es-MX" sz="1800">
                              <a:effectLst/>
                            </a:rPr>
                            <a:t>Error o residual</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MX"/>
                        </a:p>
                      </a:txBody>
                      <a:tcPr marL="68580" marR="68580" marT="0" marB="0">
                        <a:blipFill>
                          <a:blip r:embed="rId3"/>
                          <a:stretch>
                            <a:fillRect l="-100000" t="-170313" r="-442029" b="-70313"/>
                          </a:stretch>
                        </a:blipFill>
                      </a:tcPr>
                    </a:tc>
                    <a:tc>
                      <a:txBody>
                        <a:bodyPr/>
                        <a:lstStyle/>
                        <a:p>
                          <a:endParaRPr lang="es-MX"/>
                        </a:p>
                      </a:txBody>
                      <a:tcPr marL="68580" marR="68580" marT="0" marB="0">
                        <a:blipFill>
                          <a:blip r:embed="rId3"/>
                          <a:stretch>
                            <a:fillRect l="-200971" t="-170313" r="-344175" b="-70313"/>
                          </a:stretch>
                        </a:blipFill>
                      </a:tcPr>
                    </a:tc>
                    <a:tc>
                      <a:txBody>
                        <a:bodyPr/>
                        <a:lstStyle/>
                        <a:p>
                          <a:endParaRPr lang="es-MX"/>
                        </a:p>
                      </a:txBody>
                      <a:tcPr marL="68580" marR="68580" marT="0" marB="0">
                        <a:blipFill>
                          <a:blip r:embed="rId3"/>
                          <a:stretch>
                            <a:fillRect l="-156962" t="-170313" r="-79494" b="-70313"/>
                          </a:stretch>
                        </a:blipFill>
                      </a:tcPr>
                    </a:tc>
                    <a:tc>
                      <a:txBody>
                        <a:bodyPr/>
                        <a:lstStyle/>
                        <a:p>
                          <a:pPr algn="just">
                            <a:lnSpc>
                              <a:spcPct val="150000"/>
                            </a:lnSpc>
                            <a:spcAft>
                              <a:spcPts val="1000"/>
                            </a:spcAft>
                          </a:pPr>
                          <a:r>
                            <a:rPr lang="es-MX" sz="18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3409335"/>
                      </a:ext>
                    </a:extLst>
                  </a:tr>
                  <a:tr h="538480">
                    <a:tc>
                      <a:txBody>
                        <a:bodyPr/>
                        <a:lstStyle/>
                        <a:p>
                          <a:pPr algn="just">
                            <a:lnSpc>
                              <a:spcPct val="150000"/>
                            </a:lnSpc>
                            <a:spcAft>
                              <a:spcPts val="1000"/>
                            </a:spcAft>
                          </a:pPr>
                          <a:r>
                            <a:rPr lang="es-MX" sz="1800">
                              <a:effectLst/>
                            </a:rPr>
                            <a:t>Total</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MX"/>
                        </a:p>
                      </a:txBody>
                      <a:tcPr marL="68580" marR="68580" marT="0" marB="0">
                        <a:blipFill>
                          <a:blip r:embed="rId3"/>
                          <a:stretch>
                            <a:fillRect l="-100000" t="-393182" r="-442029" b="-2273"/>
                          </a:stretch>
                        </a:blipFill>
                      </a:tcPr>
                    </a:tc>
                    <a:tc>
                      <a:txBody>
                        <a:bodyPr/>
                        <a:lstStyle/>
                        <a:p>
                          <a:endParaRPr lang="es-MX"/>
                        </a:p>
                      </a:txBody>
                      <a:tcPr marL="68580" marR="68580" marT="0" marB="0">
                        <a:blipFill>
                          <a:blip r:embed="rId3"/>
                          <a:stretch>
                            <a:fillRect l="-200971" t="-393182" r="-344175" b="-2273"/>
                          </a:stretch>
                        </a:blipFill>
                      </a:tcPr>
                    </a:tc>
                    <a:tc>
                      <a:txBody>
                        <a:bodyPr/>
                        <a:lstStyle/>
                        <a:p>
                          <a:pPr algn="just">
                            <a:lnSpc>
                              <a:spcPct val="150000"/>
                            </a:lnSpc>
                            <a:spcAft>
                              <a:spcPts val="1000"/>
                            </a:spcAft>
                          </a:pPr>
                          <a:r>
                            <a:rPr lang="es-MX" sz="18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s-MX" sz="1800" dirty="0">
                              <a:effectLst/>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9888704"/>
                      </a:ext>
                    </a:extLst>
                  </a:tr>
                </a:tbl>
              </a:graphicData>
            </a:graphic>
          </p:graphicFrame>
        </mc:Fallback>
      </mc:AlternateContent>
    </p:spTree>
    <p:extLst>
      <p:ext uri="{BB962C8B-B14F-4D97-AF65-F5344CB8AC3E}">
        <p14:creationId xmlns:p14="http://schemas.microsoft.com/office/powerpoint/2010/main" val="4005168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9592" y="332656"/>
            <a:ext cx="6872907" cy="523220"/>
          </a:xfrm>
          <a:prstGeom prst="rect">
            <a:avLst/>
          </a:prstGeom>
        </p:spPr>
        <p:txBody>
          <a:bodyPr wrap="none">
            <a:spAutoFit/>
          </a:bodyPr>
          <a:lstStyle/>
          <a:p>
            <a:r>
              <a:rPr lang="es-MX"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coeficientes de determinación o R cuadrada</a:t>
            </a:r>
            <a:endParaRPr lang="es-MX" sz="2800" b="1" dirty="0"/>
          </a:p>
        </p:txBody>
      </p:sp>
      <mc:AlternateContent xmlns:mc="http://schemas.openxmlformats.org/markup-compatibility/2006" xmlns:a14="http://schemas.microsoft.com/office/drawing/2010/main">
        <mc:Choice Requires="a14">
          <p:sp>
            <p:nvSpPr>
              <p:cNvPr id="3" name="Rectángulo 2"/>
              <p:cNvSpPr/>
              <p:nvPr/>
            </p:nvSpPr>
            <p:spPr>
              <a:xfrm>
                <a:off x="3131840" y="1412776"/>
                <a:ext cx="2916889"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MX" sz="2400" i="1">
                              <a:latin typeface="Cambria Math" panose="02040503050406030204" pitchFamily="18" charset="0"/>
                            </a:rPr>
                          </m:ctrlPr>
                        </m:sSupPr>
                        <m:e>
                          <m:r>
                            <a:rPr lang="es-MX" sz="2400" i="1">
                              <a:latin typeface="Cambria Math" panose="02040503050406030204" pitchFamily="18" charset="0"/>
                            </a:rPr>
                            <m:t>𝑅</m:t>
                          </m:r>
                        </m:e>
                        <m:sup>
                          <m:r>
                            <a:rPr lang="es-MX" sz="2400" i="0">
                              <a:latin typeface="Cambria Math" panose="02040503050406030204" pitchFamily="18" charset="0"/>
                            </a:rPr>
                            <m:t>2</m:t>
                          </m:r>
                        </m:sup>
                      </m:sSup>
                      <m:r>
                        <a:rPr lang="es-MX" sz="2400" i="0">
                          <a:latin typeface="Cambria Math" panose="02040503050406030204" pitchFamily="18" charset="0"/>
                        </a:rPr>
                        <m:t>=</m:t>
                      </m:r>
                      <m:f>
                        <m:fPr>
                          <m:ctrlPr>
                            <a:rPr lang="es-MX" sz="2400" i="1">
                              <a:latin typeface="Cambria Math" panose="02040503050406030204" pitchFamily="18" charset="0"/>
                            </a:rPr>
                          </m:ctrlPr>
                        </m:fPr>
                        <m:num>
                          <m:sSub>
                            <m:sSubPr>
                              <m:ctrlPr>
                                <a:rPr lang="es-MX" sz="2400" i="1">
                                  <a:latin typeface="Cambria Math" panose="02040503050406030204" pitchFamily="18" charset="0"/>
                                </a:rPr>
                              </m:ctrlPr>
                            </m:sSubPr>
                            <m:e>
                              <m:r>
                                <a:rPr lang="es-MX" sz="2400" i="1">
                                  <a:latin typeface="Cambria Math" panose="02040503050406030204" pitchFamily="18" charset="0"/>
                                </a:rPr>
                                <m:t>𝑆𝑆</m:t>
                              </m:r>
                            </m:e>
                            <m:sub>
                              <m:r>
                                <a:rPr lang="es-MX" sz="2400" i="1">
                                  <a:latin typeface="Cambria Math" panose="02040503050406030204" pitchFamily="18" charset="0"/>
                                </a:rPr>
                                <m:t>𝑅</m:t>
                              </m:r>
                            </m:sub>
                          </m:sSub>
                        </m:num>
                        <m:den>
                          <m:sSub>
                            <m:sSubPr>
                              <m:ctrlPr>
                                <a:rPr lang="es-MX" sz="2400" i="1">
                                  <a:latin typeface="Cambria Math" panose="02040503050406030204" pitchFamily="18" charset="0"/>
                                </a:rPr>
                              </m:ctrlPr>
                            </m:sSubPr>
                            <m:e>
                              <m:r>
                                <a:rPr lang="es-MX" sz="2400" i="1">
                                  <a:latin typeface="Cambria Math" panose="02040503050406030204" pitchFamily="18" charset="0"/>
                                </a:rPr>
                                <m:t>𝑆𝑆</m:t>
                              </m:r>
                            </m:e>
                            <m:sub>
                              <m:r>
                                <a:rPr lang="es-MX" sz="2400" i="1">
                                  <a:latin typeface="Cambria Math" panose="02040503050406030204" pitchFamily="18" charset="0"/>
                                </a:rPr>
                                <m:t>𝑇</m:t>
                              </m:r>
                            </m:sub>
                          </m:sSub>
                        </m:den>
                      </m:f>
                      <m:r>
                        <a:rPr lang="es-MX" sz="2400" i="0">
                          <a:latin typeface="Cambria Math" panose="02040503050406030204" pitchFamily="18" charset="0"/>
                        </a:rPr>
                        <m:t>=1−</m:t>
                      </m:r>
                      <m:f>
                        <m:fPr>
                          <m:ctrlPr>
                            <a:rPr lang="es-MX" sz="2400" i="1">
                              <a:latin typeface="Cambria Math" panose="02040503050406030204" pitchFamily="18" charset="0"/>
                            </a:rPr>
                          </m:ctrlPr>
                        </m:fPr>
                        <m:num>
                          <m:sSub>
                            <m:sSubPr>
                              <m:ctrlPr>
                                <a:rPr lang="es-MX" sz="2400" i="1">
                                  <a:latin typeface="Cambria Math" panose="02040503050406030204" pitchFamily="18" charset="0"/>
                                </a:rPr>
                              </m:ctrlPr>
                            </m:sSubPr>
                            <m:e>
                              <m:r>
                                <a:rPr lang="es-MX" sz="2400" i="1">
                                  <a:latin typeface="Cambria Math" panose="02040503050406030204" pitchFamily="18" charset="0"/>
                                </a:rPr>
                                <m:t>𝑆𝑆</m:t>
                              </m:r>
                            </m:e>
                            <m:sub>
                              <m:r>
                                <a:rPr lang="es-MX" sz="2400" i="1">
                                  <a:latin typeface="Cambria Math" panose="02040503050406030204" pitchFamily="18" charset="0"/>
                                </a:rPr>
                                <m:t>𝐸</m:t>
                              </m:r>
                            </m:sub>
                          </m:sSub>
                        </m:num>
                        <m:den>
                          <m:sSub>
                            <m:sSubPr>
                              <m:ctrlPr>
                                <a:rPr lang="es-MX" sz="2400" i="1">
                                  <a:latin typeface="Cambria Math" panose="02040503050406030204" pitchFamily="18" charset="0"/>
                                </a:rPr>
                              </m:ctrlPr>
                            </m:sSubPr>
                            <m:e>
                              <m:r>
                                <a:rPr lang="es-MX" sz="2400" i="1">
                                  <a:latin typeface="Cambria Math" panose="02040503050406030204" pitchFamily="18" charset="0"/>
                                </a:rPr>
                                <m:t>𝑆𝑆</m:t>
                              </m:r>
                            </m:e>
                            <m:sub>
                              <m:r>
                                <a:rPr lang="es-MX" sz="2400" i="1">
                                  <a:latin typeface="Cambria Math" panose="02040503050406030204" pitchFamily="18" charset="0"/>
                                </a:rPr>
                                <m:t>𝑇</m:t>
                              </m:r>
                            </m:sub>
                          </m:sSub>
                        </m:den>
                      </m:f>
                    </m:oMath>
                  </m:oMathPara>
                </a14:m>
                <a:endParaRPr lang="es-MX" sz="2400" dirty="0"/>
              </a:p>
            </p:txBody>
          </p:sp>
        </mc:Choice>
        <mc:Fallback xmlns="">
          <p:sp>
            <p:nvSpPr>
              <p:cNvPr id="3" name="Rectángulo 2"/>
              <p:cNvSpPr>
                <a:spLocks noRot="1" noChangeAspect="1" noMove="1" noResize="1" noEditPoints="1" noAdjustHandles="1" noChangeArrowheads="1" noChangeShapeType="1" noTextEdit="1"/>
              </p:cNvSpPr>
              <p:nvPr/>
            </p:nvSpPr>
            <p:spPr>
              <a:xfrm>
                <a:off x="3131840" y="1412776"/>
                <a:ext cx="2916889" cy="846642"/>
              </a:xfrm>
              <a:prstGeom prst="rect">
                <a:avLst/>
              </a:prstGeom>
              <a:blipFill>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395536" y="2492896"/>
                <a:ext cx="8208912" cy="3785652"/>
              </a:xfrm>
              <a:prstGeom prst="rect">
                <a:avLst/>
              </a:prstGeom>
            </p:spPr>
            <p:txBody>
              <a:bodyPr wrap="square">
                <a:spAutoFit/>
              </a:bodyPr>
              <a:lstStyle/>
              <a:p>
                <a:pPr algn="just"/>
                <a:r>
                  <a:rPr lang="es-MX" sz="2400" dirty="0">
                    <a:latin typeface="Calibri" panose="020F0502020204030204" pitchFamily="34" charset="0"/>
                    <a:ea typeface="Calibri" panose="020F0502020204030204" pitchFamily="34" charset="0"/>
                    <a:cs typeface="Times New Roman" panose="02020603050405020304" pitchFamily="18" charset="0"/>
                  </a:rPr>
                  <a:t>En los modelos de regresión  la medida </a:t>
                </a:r>
                <a14:m>
                  <m:oMath xmlns:m="http://schemas.openxmlformats.org/officeDocument/2006/math">
                    <m:sSup>
                      <m:sSupPr>
                        <m:ctrlPr>
                          <a:rPr lang="es-MX" sz="2400" i="1">
                            <a:effectLst/>
                            <a:latin typeface="Cambria Math" panose="02040503050406030204" pitchFamily="18" charset="0"/>
                          </a:rPr>
                        </m:ctrlPr>
                      </m:sSupPr>
                      <m:e>
                        <m:r>
                          <a:rPr lang="es-MX" sz="2400" i="1">
                            <a:effectLst/>
                            <a:latin typeface="Cambria Math" panose="02040503050406030204" pitchFamily="18" charset="0"/>
                            <a:ea typeface="Calibri" panose="020F0502020204030204" pitchFamily="34" charset="0"/>
                            <a:cs typeface="Times New Roman" panose="02020603050405020304" pitchFamily="18" charset="0"/>
                          </a:rPr>
                          <m:t>𝑅</m:t>
                        </m:r>
                      </m:e>
                      <m:sup>
                        <m:r>
                          <a:rPr lang="es-MX" sz="24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s-MX" sz="2400" dirty="0">
                    <a:effectLst/>
                    <a:latin typeface="Calibri" panose="020F0502020204030204" pitchFamily="34" charset="0"/>
                    <a:ea typeface="Calibri" panose="020F0502020204030204" pitchFamily="34" charset="0"/>
                    <a:cs typeface="Times New Roman" panose="02020603050405020304" pitchFamily="18" charset="0"/>
                  </a:rPr>
                  <a:t> es una medida de la cantidad de reducción en la variabilidad de </a:t>
                </a:r>
                <a14:m>
                  <m:oMath xmlns:m="http://schemas.openxmlformats.org/officeDocument/2006/math">
                    <m:r>
                      <a:rPr lang="es-MX" sz="2400" b="1" i="1">
                        <a:effectLst/>
                        <a:latin typeface="Cambria Math" panose="02040503050406030204" pitchFamily="18" charset="0"/>
                        <a:ea typeface="Calibri" panose="020F0502020204030204" pitchFamily="34" charset="0"/>
                        <a:cs typeface="Times New Roman" panose="02020603050405020304" pitchFamily="18" charset="0"/>
                      </a:rPr>
                      <m:t>𝒚</m:t>
                    </m:r>
                  </m:oMath>
                </a14:m>
                <a:r>
                  <a:rPr lang="es-MX" sz="2400" dirty="0">
                    <a:effectLst/>
                    <a:latin typeface="Calibri" panose="020F0502020204030204" pitchFamily="34" charset="0"/>
                    <a:ea typeface="Calibri" panose="020F0502020204030204" pitchFamily="34" charset="0"/>
                    <a:cs typeface="Times New Roman" panose="02020603050405020304" pitchFamily="18" charset="0"/>
                  </a:rPr>
                  <a:t> que se obtiene al utilizar las variables de regresión </a:t>
                </a:r>
                <a14:m>
                  <m:oMath xmlns:m="http://schemas.openxmlformats.org/officeDocument/2006/math">
                    <m:sSub>
                      <m:sSubPr>
                        <m:ctrlPr>
                          <a:rPr lang="es-MX" sz="2400" i="1">
                            <a:latin typeface="Cambria Math" panose="02040503050406030204" pitchFamily="18" charset="0"/>
                          </a:rPr>
                        </m:ctrlPr>
                      </m:sSubPr>
                      <m:e>
                        <m:r>
                          <a:rPr lang="es-MX" sz="2400" i="1">
                            <a:latin typeface="Cambria Math" panose="02040503050406030204" pitchFamily="18" charset="0"/>
                            <a:ea typeface="Calibri" panose="020F0502020204030204" pitchFamily="34" charset="0"/>
                          </a:rPr>
                          <m:t>𝑥</m:t>
                        </m:r>
                      </m:e>
                      <m:sub>
                        <m:r>
                          <a:rPr lang="es-MX" sz="2400" i="1">
                            <a:latin typeface="Cambria Math" panose="02040503050406030204" pitchFamily="18" charset="0"/>
                            <a:ea typeface="Calibri" panose="020F0502020204030204" pitchFamily="34" charset="0"/>
                          </a:rPr>
                          <m:t>1</m:t>
                        </m:r>
                      </m:sub>
                    </m:sSub>
                    <m:r>
                      <a:rPr lang="es-MX" sz="2400" i="1">
                        <a:latin typeface="Cambria Math" panose="02040503050406030204" pitchFamily="18" charset="0"/>
                        <a:ea typeface="Calibri" panose="020F0502020204030204" pitchFamily="34" charset="0"/>
                      </a:rPr>
                      <m:t>, </m:t>
                    </m:r>
                    <m:sSub>
                      <m:sSubPr>
                        <m:ctrlPr>
                          <a:rPr lang="es-MX" sz="2400" i="1">
                            <a:latin typeface="Cambria Math" panose="02040503050406030204" pitchFamily="18" charset="0"/>
                          </a:rPr>
                        </m:ctrlPr>
                      </m:sSubPr>
                      <m:e>
                        <m:r>
                          <a:rPr lang="es-MX" sz="2400" i="1">
                            <a:latin typeface="Cambria Math" panose="02040503050406030204" pitchFamily="18" charset="0"/>
                            <a:ea typeface="Calibri" panose="020F0502020204030204" pitchFamily="34" charset="0"/>
                          </a:rPr>
                          <m:t>𝑥</m:t>
                        </m:r>
                      </m:e>
                      <m:sub>
                        <m:r>
                          <a:rPr lang="es-MX" sz="2400" i="1">
                            <a:latin typeface="Cambria Math" panose="02040503050406030204" pitchFamily="18" charset="0"/>
                            <a:ea typeface="Calibri" panose="020F0502020204030204" pitchFamily="34" charset="0"/>
                          </a:rPr>
                          <m:t>2</m:t>
                        </m:r>
                      </m:sub>
                    </m:sSub>
                    <m:r>
                      <a:rPr lang="es-MX" sz="2400" i="1">
                        <a:latin typeface="Cambria Math" panose="02040503050406030204" pitchFamily="18" charset="0"/>
                        <a:ea typeface="Calibri" panose="020F0502020204030204" pitchFamily="34" charset="0"/>
                      </a:rPr>
                      <m:t>, ..., </m:t>
                    </m:r>
                    <m:sSub>
                      <m:sSubPr>
                        <m:ctrlPr>
                          <a:rPr lang="es-MX" sz="2400" i="1">
                            <a:latin typeface="Cambria Math" panose="02040503050406030204" pitchFamily="18" charset="0"/>
                          </a:rPr>
                        </m:ctrlPr>
                      </m:sSubPr>
                      <m:e>
                        <m:r>
                          <a:rPr lang="es-MX" sz="2400" i="1">
                            <a:latin typeface="Cambria Math" panose="02040503050406030204" pitchFamily="18" charset="0"/>
                            <a:ea typeface="Calibri" panose="020F0502020204030204" pitchFamily="34" charset="0"/>
                          </a:rPr>
                          <m:t>𝑥</m:t>
                        </m:r>
                      </m:e>
                      <m:sub>
                        <m:r>
                          <a:rPr lang="es-MX" sz="2400" i="1">
                            <a:latin typeface="Cambria Math" panose="02040503050406030204" pitchFamily="18" charset="0"/>
                            <a:ea typeface="Calibri" panose="020F0502020204030204" pitchFamily="34" charset="0"/>
                          </a:rPr>
                          <m:t>𝑘</m:t>
                        </m:r>
                      </m:sub>
                    </m:sSub>
                  </m:oMath>
                </a14:m>
                <a:r>
                  <a:rPr lang="es-MX" sz="2400" dirty="0">
                    <a:effectLst/>
                    <a:latin typeface="Calibri" panose="020F0502020204030204" pitchFamily="34" charset="0"/>
                    <a:ea typeface="Calibri" panose="020F0502020204030204" pitchFamily="34" charset="0"/>
                    <a:cs typeface="Times New Roman" panose="02020603050405020304" pitchFamily="18" charset="0"/>
                  </a:rPr>
                  <a:t> en el modelo. </a:t>
                </a:r>
              </a:p>
              <a:p>
                <a:pPr algn="just"/>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es-MX" sz="2400" dirty="0">
                    <a:latin typeface="Calibri" panose="020F0502020204030204" pitchFamily="34" charset="0"/>
                    <a:ea typeface="Calibri" panose="020F0502020204030204" pitchFamily="34" charset="0"/>
                    <a:cs typeface="Times New Roman" panose="02020603050405020304" pitchFamily="18" charset="0"/>
                  </a:rPr>
                  <a:t>U</a:t>
                </a:r>
                <a:r>
                  <a:rPr lang="es-MX" sz="2400" dirty="0">
                    <a:effectLst/>
                    <a:latin typeface="Calibri" panose="020F0502020204030204" pitchFamily="34" charset="0"/>
                    <a:ea typeface="Calibri" panose="020F0502020204030204" pitchFamily="34" charset="0"/>
                    <a:cs typeface="Times New Roman" panose="02020603050405020304" pitchFamily="18" charset="0"/>
                  </a:rPr>
                  <a:t>n valor grande de </a:t>
                </a:r>
                <a14:m>
                  <m:oMath xmlns:m="http://schemas.openxmlformats.org/officeDocument/2006/math">
                    <m:sSup>
                      <m:sSupPr>
                        <m:ctrlPr>
                          <a:rPr lang="es-MX"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MX" sz="2400" i="1">
                            <a:effectLst/>
                            <a:latin typeface="Cambria Math" panose="02040503050406030204" pitchFamily="18" charset="0"/>
                            <a:ea typeface="Calibri" panose="020F0502020204030204" pitchFamily="34" charset="0"/>
                            <a:cs typeface="Times New Roman" panose="02020603050405020304" pitchFamily="18" charset="0"/>
                          </a:rPr>
                          <m:t>𝑅</m:t>
                        </m:r>
                      </m:e>
                      <m:sup>
                        <m:r>
                          <a:rPr lang="es-MX" sz="24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s-MX" sz="2400" dirty="0">
                    <a:effectLst/>
                    <a:latin typeface="Calibri" panose="020F0502020204030204" pitchFamily="34" charset="0"/>
                    <a:ea typeface="Calibri" panose="020F0502020204030204" pitchFamily="34" charset="0"/>
                    <a:cs typeface="Times New Roman" panose="02020603050405020304" pitchFamily="18" charset="0"/>
                  </a:rPr>
                  <a:t> no implica necesariamente que el modelo de regresión sea adecuado. </a:t>
                </a:r>
              </a:p>
              <a:p>
                <a:pPr algn="just"/>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es-MX" sz="2400" dirty="0">
                    <a:effectLst/>
                    <a:latin typeface="Calibri" panose="020F0502020204030204" pitchFamily="34" charset="0"/>
                    <a:ea typeface="Calibri" panose="020F0502020204030204" pitchFamily="34" charset="0"/>
                    <a:cs typeface="Times New Roman" panose="02020603050405020304" pitchFamily="18" charset="0"/>
                  </a:rPr>
                  <a:t>Siempre que se agregue una variable al modelo, el </a:t>
                </a:r>
                <a14:m>
                  <m:oMath xmlns:m="http://schemas.openxmlformats.org/officeDocument/2006/math">
                    <m:sSup>
                      <m:sSupPr>
                        <m:ctrlPr>
                          <a:rPr lang="es-MX"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MX" sz="2400" i="1">
                            <a:effectLst/>
                            <a:latin typeface="Cambria Math" panose="02040503050406030204" pitchFamily="18" charset="0"/>
                            <a:ea typeface="Calibri" panose="020F0502020204030204" pitchFamily="34" charset="0"/>
                            <a:cs typeface="Times New Roman" panose="02020603050405020304" pitchFamily="18" charset="0"/>
                          </a:rPr>
                          <m:t>𝑅</m:t>
                        </m:r>
                      </m:e>
                      <m:sup>
                        <m:r>
                          <a:rPr lang="es-MX" sz="24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s-MX" sz="2400" dirty="0">
                    <a:effectLst/>
                    <a:latin typeface="Calibri" panose="020F0502020204030204" pitchFamily="34" charset="0"/>
                    <a:ea typeface="Calibri" panose="020F0502020204030204" pitchFamily="34" charset="0"/>
                    <a:cs typeface="Times New Roman" panose="02020603050405020304" pitchFamily="18" charset="0"/>
                  </a:rPr>
                  <a:t> se incrementará, independientemente de que la variable adicional sea estadísticamente </a:t>
                </a:r>
                <a:endParaRPr lang="es-MX" sz="2400" dirty="0"/>
              </a:p>
            </p:txBody>
          </p:sp>
        </mc:Choice>
        <mc:Fallback xmlns="">
          <p:sp>
            <p:nvSpPr>
              <p:cNvPr id="4" name="Rectángulo 3"/>
              <p:cNvSpPr>
                <a:spLocks noRot="1" noChangeAspect="1" noMove="1" noResize="1" noEditPoints="1" noAdjustHandles="1" noChangeArrowheads="1" noChangeShapeType="1" noTextEdit="1"/>
              </p:cNvSpPr>
              <p:nvPr/>
            </p:nvSpPr>
            <p:spPr>
              <a:xfrm>
                <a:off x="395536" y="2492896"/>
                <a:ext cx="8208912" cy="3785652"/>
              </a:xfrm>
              <a:prstGeom prst="rect">
                <a:avLst/>
              </a:prstGeom>
              <a:blipFill>
                <a:blip r:embed="rId3"/>
                <a:stretch>
                  <a:fillRect l="-1189" t="-1288" r="-1114" b="-2738"/>
                </a:stretch>
              </a:blipFill>
            </p:spPr>
            <p:txBody>
              <a:bodyPr/>
              <a:lstStyle/>
              <a:p>
                <a:r>
                  <a:rPr lang="es-MX">
                    <a:noFill/>
                  </a:rPr>
                  <a:t> </a:t>
                </a:r>
              </a:p>
            </p:txBody>
          </p:sp>
        </mc:Fallback>
      </mc:AlternateContent>
    </p:spTree>
    <p:extLst>
      <p:ext uri="{BB962C8B-B14F-4D97-AF65-F5344CB8AC3E}">
        <p14:creationId xmlns:p14="http://schemas.microsoft.com/office/powerpoint/2010/main" val="2708436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611560" y="2677139"/>
                <a:ext cx="7920880" cy="1471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MX" sz="2400" i="1">
                              <a:latin typeface="Cambria Math" panose="02040503050406030204" pitchFamily="18" charset="0"/>
                            </a:rPr>
                          </m:ctrlPr>
                        </m:dPr>
                        <m:e>
                          <m:sSub>
                            <m:sSubPr>
                              <m:ctrlPr>
                                <a:rPr lang="es-MX" sz="2400" i="1">
                                  <a:latin typeface="Cambria Math" panose="02040503050406030204" pitchFamily="18" charset="0"/>
                                </a:rPr>
                              </m:ctrlPr>
                            </m:sSubPr>
                            <m:e>
                              <m:sSup>
                                <m:sSupPr>
                                  <m:ctrlPr>
                                    <a:rPr lang="es-MX" sz="2400" i="1">
                                      <a:latin typeface="Cambria Math" panose="02040503050406030204" pitchFamily="18" charset="0"/>
                                    </a:rPr>
                                  </m:ctrlPr>
                                </m:sSupPr>
                                <m:e>
                                  <m:r>
                                    <a:rPr lang="es-MX" sz="2400" i="1">
                                      <a:latin typeface="Cambria Math" panose="02040503050406030204" pitchFamily="18" charset="0"/>
                                    </a:rPr>
                                    <m:t>𝑅</m:t>
                                  </m:r>
                                </m:e>
                                <m:sup>
                                  <m:r>
                                    <a:rPr lang="es-MX" sz="2400" i="0">
                                      <a:latin typeface="Cambria Math" panose="02040503050406030204" pitchFamily="18" charset="0"/>
                                    </a:rPr>
                                    <m:t>2</m:t>
                                  </m:r>
                                </m:sup>
                              </m:sSup>
                            </m:e>
                            <m:sub>
                              <m:r>
                                <a:rPr lang="es-MX" sz="2400" i="1">
                                  <a:latin typeface="Cambria Math" panose="02040503050406030204" pitchFamily="18" charset="0"/>
                                </a:rPr>
                                <m:t>𝑎𝑗𝑢𝑠𝑡𝑎𝑑𝑎</m:t>
                              </m:r>
                            </m:sub>
                          </m:sSub>
                          <m:r>
                            <a:rPr lang="es-MX" sz="2400" i="0">
                              <a:latin typeface="Cambria Math" panose="02040503050406030204" pitchFamily="18" charset="0"/>
                            </a:rPr>
                            <m:t>=1−</m:t>
                          </m:r>
                          <m:d>
                            <m:dPr>
                              <m:ctrlPr>
                                <a:rPr lang="es-MX" sz="2400" i="1">
                                  <a:latin typeface="Cambria Math" panose="02040503050406030204" pitchFamily="18" charset="0"/>
                                </a:rPr>
                              </m:ctrlPr>
                            </m:dPr>
                            <m:e>
                              <m:f>
                                <m:fPr>
                                  <m:ctrlPr>
                                    <a:rPr lang="es-MX" sz="2400" i="1">
                                      <a:latin typeface="Cambria Math" panose="02040503050406030204" pitchFamily="18" charset="0"/>
                                    </a:rPr>
                                  </m:ctrlPr>
                                </m:fPr>
                                <m:num>
                                  <m:f>
                                    <m:fPr>
                                      <m:type m:val="skw"/>
                                      <m:ctrlPr>
                                        <a:rPr lang="es-MX" sz="2400" i="1">
                                          <a:latin typeface="Cambria Math" panose="02040503050406030204" pitchFamily="18" charset="0"/>
                                        </a:rPr>
                                      </m:ctrlPr>
                                    </m:fPr>
                                    <m:num>
                                      <m:sSub>
                                        <m:sSubPr>
                                          <m:ctrlPr>
                                            <a:rPr lang="es-MX" sz="2400" i="1">
                                              <a:latin typeface="Cambria Math" panose="02040503050406030204" pitchFamily="18" charset="0"/>
                                            </a:rPr>
                                          </m:ctrlPr>
                                        </m:sSubPr>
                                        <m:e>
                                          <m:r>
                                            <a:rPr lang="es-MX" sz="2400" i="1">
                                              <a:latin typeface="Cambria Math" panose="02040503050406030204" pitchFamily="18" charset="0"/>
                                            </a:rPr>
                                            <m:t>𝑆𝑆</m:t>
                                          </m:r>
                                        </m:e>
                                        <m:sub>
                                          <m:r>
                                            <a:rPr lang="es-MX" sz="2400" i="1">
                                              <a:latin typeface="Cambria Math" panose="02040503050406030204" pitchFamily="18" charset="0"/>
                                            </a:rPr>
                                            <m:t>𝐸</m:t>
                                          </m:r>
                                        </m:sub>
                                      </m:sSub>
                                    </m:num>
                                    <m:den>
                                      <m:d>
                                        <m:dPr>
                                          <m:ctrlPr>
                                            <a:rPr lang="es-MX" sz="2400" i="1">
                                              <a:latin typeface="Cambria Math" panose="02040503050406030204" pitchFamily="18" charset="0"/>
                                            </a:rPr>
                                          </m:ctrlPr>
                                        </m:dPr>
                                        <m:e>
                                          <m:r>
                                            <a:rPr lang="es-MX" sz="2400" i="1">
                                              <a:latin typeface="Cambria Math" panose="02040503050406030204" pitchFamily="18" charset="0"/>
                                            </a:rPr>
                                            <m:t>𝑛</m:t>
                                          </m:r>
                                          <m:r>
                                            <a:rPr lang="es-MX" sz="2400" i="0">
                                              <a:latin typeface="Cambria Math" panose="02040503050406030204" pitchFamily="18" charset="0"/>
                                            </a:rPr>
                                            <m:t>−</m:t>
                                          </m:r>
                                          <m:r>
                                            <a:rPr lang="es-MX" sz="2400" i="1">
                                              <a:latin typeface="Cambria Math" panose="02040503050406030204" pitchFamily="18" charset="0"/>
                                            </a:rPr>
                                            <m:t>𝑝</m:t>
                                          </m:r>
                                        </m:e>
                                      </m:d>
                                    </m:den>
                                  </m:f>
                                </m:num>
                                <m:den>
                                  <m:f>
                                    <m:fPr>
                                      <m:type m:val="skw"/>
                                      <m:ctrlPr>
                                        <a:rPr lang="es-MX" sz="2400" i="1">
                                          <a:latin typeface="Cambria Math" panose="02040503050406030204" pitchFamily="18" charset="0"/>
                                        </a:rPr>
                                      </m:ctrlPr>
                                    </m:fPr>
                                    <m:num>
                                      <m:sSub>
                                        <m:sSubPr>
                                          <m:ctrlPr>
                                            <a:rPr lang="es-MX" sz="2400" i="1">
                                              <a:latin typeface="Cambria Math" panose="02040503050406030204" pitchFamily="18" charset="0"/>
                                            </a:rPr>
                                          </m:ctrlPr>
                                        </m:sSubPr>
                                        <m:e>
                                          <m:r>
                                            <a:rPr lang="es-MX" sz="2400" i="1">
                                              <a:latin typeface="Cambria Math" panose="02040503050406030204" pitchFamily="18" charset="0"/>
                                            </a:rPr>
                                            <m:t>𝑆𝑆</m:t>
                                          </m:r>
                                        </m:e>
                                        <m:sub>
                                          <m:r>
                                            <a:rPr lang="es-MX" sz="2400" i="1">
                                              <a:latin typeface="Cambria Math" panose="02040503050406030204" pitchFamily="18" charset="0"/>
                                            </a:rPr>
                                            <m:t>𝑇</m:t>
                                          </m:r>
                                        </m:sub>
                                      </m:sSub>
                                    </m:num>
                                    <m:den>
                                      <m:d>
                                        <m:dPr>
                                          <m:ctrlPr>
                                            <a:rPr lang="es-MX" sz="2400" i="1">
                                              <a:latin typeface="Cambria Math" panose="02040503050406030204" pitchFamily="18" charset="0"/>
                                            </a:rPr>
                                          </m:ctrlPr>
                                        </m:dPr>
                                        <m:e>
                                          <m:r>
                                            <a:rPr lang="es-MX" sz="2400" i="1">
                                              <a:latin typeface="Cambria Math" panose="02040503050406030204" pitchFamily="18" charset="0"/>
                                            </a:rPr>
                                            <m:t>𝑛</m:t>
                                          </m:r>
                                          <m:r>
                                            <a:rPr lang="es-MX" sz="2400" i="0">
                                              <a:latin typeface="Cambria Math" panose="02040503050406030204" pitchFamily="18" charset="0"/>
                                            </a:rPr>
                                            <m:t>−1</m:t>
                                          </m:r>
                                        </m:e>
                                      </m:d>
                                    </m:den>
                                  </m:f>
                                </m:den>
                              </m:f>
                            </m:e>
                          </m:d>
                          <m:r>
                            <a:rPr lang="es-MX" sz="2400" i="0">
                              <a:latin typeface="Cambria Math" panose="02040503050406030204" pitchFamily="18" charset="0"/>
                            </a:rPr>
                            <m:t>=1−</m:t>
                          </m:r>
                          <m:d>
                            <m:dPr>
                              <m:ctrlPr>
                                <a:rPr lang="es-MX" sz="2400" i="1">
                                  <a:latin typeface="Cambria Math" panose="02040503050406030204" pitchFamily="18" charset="0"/>
                                </a:rPr>
                              </m:ctrlPr>
                            </m:dPr>
                            <m:e>
                              <m:f>
                                <m:fPr>
                                  <m:ctrlPr>
                                    <a:rPr lang="es-MX" sz="2400" i="1">
                                      <a:latin typeface="Cambria Math" panose="02040503050406030204" pitchFamily="18" charset="0"/>
                                    </a:rPr>
                                  </m:ctrlPr>
                                </m:fPr>
                                <m:num>
                                  <m:r>
                                    <a:rPr lang="es-MX" sz="2400" i="1">
                                      <a:latin typeface="Cambria Math" panose="02040503050406030204" pitchFamily="18" charset="0"/>
                                    </a:rPr>
                                    <m:t>𝑛</m:t>
                                  </m:r>
                                  <m:r>
                                    <a:rPr lang="es-MX" sz="2400" i="0">
                                      <a:latin typeface="Cambria Math" panose="02040503050406030204" pitchFamily="18" charset="0"/>
                                    </a:rPr>
                                    <m:t>−1</m:t>
                                  </m:r>
                                </m:num>
                                <m:den>
                                  <m:r>
                                    <a:rPr lang="es-MX" sz="2400" i="1">
                                      <a:latin typeface="Cambria Math" panose="02040503050406030204" pitchFamily="18" charset="0"/>
                                    </a:rPr>
                                    <m:t>𝑛</m:t>
                                  </m:r>
                                  <m:r>
                                    <a:rPr lang="es-MX" sz="2400" i="0">
                                      <a:latin typeface="Cambria Math" panose="02040503050406030204" pitchFamily="18" charset="0"/>
                                    </a:rPr>
                                    <m:t>−</m:t>
                                  </m:r>
                                  <m:r>
                                    <a:rPr lang="es-MX" sz="2400" i="1">
                                      <a:latin typeface="Cambria Math" panose="02040503050406030204" pitchFamily="18" charset="0"/>
                                    </a:rPr>
                                    <m:t>𝑝</m:t>
                                  </m:r>
                                </m:den>
                              </m:f>
                            </m:e>
                          </m:d>
                          <m:r>
                            <a:rPr lang="es-MX" sz="2400" i="0">
                              <a:latin typeface="Cambria Math" panose="02040503050406030204" pitchFamily="18" charset="0"/>
                            </a:rPr>
                            <m:t>(1−</m:t>
                          </m:r>
                          <m:sSup>
                            <m:sSupPr>
                              <m:ctrlPr>
                                <a:rPr lang="es-MX" sz="2400" i="1">
                                  <a:latin typeface="Cambria Math" panose="02040503050406030204" pitchFamily="18" charset="0"/>
                                </a:rPr>
                              </m:ctrlPr>
                            </m:sSupPr>
                            <m:e>
                              <m:r>
                                <a:rPr lang="es-MX" sz="2400" i="1">
                                  <a:latin typeface="Cambria Math" panose="02040503050406030204" pitchFamily="18" charset="0"/>
                                </a:rPr>
                                <m:t>𝑅</m:t>
                              </m:r>
                            </m:e>
                            <m:sup>
                              <m:r>
                                <a:rPr lang="es-MX" sz="2400" i="0">
                                  <a:latin typeface="Cambria Math" panose="02040503050406030204" pitchFamily="18" charset="0"/>
                                </a:rPr>
                                <m:t>2</m:t>
                              </m:r>
                            </m:sup>
                          </m:sSup>
                        </m:e>
                      </m:d>
                    </m:oMath>
                  </m:oMathPara>
                </a14:m>
                <a:endParaRPr lang="es-MX" sz="2400" dirty="0"/>
              </a:p>
            </p:txBody>
          </p:sp>
        </mc:Choice>
        <mc:Fallback xmlns="">
          <p:sp>
            <p:nvSpPr>
              <p:cNvPr id="2" name="Rectángulo 1"/>
              <p:cNvSpPr>
                <a:spLocks noRot="1" noChangeAspect="1" noMove="1" noResize="1" noEditPoints="1" noAdjustHandles="1" noChangeArrowheads="1" noChangeShapeType="1" noTextEdit="1"/>
              </p:cNvSpPr>
              <p:nvPr/>
            </p:nvSpPr>
            <p:spPr>
              <a:xfrm>
                <a:off x="611560" y="2677139"/>
                <a:ext cx="7920880" cy="1471941"/>
              </a:xfrm>
              <a:prstGeom prst="rect">
                <a:avLst/>
              </a:prstGeom>
              <a:blipFill>
                <a:blip r:embed="rId2"/>
                <a:stretch>
                  <a:fillRect/>
                </a:stretch>
              </a:blipFill>
            </p:spPr>
            <p:txBody>
              <a:bodyPr/>
              <a:lstStyle/>
              <a:p>
                <a:r>
                  <a:rPr lang="es-MX">
                    <a:noFill/>
                  </a:rPr>
                  <a:t> </a:t>
                </a:r>
              </a:p>
            </p:txBody>
          </p:sp>
        </mc:Fallback>
      </mc:AlternateContent>
      <p:sp>
        <p:nvSpPr>
          <p:cNvPr id="3" name="Rectángulo 2"/>
          <p:cNvSpPr/>
          <p:nvPr/>
        </p:nvSpPr>
        <p:spPr>
          <a:xfrm>
            <a:off x="2987824" y="217370"/>
            <a:ext cx="4608512" cy="523220"/>
          </a:xfrm>
          <a:prstGeom prst="rect">
            <a:avLst/>
          </a:prstGeom>
        </p:spPr>
        <p:txBody>
          <a:bodyPr wrap="square">
            <a:spAutoFit/>
          </a:bodyPr>
          <a:lstStyle/>
          <a:p>
            <a:r>
              <a:rPr lang="es-MX"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R cuadrada ajustada</a:t>
            </a:r>
            <a:endParaRPr lang="es-MX" sz="2800" b="1" dirty="0"/>
          </a:p>
        </p:txBody>
      </p:sp>
      <mc:AlternateContent xmlns:mc="http://schemas.openxmlformats.org/markup-compatibility/2006" xmlns:a14="http://schemas.microsoft.com/office/drawing/2010/main">
        <mc:Choice Requires="a14">
          <p:sp>
            <p:nvSpPr>
              <p:cNvPr id="4" name="Rectángulo 3"/>
              <p:cNvSpPr/>
              <p:nvPr/>
            </p:nvSpPr>
            <p:spPr>
              <a:xfrm>
                <a:off x="395536" y="843971"/>
                <a:ext cx="8352928" cy="1779333"/>
              </a:xfrm>
              <a:prstGeom prst="rect">
                <a:avLst/>
              </a:prstGeom>
            </p:spPr>
            <p:txBody>
              <a:bodyPr wrap="square">
                <a:spAutoFit/>
              </a:bodyPr>
              <a:lstStyle/>
              <a:p>
                <a:pPr algn="just">
                  <a:lnSpc>
                    <a:spcPct val="150000"/>
                  </a:lnSpc>
                  <a:spcAft>
                    <a:spcPts val="1000"/>
                  </a:spcAft>
                </a:pPr>
                <a:r>
                  <a:rPr lang="es-MX" sz="2400" b="1" dirty="0">
                    <a:latin typeface="Calibri" panose="020F0502020204030204" pitchFamily="34" charset="0"/>
                    <a:ea typeface="Calibri" panose="020F0502020204030204" pitchFamily="34" charset="0"/>
                    <a:cs typeface="Times New Roman" panose="02020603050405020304" pitchFamily="18" charset="0"/>
                  </a:rPr>
                  <a:t>Puesto que </a:t>
                </a:r>
                <a14:m>
                  <m:oMath xmlns:m="http://schemas.openxmlformats.org/officeDocument/2006/math">
                    <m:sSup>
                      <m:sSupPr>
                        <m:ctrlPr>
                          <a:rPr lang="es-MX"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MX" sz="2400" b="1" i="1">
                            <a:effectLst/>
                            <a:latin typeface="Cambria Math" panose="02040503050406030204" pitchFamily="18" charset="0"/>
                            <a:ea typeface="Calibri" panose="020F0502020204030204" pitchFamily="34" charset="0"/>
                            <a:cs typeface="Times New Roman" panose="02020603050405020304" pitchFamily="18" charset="0"/>
                          </a:rPr>
                          <m:t>𝑹</m:t>
                        </m:r>
                      </m:e>
                      <m:sup>
                        <m:r>
                          <a:rPr lang="es-MX" sz="2400" b="1" i="1">
                            <a:effectLst/>
                            <a:latin typeface="Cambria Math" panose="02040503050406030204" pitchFamily="18" charset="0"/>
                            <a:ea typeface="Calibri" panose="020F0502020204030204" pitchFamily="34" charset="0"/>
                            <a:cs typeface="Times New Roman" panose="02020603050405020304" pitchFamily="18" charset="0"/>
                          </a:rPr>
                          <m:t>𝟐</m:t>
                        </m:r>
                      </m:sup>
                    </m:sSup>
                  </m:oMath>
                </a14:m>
                <a:r>
                  <a:rPr lang="es-MX" sz="2400" b="1" dirty="0">
                    <a:effectLst/>
                    <a:latin typeface="Calibri" panose="020F0502020204030204" pitchFamily="34" charset="0"/>
                    <a:ea typeface="Calibri" panose="020F0502020204030204" pitchFamily="34" charset="0"/>
                    <a:cs typeface="Times New Roman" panose="02020603050405020304" pitchFamily="18" charset="0"/>
                  </a:rPr>
                  <a:t> siempre se incrementa cuando se agregan términos al modelo, algunos constructores de modelos de regresión prefieren usar el estadístico </a:t>
                </a:r>
                <a14:m>
                  <m:oMath xmlns:m="http://schemas.openxmlformats.org/officeDocument/2006/math">
                    <m:sSup>
                      <m:sSupPr>
                        <m:ctrlPr>
                          <a:rPr lang="es-MX"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MX" sz="2400" b="1" i="1">
                            <a:effectLst/>
                            <a:latin typeface="Cambria Math" panose="02040503050406030204" pitchFamily="18" charset="0"/>
                            <a:ea typeface="Calibri" panose="020F0502020204030204" pitchFamily="34" charset="0"/>
                            <a:cs typeface="Times New Roman" panose="02020603050405020304" pitchFamily="18" charset="0"/>
                          </a:rPr>
                          <m:t>𝑹</m:t>
                        </m:r>
                      </m:e>
                      <m:sup>
                        <m:r>
                          <a:rPr lang="es-MX" sz="2400" b="1" i="1">
                            <a:effectLst/>
                            <a:latin typeface="Cambria Math" panose="02040503050406030204" pitchFamily="18" charset="0"/>
                            <a:ea typeface="Calibri" panose="020F0502020204030204" pitchFamily="34" charset="0"/>
                            <a:cs typeface="Times New Roman" panose="02020603050405020304" pitchFamily="18" charset="0"/>
                          </a:rPr>
                          <m:t>𝟐</m:t>
                        </m:r>
                      </m:sup>
                    </m:sSup>
                  </m:oMath>
                </a14:m>
                <a:r>
                  <a:rPr lang="es-MX" sz="2400" b="1" dirty="0">
                    <a:effectLst/>
                    <a:latin typeface="Calibri" panose="020F0502020204030204" pitchFamily="34" charset="0"/>
                    <a:ea typeface="Calibri" panose="020F0502020204030204" pitchFamily="34" charset="0"/>
                    <a:cs typeface="Times New Roman" panose="02020603050405020304" pitchFamily="18" charset="0"/>
                  </a:rPr>
                  <a:t>ajustada definido como </a:t>
                </a:r>
              </a:p>
            </p:txBody>
          </p:sp>
        </mc:Choice>
        <mc:Fallback xmlns="">
          <p:sp>
            <p:nvSpPr>
              <p:cNvPr id="4" name="Rectángulo 3"/>
              <p:cNvSpPr>
                <a:spLocks noRot="1" noChangeAspect="1" noMove="1" noResize="1" noEditPoints="1" noAdjustHandles="1" noChangeArrowheads="1" noChangeShapeType="1" noTextEdit="1"/>
              </p:cNvSpPr>
              <p:nvPr/>
            </p:nvSpPr>
            <p:spPr>
              <a:xfrm>
                <a:off x="395536" y="843971"/>
                <a:ext cx="8352928" cy="1779333"/>
              </a:xfrm>
              <a:prstGeom prst="rect">
                <a:avLst/>
              </a:prstGeom>
              <a:blipFill>
                <a:blip r:embed="rId3"/>
                <a:stretch>
                  <a:fillRect l="-1168" r="-1095" b="-3425"/>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323528" y="4149080"/>
                <a:ext cx="8338107" cy="2341410"/>
              </a:xfrm>
              <a:prstGeom prst="rect">
                <a:avLst/>
              </a:prstGeom>
            </p:spPr>
            <p:txBody>
              <a:bodyPr wrap="square">
                <a:spAutoFit/>
              </a:bodyPr>
              <a:lstStyle/>
              <a:p>
                <a:pPr algn="just">
                  <a:lnSpc>
                    <a:spcPct val="150000"/>
                  </a:lnSpc>
                  <a:spcAft>
                    <a:spcPts val="1000"/>
                  </a:spcAft>
                </a:pPr>
                <a:r>
                  <a:rPr lang="es-MX" sz="2400" b="1" dirty="0">
                    <a:latin typeface="Calibri" panose="020F0502020204030204" pitchFamily="34" charset="0"/>
                    <a:ea typeface="Calibri" panose="020F0502020204030204" pitchFamily="34" charset="0"/>
                  </a:rPr>
                  <a:t>El estadístico </a:t>
                </a:r>
                <a14:m>
                  <m:oMath xmlns:m="http://schemas.openxmlformats.org/officeDocument/2006/math">
                    <m:sSup>
                      <m:sSupPr>
                        <m:ctrlPr>
                          <a:rPr lang="es-MX"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MX" sz="2400" b="1" i="1">
                            <a:effectLst/>
                            <a:latin typeface="Cambria Math" panose="02040503050406030204" pitchFamily="18" charset="0"/>
                            <a:ea typeface="Calibri" panose="020F0502020204030204" pitchFamily="34" charset="0"/>
                            <a:cs typeface="Times New Roman" panose="02020603050405020304" pitchFamily="18" charset="0"/>
                          </a:rPr>
                          <m:t>𝑹</m:t>
                        </m:r>
                      </m:e>
                      <m:sup>
                        <m:r>
                          <a:rPr lang="es-MX" sz="2400" b="1" i="1">
                            <a:effectLst/>
                            <a:latin typeface="Cambria Math" panose="02040503050406030204" pitchFamily="18" charset="0"/>
                            <a:ea typeface="Calibri" panose="020F0502020204030204" pitchFamily="34" charset="0"/>
                            <a:cs typeface="Times New Roman" panose="02020603050405020304" pitchFamily="18" charset="0"/>
                          </a:rPr>
                          <m:t>𝟐</m:t>
                        </m:r>
                      </m:sup>
                    </m:sSup>
                  </m:oMath>
                </a14:m>
                <a:r>
                  <a:rPr lang="es-MX" sz="2400" b="1" dirty="0">
                    <a:latin typeface="Calibri" panose="020F0502020204030204" pitchFamily="34" charset="0"/>
                    <a:ea typeface="Calibri" panose="020F0502020204030204" pitchFamily="34" charset="0"/>
                  </a:rPr>
                  <a:t> ajustada no siempre se incrementará cuando se agreguen variables al modelo. De hecho, si se agregan términos innecesarios, el valor de </a:t>
                </a:r>
                <a14:m>
                  <m:oMath xmlns:m="http://schemas.openxmlformats.org/officeDocument/2006/math">
                    <m:sSub>
                      <m:sSubPr>
                        <m:ctrlPr>
                          <a:rPr lang="es-MX" sz="2400" b="1" i="1">
                            <a:latin typeface="Cambria Math" panose="02040503050406030204" pitchFamily="18" charset="0"/>
                            <a:ea typeface="Calibri" panose="020F0502020204030204" pitchFamily="34" charset="0"/>
                          </a:rPr>
                        </m:ctrlPr>
                      </m:sSubPr>
                      <m:e>
                        <m:sSup>
                          <m:sSupPr>
                            <m:ctrlPr>
                              <a:rPr lang="es-MX" sz="2400" b="1" i="1">
                                <a:latin typeface="Cambria Math" panose="02040503050406030204" pitchFamily="18" charset="0"/>
                                <a:ea typeface="Calibri" panose="020F0502020204030204" pitchFamily="34" charset="0"/>
                              </a:rPr>
                            </m:ctrlPr>
                          </m:sSupPr>
                          <m:e>
                            <m:r>
                              <a:rPr lang="es-MX" sz="2400" b="1" i="1">
                                <a:latin typeface="Cambria Math" panose="02040503050406030204" pitchFamily="18" charset="0"/>
                                <a:ea typeface="Calibri" panose="020F0502020204030204" pitchFamily="34" charset="0"/>
                              </a:rPr>
                              <m:t>𝑹</m:t>
                            </m:r>
                          </m:e>
                          <m:sup>
                            <m:r>
                              <a:rPr lang="es-MX" sz="2400" b="1" i="1">
                                <a:latin typeface="Cambria Math" panose="02040503050406030204" pitchFamily="18" charset="0"/>
                                <a:ea typeface="Calibri" panose="020F0502020204030204" pitchFamily="34" charset="0"/>
                              </a:rPr>
                              <m:t>𝟐</m:t>
                            </m:r>
                          </m:sup>
                        </m:sSup>
                      </m:e>
                      <m:sub>
                        <m:r>
                          <a:rPr lang="es-MX" sz="2400" b="1" i="1">
                            <a:latin typeface="Cambria Math" panose="02040503050406030204" pitchFamily="18" charset="0"/>
                            <a:ea typeface="Calibri" panose="020F0502020204030204" pitchFamily="34" charset="0"/>
                          </a:rPr>
                          <m:t>𝒂𝒋𝒖𝒔𝒕𝒂𝒅𝒂</m:t>
                        </m:r>
                      </m:sub>
                    </m:sSub>
                  </m:oMath>
                </a14:m>
                <a:r>
                  <a:rPr lang="es-MX" sz="2400" b="1" dirty="0">
                    <a:latin typeface="Calibri" panose="020F0502020204030204" pitchFamily="34" charset="0"/>
                    <a:ea typeface="Calibri" panose="020F0502020204030204" pitchFamily="34" charset="0"/>
                  </a:rPr>
                  <a:t> se disminuye con frecuencia.</a:t>
                </a:r>
                <a:endParaRPr lang="es-MX" sz="24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323528" y="4149080"/>
                <a:ext cx="8338107" cy="2341410"/>
              </a:xfrm>
              <a:prstGeom prst="rect">
                <a:avLst/>
              </a:prstGeom>
              <a:blipFill>
                <a:blip r:embed="rId4"/>
                <a:stretch>
                  <a:fillRect l="-1096" r="-1170" b="-4948"/>
                </a:stretch>
              </a:blipFill>
            </p:spPr>
            <p:txBody>
              <a:bodyPr/>
              <a:lstStyle/>
              <a:p>
                <a:r>
                  <a:rPr lang="es-MX">
                    <a:noFill/>
                  </a:rPr>
                  <a:t> </a:t>
                </a:r>
              </a:p>
            </p:txBody>
          </p:sp>
        </mc:Fallback>
      </mc:AlternateContent>
    </p:spTree>
    <p:extLst>
      <p:ext uri="{BB962C8B-B14F-4D97-AF65-F5344CB8AC3E}">
        <p14:creationId xmlns:p14="http://schemas.microsoft.com/office/powerpoint/2010/main" val="3709734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1391" y="188640"/>
            <a:ext cx="8424936" cy="461665"/>
          </a:xfrm>
          <a:prstGeom prst="rect">
            <a:avLst/>
          </a:prstGeom>
        </p:spPr>
        <p:txBody>
          <a:bodyPr wrap="square">
            <a:spAutoFit/>
          </a:bodyPr>
          <a:lstStyle/>
          <a:p>
            <a:pPr algn="ctr"/>
            <a:r>
              <a:rPr lang="es-MX" sz="2400" b="1" dirty="0">
                <a:ea typeface="Calibri" panose="020F0502020204030204" pitchFamily="34" charset="0"/>
              </a:rPr>
              <a:t>Pruebas de los coeficientes de regresión individuales </a:t>
            </a:r>
            <a:endParaRPr lang="es-MX" sz="2400" b="1" dirty="0"/>
          </a:p>
        </p:txBody>
      </p:sp>
      <mc:AlternateContent xmlns:mc="http://schemas.openxmlformats.org/markup-compatibility/2006" xmlns:a14="http://schemas.microsoft.com/office/drawing/2010/main">
        <mc:Choice Requires="a14">
          <p:sp>
            <p:nvSpPr>
              <p:cNvPr id="3" name="Rectángulo 2"/>
              <p:cNvSpPr/>
              <p:nvPr/>
            </p:nvSpPr>
            <p:spPr>
              <a:xfrm>
                <a:off x="428558" y="650305"/>
                <a:ext cx="8424936" cy="1202317"/>
              </a:xfrm>
              <a:prstGeom prst="rect">
                <a:avLst/>
              </a:prstGeom>
            </p:spPr>
            <p:txBody>
              <a:bodyPr wrap="square">
                <a:spAutoFit/>
              </a:bodyPr>
              <a:lstStyle/>
              <a:p>
                <a:pPr algn="just">
                  <a:lnSpc>
                    <a:spcPct val="150000"/>
                  </a:lnSpc>
                  <a:spcAft>
                    <a:spcPts val="1000"/>
                  </a:spcAft>
                </a:pPr>
                <a:r>
                  <a:rPr lang="es-MX" sz="2400" b="1" dirty="0">
                    <a:ea typeface="Calibri" panose="020F0502020204030204" pitchFamily="34" charset="0"/>
                  </a:rPr>
                  <a:t>Las hipótesis para probar la significación de cualquier coeficiente de regresión individual, por ejemplo </a:t>
                </a:r>
                <a14:m>
                  <m:oMath xmlns:m="http://schemas.openxmlformats.org/officeDocument/2006/math">
                    <m:sSub>
                      <m:sSubPr>
                        <m:ctrlPr>
                          <a:rPr lang="es-MX"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2400" b="1" i="1">
                            <a:effectLst/>
                            <a:latin typeface="Cambria Math" panose="02040503050406030204" pitchFamily="18" charset="0"/>
                            <a:ea typeface="Calibri" panose="020F0502020204030204" pitchFamily="34" charset="0"/>
                            <a:cs typeface="Times New Roman" panose="02020603050405020304" pitchFamily="18" charset="0"/>
                          </a:rPr>
                          <m:t>𝜷</m:t>
                        </m:r>
                      </m:e>
                      <m:sub>
                        <m:r>
                          <a:rPr lang="es-MX" sz="2400" b="1" i="1">
                            <a:effectLst/>
                            <a:latin typeface="Cambria Math" panose="02040503050406030204" pitchFamily="18" charset="0"/>
                            <a:ea typeface="Calibri" panose="020F0502020204030204" pitchFamily="34" charset="0"/>
                            <a:cs typeface="Times New Roman" panose="02020603050405020304" pitchFamily="18" charset="0"/>
                          </a:rPr>
                          <m:t>𝒋</m:t>
                        </m:r>
                      </m:sub>
                    </m:sSub>
                  </m:oMath>
                </a14:m>
                <a:r>
                  <a:rPr lang="es-MX" sz="2400" b="1" dirty="0">
                    <a:effectLst/>
                    <a:ea typeface="Times New Roman" panose="02020603050405020304" pitchFamily="18" charset="0"/>
                  </a:rPr>
                  <a:t>, son </a:t>
                </a:r>
                <a:endParaRPr lang="es-MX" sz="2400" b="1" dirty="0">
                  <a:effectLst/>
                  <a:ea typeface="Calibri" panose="020F0502020204030204" pitchFamily="34"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428558" y="650305"/>
                <a:ext cx="8424936" cy="1202317"/>
              </a:xfrm>
              <a:prstGeom prst="rect">
                <a:avLst/>
              </a:prstGeom>
              <a:blipFill>
                <a:blip r:embed="rId2"/>
                <a:stretch>
                  <a:fillRect l="-1085" r="-1158" b="-7614"/>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251520" y="1977648"/>
                <a:ext cx="2376264" cy="1546064"/>
              </a:xfrm>
              <a:prstGeom prst="rect">
                <a:avLst/>
              </a:prstGeom>
            </p:spPr>
            <p:txBody>
              <a:bodyPr wrap="square">
                <a:spAutoFit/>
              </a:bodyPr>
              <a:lstStyle/>
              <a:p>
                <a:pPr algn="ctr">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MX" sz="2400" i="1" smtClean="0">
                              <a:latin typeface="Cambria Math" panose="02040503050406030204" pitchFamily="18" charset="0"/>
                              <a:ea typeface="Calibri" panose="020F0502020204030204" pitchFamily="34" charset="0"/>
                              <a:cs typeface="Times New Roman" panose="02020603050405020304" pitchFamily="18" charset="0"/>
                            </a:rPr>
                          </m:ctrlPr>
                        </m:sSubPr>
                        <m:e>
                          <m:r>
                            <a:rPr lang="es-MX" sz="2400" i="1">
                              <a:effectLst/>
                              <a:latin typeface="Cambria Math" panose="02040503050406030204" pitchFamily="18" charset="0"/>
                              <a:ea typeface="Calibri" panose="020F0502020204030204" pitchFamily="34" charset="0"/>
                              <a:cs typeface="Times New Roman" panose="02020603050405020304" pitchFamily="18" charset="0"/>
                            </a:rPr>
                            <m:t>𝐻</m:t>
                          </m:r>
                        </m:e>
                        <m:sub>
                          <m:r>
                            <a:rPr lang="es-MX" sz="2400" i="1">
                              <a:effectLst/>
                              <a:latin typeface="Cambria Math" panose="02040503050406030204" pitchFamily="18" charset="0"/>
                              <a:ea typeface="Calibri" panose="020F0502020204030204" pitchFamily="34" charset="0"/>
                              <a:cs typeface="Times New Roman" panose="02020603050405020304" pitchFamily="18" charset="0"/>
                            </a:rPr>
                            <m:t>0</m:t>
                          </m:r>
                        </m:sub>
                      </m:sSub>
                      <m:r>
                        <a:rPr lang="es-MX"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s-MX" sz="2400" i="1">
                              <a:effectLst/>
                              <a:latin typeface="Cambria Math" panose="02040503050406030204" pitchFamily="18" charset="0"/>
                              <a:ea typeface="Calibri" panose="020F0502020204030204" pitchFamily="34" charset="0"/>
                              <a:cs typeface="Times New Roman" panose="02020603050405020304" pitchFamily="18" charset="0"/>
                            </a:rPr>
                            <m:t>𝑗</m:t>
                          </m:r>
                        </m:sub>
                      </m:sSub>
                      <m:r>
                        <a:rPr lang="es-MX" sz="24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MX"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2400" i="1">
                              <a:effectLst/>
                              <a:latin typeface="Cambria Math" panose="02040503050406030204" pitchFamily="18" charset="0"/>
                              <a:ea typeface="Calibri" panose="020F0502020204030204" pitchFamily="34" charset="0"/>
                              <a:cs typeface="Times New Roman" panose="02020603050405020304" pitchFamily="18" charset="0"/>
                            </a:rPr>
                            <m:t>𝐻</m:t>
                          </m:r>
                        </m:e>
                        <m:sub>
                          <m:r>
                            <a:rPr lang="es-MX" sz="2400" b="0" i="1" smtClean="0">
                              <a:effectLst/>
                              <a:latin typeface="Cambria Math" panose="02040503050406030204" pitchFamily="18" charset="0"/>
                              <a:ea typeface="Calibri" panose="020F0502020204030204" pitchFamily="34" charset="0"/>
                              <a:cs typeface="Times New Roman" panose="02020603050405020304" pitchFamily="18" charset="0"/>
                            </a:rPr>
                            <m:t>𝑎</m:t>
                          </m:r>
                        </m:sub>
                      </m:sSub>
                      <m:r>
                        <a:rPr lang="es-MX"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s-MX" sz="2400" i="1">
                              <a:effectLst/>
                              <a:latin typeface="Cambria Math" panose="02040503050406030204" pitchFamily="18" charset="0"/>
                              <a:ea typeface="Calibri" panose="020F0502020204030204" pitchFamily="34" charset="0"/>
                              <a:cs typeface="Times New Roman" panose="02020603050405020304" pitchFamily="18" charset="0"/>
                            </a:rPr>
                            <m:t>𝑗</m:t>
                          </m:r>
                        </m:sub>
                      </m:sSub>
                      <m:r>
                        <a:rPr lang="es-MX" sz="24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251520" y="1977648"/>
                <a:ext cx="2376264" cy="1546064"/>
              </a:xfrm>
              <a:prstGeom prst="rect">
                <a:avLst/>
              </a:prstGeom>
              <a:blipFill>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2267744" y="1977648"/>
                <a:ext cx="6684925" cy="2413353"/>
              </a:xfrm>
              <a:prstGeom prst="rect">
                <a:avLst/>
              </a:prstGeom>
            </p:spPr>
            <p:txBody>
              <a:bodyPr wrap="square">
                <a:spAutoFit/>
              </a:bodyPr>
              <a:lstStyle/>
              <a:p>
                <a:pPr algn="just">
                  <a:lnSpc>
                    <a:spcPct val="150000"/>
                  </a:lnSpc>
                  <a:spcAft>
                    <a:spcPts val="1000"/>
                  </a:spcAft>
                </a:pPr>
                <a:r>
                  <a:rPr lang="es-MX" sz="2400" b="1" dirty="0">
                    <a:ea typeface="Times New Roman" panose="02020603050405020304" pitchFamily="18" charset="0"/>
                  </a:rPr>
                  <a:t>Si </a:t>
                </a:r>
                <a14:m>
                  <m:oMath xmlns:m="http://schemas.openxmlformats.org/officeDocument/2006/math">
                    <m:sSub>
                      <m:sSubPr>
                        <m:ctrlPr>
                          <a:rPr lang="es-MX"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2400" b="1" i="1">
                            <a:effectLst/>
                            <a:latin typeface="Cambria Math" panose="02040503050406030204" pitchFamily="18" charset="0"/>
                            <a:ea typeface="Calibri" panose="020F0502020204030204" pitchFamily="34" charset="0"/>
                            <a:cs typeface="Times New Roman" panose="02020603050405020304" pitchFamily="18" charset="0"/>
                          </a:rPr>
                          <m:t>𝑯</m:t>
                        </m:r>
                      </m:e>
                      <m:sub>
                        <m:r>
                          <a:rPr lang="es-MX" sz="2400" b="1" i="1">
                            <a:effectLst/>
                            <a:latin typeface="Cambria Math" panose="02040503050406030204" pitchFamily="18" charset="0"/>
                            <a:ea typeface="Calibri" panose="020F0502020204030204" pitchFamily="34" charset="0"/>
                            <a:cs typeface="Times New Roman" panose="02020603050405020304" pitchFamily="18" charset="0"/>
                          </a:rPr>
                          <m:t>𝟎</m:t>
                        </m:r>
                      </m:sub>
                    </m:sSub>
                    <m:r>
                      <a:rPr lang="es-MX" sz="24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2400" b="1" i="1">
                            <a:effectLst/>
                            <a:latin typeface="Cambria Math" panose="02040503050406030204" pitchFamily="18" charset="0"/>
                            <a:ea typeface="Calibri" panose="020F0502020204030204" pitchFamily="34" charset="0"/>
                            <a:cs typeface="Times New Roman" panose="02020603050405020304" pitchFamily="18" charset="0"/>
                          </a:rPr>
                          <m:t>𝜷</m:t>
                        </m:r>
                      </m:e>
                      <m:sub>
                        <m:r>
                          <a:rPr lang="es-MX" sz="2400" b="1" i="1">
                            <a:effectLst/>
                            <a:latin typeface="Cambria Math" panose="02040503050406030204" pitchFamily="18" charset="0"/>
                            <a:ea typeface="Calibri" panose="020F0502020204030204" pitchFamily="34" charset="0"/>
                            <a:cs typeface="Times New Roman" panose="02020603050405020304" pitchFamily="18" charset="0"/>
                          </a:rPr>
                          <m:t>𝒋</m:t>
                        </m:r>
                      </m:sub>
                    </m:sSub>
                    <m:r>
                      <a:rPr lang="es-MX" sz="2400" b="1" i="1">
                        <a:effectLst/>
                        <a:latin typeface="Cambria Math" panose="02040503050406030204" pitchFamily="18" charset="0"/>
                        <a:ea typeface="Calibri" panose="020F0502020204030204" pitchFamily="34" charset="0"/>
                        <a:cs typeface="Times New Roman" panose="02020603050405020304" pitchFamily="18" charset="0"/>
                      </a:rPr>
                      <m:t>=</m:t>
                    </m:r>
                    <m:r>
                      <a:rPr lang="es-MX" sz="2400" b="1" i="1">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s-MX" sz="2400" b="1" dirty="0">
                    <a:effectLst/>
                    <a:ea typeface="Times New Roman" panose="02020603050405020304" pitchFamily="18" charset="0"/>
                  </a:rPr>
                  <a:t> no se rechaza, entonces esto indica que </a:t>
                </a:r>
                <a14:m>
                  <m:oMath xmlns:m="http://schemas.openxmlformats.org/officeDocument/2006/math">
                    <m:sSub>
                      <m:sSubPr>
                        <m:ctrlPr>
                          <a:rPr lang="es-MX"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MX" sz="2400" b="1" i="1">
                            <a:effectLst/>
                            <a:latin typeface="Cambria Math" panose="02040503050406030204" pitchFamily="18" charset="0"/>
                            <a:ea typeface="Times New Roman" panose="02020603050405020304" pitchFamily="18" charset="0"/>
                            <a:cs typeface="Times New Roman" panose="02020603050405020304" pitchFamily="18" charset="0"/>
                          </a:rPr>
                          <m:t>𝒙</m:t>
                        </m:r>
                      </m:e>
                      <m:sub>
                        <m:r>
                          <a:rPr lang="es-MX" sz="2400" b="1" i="1">
                            <a:effectLst/>
                            <a:latin typeface="Cambria Math" panose="02040503050406030204" pitchFamily="18" charset="0"/>
                            <a:ea typeface="Times New Roman" panose="02020603050405020304" pitchFamily="18" charset="0"/>
                            <a:cs typeface="Times New Roman" panose="02020603050405020304" pitchFamily="18" charset="0"/>
                          </a:rPr>
                          <m:t>𝒋</m:t>
                        </m:r>
                      </m:sub>
                    </m:sSub>
                  </m:oMath>
                </a14:m>
                <a:r>
                  <a:rPr lang="es-MX" sz="2400" b="1" dirty="0">
                    <a:effectLst/>
                    <a:ea typeface="Times New Roman" panose="02020603050405020304" pitchFamily="18" charset="0"/>
                  </a:rPr>
                  <a:t> puede eliminarse del modelo. El estadístico de prueba para esta hipótesis es </a:t>
                </a:r>
                <a:endParaRPr lang="es-MX" sz="2400" b="1" dirty="0">
                  <a:effectLst/>
                  <a:ea typeface="Calibri" panose="020F0502020204030204" pitchFamily="34"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2267744" y="1977648"/>
                <a:ext cx="6684925" cy="2413353"/>
              </a:xfrm>
              <a:prstGeom prst="rect">
                <a:avLst/>
              </a:prstGeom>
              <a:blipFill>
                <a:blip r:embed="rId4"/>
                <a:stretch>
                  <a:fillRect l="-1367" r="-1367" b="-227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3995936" y="3967530"/>
                <a:ext cx="1928383" cy="132959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sz="2400" b="1" i="1">
                              <a:latin typeface="Cambria Math" panose="02040503050406030204" pitchFamily="18" charset="0"/>
                            </a:rPr>
                          </m:ctrlPr>
                        </m:sSubPr>
                        <m:e>
                          <m:r>
                            <a:rPr lang="es-MX" sz="2400" b="1" i="1">
                              <a:latin typeface="Cambria Math" panose="02040503050406030204" pitchFamily="18" charset="0"/>
                            </a:rPr>
                            <m:t>𝒕</m:t>
                          </m:r>
                        </m:e>
                        <m:sub>
                          <m:r>
                            <a:rPr lang="es-MX" sz="2400" b="1" i="0">
                              <a:latin typeface="Cambria Math" panose="02040503050406030204" pitchFamily="18" charset="0"/>
                            </a:rPr>
                            <m:t>𝟎</m:t>
                          </m:r>
                        </m:sub>
                      </m:sSub>
                      <m:r>
                        <a:rPr lang="es-MX" sz="2400" b="1" i="0">
                          <a:latin typeface="Cambria Math" panose="02040503050406030204" pitchFamily="18" charset="0"/>
                        </a:rPr>
                        <m:t>=</m:t>
                      </m:r>
                      <m:f>
                        <m:fPr>
                          <m:ctrlPr>
                            <a:rPr lang="es-MX" sz="2400" b="1" i="1">
                              <a:latin typeface="Cambria Math" panose="02040503050406030204" pitchFamily="18" charset="0"/>
                            </a:rPr>
                          </m:ctrlPr>
                        </m:fPr>
                        <m:num>
                          <m:sSub>
                            <m:sSubPr>
                              <m:ctrlPr>
                                <a:rPr lang="es-MX" sz="2400" b="1" i="1">
                                  <a:latin typeface="Cambria Math" panose="02040503050406030204" pitchFamily="18" charset="0"/>
                                </a:rPr>
                              </m:ctrlPr>
                            </m:sSubPr>
                            <m:e>
                              <m:acc>
                                <m:accPr>
                                  <m:chr m:val="̂"/>
                                  <m:ctrlPr>
                                    <a:rPr lang="es-MX" sz="2400" b="1" i="1">
                                      <a:latin typeface="Cambria Math" panose="02040503050406030204" pitchFamily="18" charset="0"/>
                                    </a:rPr>
                                  </m:ctrlPr>
                                </m:accPr>
                                <m:e>
                                  <m:r>
                                    <a:rPr lang="es-MX" sz="2400" b="1" i="1">
                                      <a:latin typeface="Cambria Math" panose="02040503050406030204" pitchFamily="18" charset="0"/>
                                    </a:rPr>
                                    <m:t>𝜷</m:t>
                                  </m:r>
                                </m:e>
                              </m:acc>
                            </m:e>
                            <m:sub>
                              <m:r>
                                <a:rPr lang="es-MX" sz="2400" b="1" i="1">
                                  <a:latin typeface="Cambria Math" panose="02040503050406030204" pitchFamily="18" charset="0"/>
                                </a:rPr>
                                <m:t>𝒋</m:t>
                              </m:r>
                            </m:sub>
                          </m:sSub>
                        </m:num>
                        <m:den>
                          <m:rad>
                            <m:radPr>
                              <m:degHide m:val="on"/>
                              <m:ctrlPr>
                                <a:rPr lang="es-MX" sz="2400" b="1" i="1">
                                  <a:latin typeface="Cambria Math" panose="02040503050406030204" pitchFamily="18" charset="0"/>
                                </a:rPr>
                              </m:ctrlPr>
                            </m:radPr>
                            <m:deg/>
                            <m:e>
                              <m:sSup>
                                <m:sSupPr>
                                  <m:ctrlPr>
                                    <a:rPr lang="es-MX" sz="2400" b="1" i="1">
                                      <a:latin typeface="Cambria Math" panose="02040503050406030204" pitchFamily="18" charset="0"/>
                                    </a:rPr>
                                  </m:ctrlPr>
                                </m:sSupPr>
                                <m:e>
                                  <m:r>
                                    <a:rPr lang="es-MX" sz="2400" b="1" i="1">
                                      <a:latin typeface="Cambria Math" panose="02040503050406030204" pitchFamily="18" charset="0"/>
                                    </a:rPr>
                                    <m:t>𝝈</m:t>
                                  </m:r>
                                </m:e>
                                <m:sup>
                                  <m:r>
                                    <a:rPr lang="es-MX" sz="2400" b="1" i="0">
                                      <a:latin typeface="Cambria Math" panose="02040503050406030204" pitchFamily="18" charset="0"/>
                                    </a:rPr>
                                    <m:t>𝟐</m:t>
                                  </m:r>
                                </m:sup>
                              </m:sSup>
                              <m:sSub>
                                <m:sSubPr>
                                  <m:ctrlPr>
                                    <a:rPr lang="es-MX" sz="2400" b="1" i="1">
                                      <a:latin typeface="Cambria Math" panose="02040503050406030204" pitchFamily="18" charset="0"/>
                                    </a:rPr>
                                  </m:ctrlPr>
                                </m:sSubPr>
                                <m:e>
                                  <m:r>
                                    <a:rPr lang="es-MX" sz="2400" b="1" i="1">
                                      <a:latin typeface="Cambria Math" panose="02040503050406030204" pitchFamily="18" charset="0"/>
                                    </a:rPr>
                                    <m:t>𝑪</m:t>
                                  </m:r>
                                </m:e>
                                <m:sub>
                                  <m:r>
                                    <a:rPr lang="es-MX" sz="2400" b="1" i="1">
                                      <a:latin typeface="Cambria Math" panose="02040503050406030204" pitchFamily="18" charset="0"/>
                                    </a:rPr>
                                    <m:t>𝒋𝒋</m:t>
                                  </m:r>
                                </m:sub>
                              </m:sSub>
                            </m:e>
                          </m:rad>
                        </m:den>
                      </m:f>
                    </m:oMath>
                  </m:oMathPara>
                </a14:m>
                <a:endParaRPr lang="es-MX" sz="2400" b="1" dirty="0"/>
              </a:p>
            </p:txBody>
          </p:sp>
        </mc:Choice>
        <mc:Fallback xmlns="">
          <p:sp>
            <p:nvSpPr>
              <p:cNvPr id="6" name="Rectángulo 5"/>
              <p:cNvSpPr>
                <a:spLocks noRot="1" noChangeAspect="1" noMove="1" noResize="1" noEditPoints="1" noAdjustHandles="1" noChangeArrowheads="1" noChangeShapeType="1" noTextEdit="1"/>
              </p:cNvSpPr>
              <p:nvPr/>
            </p:nvSpPr>
            <p:spPr>
              <a:xfrm>
                <a:off x="3995936" y="3967530"/>
                <a:ext cx="1928383" cy="1329595"/>
              </a:xfrm>
              <a:prstGeom prst="rect">
                <a:avLst/>
              </a:prstGeom>
              <a:blipFill>
                <a:blip r:embed="rId5"/>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446502" y="5330946"/>
                <a:ext cx="3265775" cy="513539"/>
              </a:xfrm>
              <a:prstGeom prst="rect">
                <a:avLst/>
              </a:prstGeom>
            </p:spPr>
            <p:txBody>
              <a:bodyPr wrap="square">
                <a:spAutoFit/>
              </a:bodyPr>
              <a:lstStyle/>
              <a:p>
                <a:r>
                  <a:rPr lang="es-MX" sz="2400" b="1" dirty="0">
                    <a:latin typeface="Calibri" panose="020F0502020204030204" pitchFamily="34" charset="0"/>
                    <a:ea typeface="Times New Roman" panose="02020603050405020304" pitchFamily="18" charset="0"/>
                    <a:cs typeface="Times New Roman" panose="02020603050405020304" pitchFamily="18" charset="0"/>
                  </a:rPr>
                  <a:t>donde </a:t>
                </a:r>
                <a14:m>
                  <m:oMath xmlns:m="http://schemas.openxmlformats.org/officeDocument/2006/math">
                    <m:sSub>
                      <m:sSubPr>
                        <m:ctrlPr>
                          <a:rPr lang="es-MX" sz="2400" b="1" i="1">
                            <a:effectLst/>
                            <a:latin typeface="Cambria Math" panose="02040503050406030204" pitchFamily="18" charset="0"/>
                            <a:ea typeface="Times New Roman" panose="02020603050405020304" pitchFamily="18" charset="0"/>
                          </a:rPr>
                        </m:ctrlPr>
                      </m:sSubPr>
                      <m:e>
                        <m:r>
                          <a:rPr lang="es-MX" sz="2400" b="1" i="1">
                            <a:effectLst/>
                            <a:latin typeface="Cambria Math" panose="02040503050406030204" pitchFamily="18" charset="0"/>
                            <a:ea typeface="Times New Roman" panose="02020603050405020304" pitchFamily="18" charset="0"/>
                            <a:cs typeface="Times New Roman" panose="02020603050405020304" pitchFamily="18" charset="0"/>
                          </a:rPr>
                          <m:t>𝑪</m:t>
                        </m:r>
                      </m:e>
                      <m:sub>
                        <m:r>
                          <a:rPr lang="es-MX" sz="2400" b="1" i="1">
                            <a:effectLst/>
                            <a:latin typeface="Cambria Math" panose="02040503050406030204" pitchFamily="18" charset="0"/>
                            <a:ea typeface="Times New Roman" panose="02020603050405020304" pitchFamily="18" charset="0"/>
                            <a:cs typeface="Times New Roman" panose="02020603050405020304" pitchFamily="18" charset="0"/>
                          </a:rPr>
                          <m:t>𝒋𝒋</m:t>
                        </m:r>
                      </m:sub>
                    </m:sSub>
                    <m:r>
                      <a:rPr lang="es-MX" sz="2400" b="1" i="1" smtClean="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MX" sz="2400" b="1" i="1">
                            <a:effectLst/>
                            <a:latin typeface="Cambria Math" panose="02040503050406030204" pitchFamily="18" charset="0"/>
                            <a:ea typeface="Times New Roman" panose="02020603050405020304" pitchFamily="18" charset="0"/>
                          </a:rPr>
                        </m:ctrlPr>
                      </m:sSupPr>
                      <m:e>
                        <m:r>
                          <a:rPr lang="es-MX"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MX" sz="2400" b="1" i="1">
                            <a:effectLst/>
                            <a:latin typeface="Cambria Math" panose="02040503050406030204" pitchFamily="18" charset="0"/>
                            <a:ea typeface="Times New Roman" panose="02020603050405020304" pitchFamily="18" charset="0"/>
                            <a:cs typeface="Times New Roman" panose="02020603050405020304" pitchFamily="18" charset="0"/>
                          </a:rPr>
                          <m:t>𝑿</m:t>
                        </m:r>
                        <m:r>
                          <a:rPr lang="es-MX"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MX" sz="2400" b="1" i="1">
                            <a:effectLst/>
                            <a:latin typeface="Cambria Math" panose="02040503050406030204" pitchFamily="18" charset="0"/>
                            <a:ea typeface="Times New Roman" panose="02020603050405020304" pitchFamily="18" charset="0"/>
                            <a:cs typeface="Times New Roman" panose="02020603050405020304" pitchFamily="18" charset="0"/>
                          </a:rPr>
                          <m:t>𝑿</m:t>
                        </m:r>
                        <m:r>
                          <a:rPr lang="es-MX" sz="2400" b="1" i="1">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s-MX"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MX" sz="2400" b="1" i="1">
                            <a:effectLst/>
                            <a:latin typeface="Cambria Math" panose="02040503050406030204" pitchFamily="18" charset="0"/>
                            <a:ea typeface="Times New Roman" panose="02020603050405020304" pitchFamily="18" charset="0"/>
                            <a:cs typeface="Times New Roman" panose="02020603050405020304" pitchFamily="18" charset="0"/>
                          </a:rPr>
                          <m:t>𝟏</m:t>
                        </m:r>
                      </m:sup>
                    </m:sSup>
                  </m:oMath>
                </a14:m>
                <a:endParaRPr lang="es-MX" sz="2400" b="1" dirty="0"/>
              </a:p>
            </p:txBody>
          </p:sp>
        </mc:Choice>
        <mc:Fallback xmlns="">
          <p:sp>
            <p:nvSpPr>
              <p:cNvPr id="7" name="Rectángulo 6"/>
              <p:cNvSpPr>
                <a:spLocks noRot="1" noChangeAspect="1" noMove="1" noResize="1" noEditPoints="1" noAdjustHandles="1" noChangeArrowheads="1" noChangeShapeType="1" noTextEdit="1"/>
              </p:cNvSpPr>
              <p:nvPr/>
            </p:nvSpPr>
            <p:spPr>
              <a:xfrm>
                <a:off x="446502" y="5330946"/>
                <a:ext cx="3265775" cy="513539"/>
              </a:xfrm>
              <a:prstGeom prst="rect">
                <a:avLst/>
              </a:prstGeom>
              <a:blipFill>
                <a:blip r:embed="rId6"/>
                <a:stretch>
                  <a:fillRect l="-2799" t="-5882" b="-18824"/>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3563888" y="5387692"/>
                <a:ext cx="5262439" cy="515334"/>
              </a:xfrm>
              <a:prstGeom prst="rect">
                <a:avLst/>
              </a:prstGeom>
            </p:spPr>
            <p:txBody>
              <a:bodyPr wrap="square">
                <a:spAutoFit/>
              </a:bodyPr>
              <a:lstStyle/>
              <a:p>
                <a14:m>
                  <m:oMath xmlns:m="http://schemas.openxmlformats.org/officeDocument/2006/math">
                    <m:sSub>
                      <m:sSubPr>
                        <m:ctrlPr>
                          <a:rPr lang="es-MX" sz="2400" b="1" i="1">
                            <a:latin typeface="Cambria Math" panose="02040503050406030204" pitchFamily="18" charset="0"/>
                          </a:rPr>
                        </m:ctrlPr>
                      </m:sSubPr>
                      <m:e>
                        <m:r>
                          <a:rPr lang="es-MX" sz="2400" b="1" i="1">
                            <a:latin typeface="Cambria Math" panose="02040503050406030204" pitchFamily="18" charset="0"/>
                            <a:ea typeface="Calibri" panose="020F0502020204030204" pitchFamily="34" charset="0"/>
                            <a:cs typeface="Times New Roman" panose="02020603050405020304" pitchFamily="18" charset="0"/>
                          </a:rPr>
                          <m:t>𝑯</m:t>
                        </m:r>
                      </m:e>
                      <m:sub>
                        <m:r>
                          <a:rPr lang="es-MX" sz="2400" b="1" i="1">
                            <a:latin typeface="Cambria Math" panose="02040503050406030204" pitchFamily="18" charset="0"/>
                            <a:ea typeface="Calibri" panose="020F0502020204030204" pitchFamily="34" charset="0"/>
                            <a:cs typeface="Times New Roman" panose="02020603050405020304" pitchFamily="18" charset="0"/>
                          </a:rPr>
                          <m:t>𝟎</m:t>
                        </m:r>
                      </m:sub>
                    </m:sSub>
                    <m:r>
                      <a:rPr lang="es-MX" sz="24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s-MX" sz="2400" b="1" i="1">
                            <a:latin typeface="Cambria Math" panose="02040503050406030204" pitchFamily="18" charset="0"/>
                          </a:rPr>
                        </m:ctrlPr>
                      </m:sSubPr>
                      <m:e>
                        <m:r>
                          <a:rPr lang="es-MX" sz="2400" b="1" i="1">
                            <a:latin typeface="Cambria Math" panose="02040503050406030204" pitchFamily="18" charset="0"/>
                            <a:ea typeface="Calibri" panose="020F0502020204030204" pitchFamily="34" charset="0"/>
                            <a:cs typeface="Times New Roman" panose="02020603050405020304" pitchFamily="18" charset="0"/>
                          </a:rPr>
                          <m:t>𝜷</m:t>
                        </m:r>
                      </m:e>
                      <m:sub>
                        <m:r>
                          <a:rPr lang="es-MX" sz="2400" b="1" i="1">
                            <a:latin typeface="Cambria Math" panose="02040503050406030204" pitchFamily="18" charset="0"/>
                            <a:ea typeface="Calibri" panose="020F0502020204030204" pitchFamily="34" charset="0"/>
                            <a:cs typeface="Times New Roman" panose="02020603050405020304" pitchFamily="18" charset="0"/>
                          </a:rPr>
                          <m:t>𝒋</m:t>
                        </m:r>
                      </m:sub>
                    </m:sSub>
                    <m:r>
                      <a:rPr lang="es-MX" sz="2400" b="1" i="1">
                        <a:latin typeface="Cambria Math" panose="02040503050406030204" pitchFamily="18" charset="0"/>
                        <a:ea typeface="Calibri" panose="020F0502020204030204" pitchFamily="34" charset="0"/>
                        <a:cs typeface="Times New Roman" panose="02020603050405020304" pitchFamily="18" charset="0"/>
                      </a:rPr>
                      <m:t>=</m:t>
                    </m:r>
                    <m:r>
                      <a:rPr lang="es-MX" sz="2400" b="1" i="1">
                        <a:latin typeface="Cambria Math" panose="02040503050406030204" pitchFamily="18" charset="0"/>
                        <a:ea typeface="Calibri" panose="020F0502020204030204" pitchFamily="34" charset="0"/>
                        <a:cs typeface="Times New Roman" panose="02020603050405020304" pitchFamily="18" charset="0"/>
                      </a:rPr>
                      <m:t>𝟎</m:t>
                    </m:r>
                  </m:oMath>
                </a14:m>
                <a:r>
                  <a:rPr lang="es-MX" sz="2400" b="1" dirty="0">
                    <a:latin typeface="Calibri" panose="020F0502020204030204" pitchFamily="34" charset="0"/>
                    <a:ea typeface="Times New Roman" panose="02020603050405020304" pitchFamily="18" charset="0"/>
                    <a:cs typeface="Times New Roman" panose="02020603050405020304" pitchFamily="18" charset="0"/>
                  </a:rPr>
                  <a:t> se rechaza si </a:t>
                </a:r>
                <a14:m>
                  <m:oMath xmlns:m="http://schemas.openxmlformats.org/officeDocument/2006/math">
                    <m:d>
                      <m:dPr>
                        <m:begChr m:val="|"/>
                        <m:endChr m:val="|"/>
                        <m:ctrlPr>
                          <a:rPr lang="es-MX" sz="2400" b="1" i="1">
                            <a:latin typeface="Cambria Math" panose="02040503050406030204" pitchFamily="18" charset="0"/>
                            <a:ea typeface="Times New Roman" panose="02020603050405020304" pitchFamily="18" charset="0"/>
                          </a:rPr>
                        </m:ctrlPr>
                      </m:dPr>
                      <m:e>
                        <m:sSub>
                          <m:sSubPr>
                            <m:ctrlPr>
                              <a:rPr lang="es-MX" sz="2400" b="1" i="1">
                                <a:latin typeface="Cambria Math" panose="02040503050406030204" pitchFamily="18" charset="0"/>
                                <a:ea typeface="Times New Roman" panose="02020603050405020304" pitchFamily="18" charset="0"/>
                              </a:rPr>
                            </m:ctrlPr>
                          </m:sSubPr>
                          <m:e>
                            <m:r>
                              <a:rPr lang="es-MX" sz="2400" b="1" i="1">
                                <a:latin typeface="Cambria Math" panose="02040503050406030204" pitchFamily="18" charset="0"/>
                                <a:ea typeface="Times New Roman" panose="02020603050405020304" pitchFamily="18" charset="0"/>
                                <a:cs typeface="Times New Roman" panose="02020603050405020304" pitchFamily="18" charset="0"/>
                              </a:rPr>
                              <m:t>𝒕</m:t>
                            </m:r>
                          </m:e>
                          <m:sub>
                            <m:r>
                              <a:rPr lang="es-MX" sz="2400" b="1" i="1">
                                <a:latin typeface="Cambria Math" panose="02040503050406030204" pitchFamily="18" charset="0"/>
                                <a:ea typeface="Times New Roman" panose="02020603050405020304" pitchFamily="18" charset="0"/>
                                <a:cs typeface="Times New Roman" panose="02020603050405020304" pitchFamily="18" charset="0"/>
                              </a:rPr>
                              <m:t>𝟎</m:t>
                            </m:r>
                          </m:sub>
                        </m:sSub>
                      </m:e>
                    </m:d>
                  </m:oMath>
                </a14:m>
                <a:r>
                  <a:rPr lang="es-MX" sz="2400" b="1" dirty="0">
                    <a:latin typeface="Calibri" panose="020F0502020204030204" pitchFamily="34" charset="0"/>
                    <a:ea typeface="Times New Roman" panose="02020603050405020304" pitchFamily="18" charset="0"/>
                    <a:cs typeface="Times New Roman" panose="02020603050405020304" pitchFamily="18" charset="0"/>
                  </a:rPr>
                  <a:t>&gt;</a:t>
                </a:r>
                <a14:m>
                  <m:oMath xmlns:m="http://schemas.openxmlformats.org/officeDocument/2006/math">
                    <m:sSub>
                      <m:sSubPr>
                        <m:ctrlPr>
                          <a:rPr lang="es-MX" sz="2400" b="1" i="1">
                            <a:latin typeface="Cambria Math" panose="02040503050406030204" pitchFamily="18" charset="0"/>
                            <a:ea typeface="Times New Roman" panose="02020603050405020304" pitchFamily="18" charset="0"/>
                          </a:rPr>
                        </m:ctrlPr>
                      </m:sSubPr>
                      <m:e>
                        <m:r>
                          <a:rPr lang="es-MX" sz="2400" b="1" i="1">
                            <a:latin typeface="Cambria Math" panose="02040503050406030204" pitchFamily="18" charset="0"/>
                            <a:ea typeface="Times New Roman" panose="02020603050405020304" pitchFamily="18" charset="0"/>
                            <a:cs typeface="Times New Roman" panose="02020603050405020304" pitchFamily="18" charset="0"/>
                          </a:rPr>
                          <m:t>𝒕</m:t>
                        </m:r>
                      </m:e>
                      <m:sub>
                        <m:f>
                          <m:fPr>
                            <m:type m:val="skw"/>
                            <m:ctrlPr>
                              <a:rPr lang="es-MX" sz="2400" b="1" i="1">
                                <a:latin typeface="Cambria Math" panose="02040503050406030204" pitchFamily="18" charset="0"/>
                                <a:ea typeface="Times New Roman" panose="02020603050405020304" pitchFamily="18" charset="0"/>
                              </a:rPr>
                            </m:ctrlPr>
                          </m:fPr>
                          <m:num>
                            <m:r>
                              <a:rPr lang="es-MX" sz="2400" b="1" i="1">
                                <a:latin typeface="Cambria Math" panose="02040503050406030204" pitchFamily="18" charset="0"/>
                                <a:ea typeface="Times New Roman" panose="02020603050405020304" pitchFamily="18" charset="0"/>
                                <a:cs typeface="Times New Roman" panose="02020603050405020304" pitchFamily="18" charset="0"/>
                              </a:rPr>
                              <m:t>𝜶</m:t>
                            </m:r>
                          </m:num>
                          <m:den>
                            <m:r>
                              <a:rPr lang="es-MX" sz="2400" b="1" i="1">
                                <a:latin typeface="Cambria Math" panose="02040503050406030204" pitchFamily="18" charset="0"/>
                                <a:ea typeface="Times New Roman" panose="02020603050405020304" pitchFamily="18" charset="0"/>
                                <a:cs typeface="Times New Roman" panose="02020603050405020304" pitchFamily="18" charset="0"/>
                              </a:rPr>
                              <m:t>𝟐</m:t>
                            </m:r>
                          </m:den>
                        </m:f>
                        <m:r>
                          <a:rPr lang="es-MX" sz="2400" b="1" i="1">
                            <a:latin typeface="Cambria Math" panose="02040503050406030204" pitchFamily="18" charset="0"/>
                            <a:ea typeface="Times New Roman" panose="02020603050405020304" pitchFamily="18" charset="0"/>
                            <a:cs typeface="Times New Roman" panose="02020603050405020304" pitchFamily="18" charset="0"/>
                          </a:rPr>
                          <m:t>, </m:t>
                        </m:r>
                        <m:r>
                          <a:rPr lang="es-MX" sz="2400" b="1" i="1">
                            <a:latin typeface="Cambria Math" panose="02040503050406030204" pitchFamily="18" charset="0"/>
                            <a:ea typeface="Times New Roman" panose="02020603050405020304" pitchFamily="18" charset="0"/>
                            <a:cs typeface="Times New Roman" panose="02020603050405020304" pitchFamily="18" charset="0"/>
                          </a:rPr>
                          <m:t>𝒏</m:t>
                        </m:r>
                        <m:r>
                          <a:rPr lang="es-MX" sz="2400" b="1" i="1">
                            <a:latin typeface="Cambria Math" panose="02040503050406030204" pitchFamily="18" charset="0"/>
                            <a:ea typeface="Times New Roman" panose="02020603050405020304" pitchFamily="18" charset="0"/>
                            <a:cs typeface="Times New Roman" panose="02020603050405020304" pitchFamily="18" charset="0"/>
                          </a:rPr>
                          <m:t>−</m:t>
                        </m:r>
                        <m:r>
                          <a:rPr lang="es-MX" sz="2400" b="1" i="1">
                            <a:latin typeface="Cambria Math" panose="02040503050406030204" pitchFamily="18" charset="0"/>
                            <a:ea typeface="Times New Roman" panose="02020603050405020304" pitchFamily="18" charset="0"/>
                            <a:cs typeface="Times New Roman" panose="02020603050405020304" pitchFamily="18" charset="0"/>
                          </a:rPr>
                          <m:t>𝒌</m:t>
                        </m:r>
                        <m:r>
                          <a:rPr lang="es-MX" sz="2400" b="1" i="1">
                            <a:latin typeface="Cambria Math" panose="02040503050406030204" pitchFamily="18" charset="0"/>
                            <a:ea typeface="Times New Roman" panose="02020603050405020304" pitchFamily="18" charset="0"/>
                            <a:cs typeface="Times New Roman" panose="02020603050405020304" pitchFamily="18" charset="0"/>
                          </a:rPr>
                          <m:t>−</m:t>
                        </m:r>
                        <m:r>
                          <a:rPr lang="es-MX" sz="2400" b="1" i="1">
                            <a:latin typeface="Cambria Math" panose="02040503050406030204" pitchFamily="18" charset="0"/>
                            <a:ea typeface="Times New Roman" panose="02020603050405020304" pitchFamily="18" charset="0"/>
                            <a:cs typeface="Times New Roman" panose="02020603050405020304" pitchFamily="18" charset="0"/>
                          </a:rPr>
                          <m:t>𝟏</m:t>
                        </m:r>
                        <m:r>
                          <a:rPr lang="es-MX" sz="2400" b="1" i="1">
                            <a:latin typeface="Cambria Math" panose="02040503050406030204" pitchFamily="18" charset="0"/>
                            <a:ea typeface="Times New Roman" panose="02020603050405020304" pitchFamily="18" charset="0"/>
                            <a:cs typeface="Times New Roman" panose="02020603050405020304" pitchFamily="18" charset="0"/>
                          </a:rPr>
                          <m:t> </m:t>
                        </m:r>
                      </m:sub>
                    </m:sSub>
                  </m:oMath>
                </a14:m>
                <a:r>
                  <a:rPr lang="es-MX" sz="2400" b="1" dirty="0">
                    <a:latin typeface="Calibri" panose="020F0502020204030204" pitchFamily="34" charset="0"/>
                    <a:ea typeface="Times New Roman" panose="02020603050405020304" pitchFamily="18" charset="0"/>
                    <a:cs typeface="Times New Roman" panose="02020603050405020304" pitchFamily="18" charset="0"/>
                  </a:rPr>
                  <a:t> </a:t>
                </a:r>
                <a:endParaRPr lang="es-MX" sz="2400" b="1" dirty="0"/>
              </a:p>
            </p:txBody>
          </p:sp>
        </mc:Choice>
        <mc:Fallback xmlns="">
          <p:sp>
            <p:nvSpPr>
              <p:cNvPr id="10" name="Rectángulo 9"/>
              <p:cNvSpPr>
                <a:spLocks noRot="1" noChangeAspect="1" noMove="1" noResize="1" noEditPoints="1" noAdjustHandles="1" noChangeArrowheads="1" noChangeShapeType="1" noTextEdit="1"/>
              </p:cNvSpPr>
              <p:nvPr/>
            </p:nvSpPr>
            <p:spPr>
              <a:xfrm>
                <a:off x="3563888" y="5387692"/>
                <a:ext cx="5262439" cy="515334"/>
              </a:xfrm>
              <a:prstGeom prst="rect">
                <a:avLst/>
              </a:prstGeom>
              <a:blipFill>
                <a:blip r:embed="rId7"/>
                <a:stretch>
                  <a:fillRect l="-348" t="-48810" b="-127381"/>
                </a:stretch>
              </a:blipFill>
            </p:spPr>
            <p:txBody>
              <a:bodyPr/>
              <a:lstStyle/>
              <a:p>
                <a:r>
                  <a:rPr lang="es-MX">
                    <a:noFill/>
                  </a:rPr>
                  <a:t> </a:t>
                </a:r>
              </a:p>
            </p:txBody>
          </p:sp>
        </mc:Fallback>
      </mc:AlternateContent>
    </p:spTree>
    <p:extLst>
      <p:ext uri="{BB962C8B-B14F-4D97-AF65-F5344CB8AC3E}">
        <p14:creationId xmlns:p14="http://schemas.microsoft.com/office/powerpoint/2010/main" val="1521505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71600" y="404664"/>
            <a:ext cx="7416824" cy="1014637"/>
          </a:xfrm>
          <a:prstGeom prst="rect">
            <a:avLst/>
          </a:prstGeom>
        </p:spPr>
        <p:txBody>
          <a:bodyPr wrap="square">
            <a:spAutoFit/>
          </a:bodyPr>
          <a:lstStyle/>
          <a:p>
            <a:pPr lvl="2" algn="just">
              <a:lnSpc>
                <a:spcPct val="115000"/>
              </a:lnSpc>
              <a:spcAft>
                <a:spcPts val="1000"/>
              </a:spcAft>
            </a:pPr>
            <a:r>
              <a:rPr lang="es-ES" sz="2400" b="1" dirty="0">
                <a:latin typeface="Times New Roman" panose="02020603050405020304" pitchFamily="18" charset="0"/>
                <a:ea typeface="Times New Roman" panose="02020603050405020304" pitchFamily="18" charset="0"/>
                <a:cs typeface="Times New Roman" panose="02020603050405020304" pitchFamily="18" charset="0"/>
              </a:rPr>
              <a:t>Métodos de regresión por selección</a:t>
            </a:r>
            <a:r>
              <a:rPr lang="es-MX" sz="2400" dirty="0">
                <a:latin typeface="Calibri" panose="020F0502020204030204" pitchFamily="34" charset="0"/>
                <a:ea typeface="Calibri" panose="020F0502020204030204" pitchFamily="34" charset="0"/>
                <a:cs typeface="Times New Roman" panose="02020603050405020304" pitchFamily="18" charset="0"/>
              </a:rPr>
              <a:t> </a:t>
            </a:r>
          </a:p>
          <a:p>
            <a:pPr>
              <a:spcAft>
                <a:spcPts val="1000"/>
              </a:spcAft>
            </a:pP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323528" y="1124744"/>
            <a:ext cx="8496944" cy="1569660"/>
          </a:xfrm>
          <a:prstGeom prst="rect">
            <a:avLst/>
          </a:prstGeom>
        </p:spPr>
        <p:txBody>
          <a:bodyPr wrap="square">
            <a:spAutoFit/>
          </a:bodyPr>
          <a:lstStyle/>
          <a:p>
            <a:pPr algn="just"/>
            <a:r>
              <a:rPr lang="es-ES" sz="2400" dirty="0">
                <a:latin typeface="Times New Roman" panose="02020603050405020304" pitchFamily="18" charset="0"/>
                <a:ea typeface="Times New Roman" panose="02020603050405020304" pitchFamily="18" charset="0"/>
              </a:rPr>
              <a:t>Pueden clasificarse en tres categorías principales: 1) </a:t>
            </a:r>
            <a:r>
              <a:rPr lang="es-ES" sz="2400" b="1" dirty="0">
                <a:latin typeface="Times New Roman" panose="02020603050405020304" pitchFamily="18" charset="0"/>
                <a:ea typeface="Times New Roman" panose="02020603050405020304" pitchFamily="18" charset="0"/>
              </a:rPr>
              <a:t>selección hacia adelante</a:t>
            </a:r>
            <a:r>
              <a:rPr lang="es-ES" sz="2400" dirty="0">
                <a:latin typeface="Times New Roman" panose="02020603050405020304" pitchFamily="18" charset="0"/>
                <a:ea typeface="Times New Roman" panose="02020603050405020304" pitchFamily="18" charset="0"/>
              </a:rPr>
              <a:t>, 2) </a:t>
            </a:r>
            <a:r>
              <a:rPr lang="es-ES" sz="2400" b="1" dirty="0">
                <a:latin typeface="Times New Roman" panose="02020603050405020304" pitchFamily="18" charset="0"/>
                <a:ea typeface="Times New Roman" panose="02020603050405020304" pitchFamily="18" charset="0"/>
              </a:rPr>
              <a:t>eliminación hacia atrás</a:t>
            </a:r>
            <a:r>
              <a:rPr lang="es-ES" sz="2400" dirty="0">
                <a:latin typeface="Times New Roman" panose="02020603050405020304" pitchFamily="18" charset="0"/>
                <a:ea typeface="Times New Roman" panose="02020603050405020304" pitchFamily="18" charset="0"/>
              </a:rPr>
              <a:t>, y 3) </a:t>
            </a:r>
            <a:r>
              <a:rPr lang="es-ES" sz="2400" b="1" dirty="0">
                <a:latin typeface="Times New Roman" panose="02020603050405020304" pitchFamily="18" charset="0"/>
                <a:ea typeface="Times New Roman" panose="02020603050405020304" pitchFamily="18" charset="0"/>
              </a:rPr>
              <a:t>regresión por segmentos</a:t>
            </a:r>
            <a:r>
              <a:rPr lang="es-ES" sz="2400" dirty="0">
                <a:latin typeface="Times New Roman" panose="02020603050405020304" pitchFamily="18" charset="0"/>
                <a:ea typeface="Times New Roman" panose="02020603050405020304" pitchFamily="18" charset="0"/>
              </a:rPr>
              <a:t>, que es una combinación muy usada de los procedimientos 1 y 2. </a:t>
            </a:r>
            <a:endParaRPr lang="es-MX" sz="2400" dirty="0"/>
          </a:p>
        </p:txBody>
      </p:sp>
      <mc:AlternateContent xmlns:mc="http://schemas.openxmlformats.org/markup-compatibility/2006" xmlns:a14="http://schemas.microsoft.com/office/drawing/2010/main">
        <mc:Choice Requires="a14">
          <p:sp>
            <p:nvSpPr>
              <p:cNvPr id="4" name="Rectángulo 3"/>
              <p:cNvSpPr/>
              <p:nvPr/>
            </p:nvSpPr>
            <p:spPr>
              <a:xfrm>
                <a:off x="308842" y="2852936"/>
                <a:ext cx="8511630" cy="2861296"/>
              </a:xfrm>
              <a:prstGeom prst="rect">
                <a:avLst/>
              </a:prstGeom>
            </p:spPr>
            <p:txBody>
              <a:bodyPr wrap="square">
                <a:spAutoFit/>
              </a:bodyPr>
              <a:lstStyle/>
              <a:p>
                <a:pPr algn="just">
                  <a:lnSpc>
                    <a:spcPct val="115000"/>
                  </a:lnSpc>
                  <a:spcAft>
                    <a:spcPts val="1000"/>
                  </a:spcAft>
                </a:pPr>
                <a:r>
                  <a:rPr lang="es-ES" sz="2400" b="1" i="1" dirty="0">
                    <a:latin typeface="Times New Roman" panose="02020603050405020304" pitchFamily="18" charset="0"/>
                    <a:ea typeface="Times New Roman" panose="02020603050405020304" pitchFamily="18" charset="0"/>
                    <a:cs typeface="Times New Roman" panose="02020603050405020304" pitchFamily="18" charset="0"/>
                  </a:rPr>
                  <a:t>Selección hacia adelante</a:t>
                </a:r>
                <a:endParaRPr lang="es-MX"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2400" b="1" dirty="0">
                    <a:effectLst/>
                    <a:latin typeface="Times New Roman" panose="02020603050405020304" pitchFamily="18" charset="0"/>
                    <a:ea typeface="Times New Roman" panose="02020603050405020304" pitchFamily="18" charset="0"/>
                  </a:rPr>
                  <a:t>Este procedimiento comienza con la hipótesis que no hay regresores en el modelo, además de la ordenada al origen. Se trata de determinar un subconjunto óptimo insertando regresores, uno por uno, en el modelo. El primer regresor que se selecciona para entrar en la ecuación es el que tenga la máxima correlación simple con la variable de respuesta </a:t>
                </a:r>
                <a14:m>
                  <m:oMath xmlns:m="http://schemas.openxmlformats.org/officeDocument/2006/math">
                    <m:r>
                      <a:rPr lang="es-ES" sz="2400" b="1" i="1">
                        <a:effectLst/>
                        <a:latin typeface="Cambria Math" panose="02040503050406030204" pitchFamily="18" charset="0"/>
                        <a:ea typeface="Times New Roman" panose="02020603050405020304" pitchFamily="18" charset="0"/>
                        <a:cs typeface="Times New Roman" panose="02020603050405020304" pitchFamily="18" charset="0"/>
                      </a:rPr>
                      <m:t>𝒚</m:t>
                    </m:r>
                  </m:oMath>
                </a14:m>
                <a:r>
                  <a:rPr lang="es-ES" sz="2400" b="1" dirty="0">
                    <a:effectLst/>
                    <a:latin typeface="Times New Roman" panose="02020603050405020304" pitchFamily="18" charset="0"/>
                    <a:ea typeface="Times New Roman" panose="02020603050405020304" pitchFamily="18" charset="0"/>
                  </a:rPr>
                  <a:t>. </a:t>
                </a:r>
                <a:endParaRPr lang="es-MX" sz="2400" b="1" dirty="0"/>
              </a:p>
            </p:txBody>
          </p:sp>
        </mc:Choice>
        <mc:Fallback xmlns="">
          <p:sp>
            <p:nvSpPr>
              <p:cNvPr id="4" name="Rectángulo 3"/>
              <p:cNvSpPr>
                <a:spLocks noRot="1" noChangeAspect="1" noMove="1" noResize="1" noEditPoints="1" noAdjustHandles="1" noChangeArrowheads="1" noChangeShapeType="1" noTextEdit="1"/>
              </p:cNvSpPr>
              <p:nvPr/>
            </p:nvSpPr>
            <p:spPr>
              <a:xfrm>
                <a:off x="308842" y="2852936"/>
                <a:ext cx="8511630" cy="2861296"/>
              </a:xfrm>
              <a:prstGeom prst="rect">
                <a:avLst/>
              </a:prstGeom>
              <a:blipFill>
                <a:blip r:embed="rId2"/>
                <a:stretch>
                  <a:fillRect l="-1146" t="-853" r="-1074" b="-4051"/>
                </a:stretch>
              </a:blipFill>
            </p:spPr>
            <p:txBody>
              <a:bodyPr/>
              <a:lstStyle/>
              <a:p>
                <a:r>
                  <a:rPr lang="es-MX">
                    <a:noFill/>
                  </a:rPr>
                  <a:t> </a:t>
                </a:r>
              </a:p>
            </p:txBody>
          </p:sp>
        </mc:Fallback>
      </mc:AlternateContent>
    </p:spTree>
    <p:extLst>
      <p:ext uri="{BB962C8B-B14F-4D97-AF65-F5344CB8AC3E}">
        <p14:creationId xmlns:p14="http://schemas.microsoft.com/office/powerpoint/2010/main" val="2226112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179512" y="404664"/>
                <a:ext cx="8568952" cy="3046988"/>
              </a:xfrm>
              <a:prstGeom prst="rect">
                <a:avLst/>
              </a:prstGeom>
            </p:spPr>
            <p:txBody>
              <a:bodyPr wrap="square">
                <a:spAutoFit/>
              </a:bodyPr>
              <a:lstStyle/>
              <a:p>
                <a:pPr algn="just"/>
                <a:r>
                  <a:rPr lang="es-ES" sz="2400" b="1" dirty="0">
                    <a:latin typeface="Times New Roman" panose="02020603050405020304" pitchFamily="18" charset="0"/>
                    <a:ea typeface="Times New Roman" panose="02020603050405020304" pitchFamily="18" charset="0"/>
                  </a:rPr>
                  <a:t>Supóngase que ese regresor es </a:t>
                </a:r>
                <a14:m>
                  <m:oMath xmlns:m="http://schemas.openxmlformats.org/officeDocument/2006/math">
                    <m:sSub>
                      <m:sSubPr>
                        <m:ctrlPr>
                          <a:rPr lang="es-MX" sz="2400" b="1" i="1">
                            <a:effectLst/>
                            <a:latin typeface="Cambria Math" panose="02040503050406030204" pitchFamily="18" charset="0"/>
                            <a:ea typeface="Times New Roman" panose="02020603050405020304" pitchFamily="18" charset="0"/>
                          </a:rPr>
                        </m:ctrlPr>
                      </m:sSubPr>
                      <m:e>
                        <m:r>
                          <a:rPr lang="es-ES" sz="2400" b="1" i="1">
                            <a:effectLst/>
                            <a:latin typeface="Cambria Math" panose="02040503050406030204" pitchFamily="18" charset="0"/>
                            <a:ea typeface="Times New Roman" panose="02020603050405020304" pitchFamily="18" charset="0"/>
                            <a:cs typeface="Times New Roman" panose="02020603050405020304" pitchFamily="18" charset="0"/>
                          </a:rPr>
                          <m:t>𝒙</m:t>
                        </m:r>
                      </m:e>
                      <m:sub>
                        <m:r>
                          <a:rPr lang="es-ES" sz="24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oMath>
                </a14:m>
                <a:r>
                  <a:rPr lang="es-ES" sz="2400" b="1" dirty="0">
                    <a:effectLst/>
                    <a:latin typeface="Times New Roman" panose="02020603050405020304" pitchFamily="18" charset="0"/>
                    <a:ea typeface="Times New Roman" panose="02020603050405020304" pitchFamily="18" charset="0"/>
                  </a:rPr>
                  <a:t>, éste también  es el regresor que producirá el máximo valor de la estadística </a:t>
                </a:r>
                <a14:m>
                  <m:oMath xmlns:m="http://schemas.openxmlformats.org/officeDocument/2006/math">
                    <m:r>
                      <a:rPr lang="es-ES" sz="2400" b="1" i="1">
                        <a:effectLst/>
                        <a:latin typeface="Cambria Math" panose="02040503050406030204" pitchFamily="18" charset="0"/>
                        <a:ea typeface="Times New Roman" panose="02020603050405020304" pitchFamily="18" charset="0"/>
                        <a:cs typeface="Times New Roman" panose="02020603050405020304" pitchFamily="18" charset="0"/>
                      </a:rPr>
                      <m:t>𝑭</m:t>
                    </m:r>
                  </m:oMath>
                </a14:m>
                <a:r>
                  <a:rPr lang="es-ES" sz="2400" b="1" dirty="0">
                    <a:effectLst/>
                    <a:latin typeface="Times New Roman" panose="02020603050405020304" pitchFamily="18" charset="0"/>
                    <a:ea typeface="Times New Roman" panose="02020603050405020304" pitchFamily="18" charset="0"/>
                  </a:rPr>
                  <a:t> en la prueba de significancia de la regresión. El regresor se introduce si la estadística </a:t>
                </a:r>
                <a14:m>
                  <m:oMath xmlns:m="http://schemas.openxmlformats.org/officeDocument/2006/math">
                    <m:r>
                      <a:rPr lang="es-ES" sz="2400" b="1" i="1">
                        <a:effectLst/>
                        <a:latin typeface="Cambria Math" panose="02040503050406030204" pitchFamily="18" charset="0"/>
                        <a:ea typeface="Times New Roman" panose="02020603050405020304" pitchFamily="18" charset="0"/>
                        <a:cs typeface="Times New Roman" panose="02020603050405020304" pitchFamily="18" charset="0"/>
                      </a:rPr>
                      <m:t>𝑭</m:t>
                    </m:r>
                  </m:oMath>
                </a14:m>
                <a:r>
                  <a:rPr lang="es-ES" sz="2400" b="1" dirty="0">
                    <a:effectLst/>
                    <a:latin typeface="Times New Roman" panose="02020603050405020304" pitchFamily="18" charset="0"/>
                    <a:ea typeface="Times New Roman" panose="02020603050405020304" pitchFamily="18" charset="0"/>
                  </a:rPr>
                  <a:t> es mayor que un valor predeterminado de </a:t>
                </a:r>
                <a14:m>
                  <m:oMath xmlns:m="http://schemas.openxmlformats.org/officeDocument/2006/math">
                    <m:r>
                      <a:rPr lang="es-ES" sz="2400" b="1" i="1">
                        <a:effectLst/>
                        <a:latin typeface="Cambria Math" panose="02040503050406030204" pitchFamily="18" charset="0"/>
                        <a:ea typeface="Times New Roman" panose="02020603050405020304" pitchFamily="18" charset="0"/>
                        <a:cs typeface="Times New Roman" panose="02020603050405020304" pitchFamily="18" charset="0"/>
                      </a:rPr>
                      <m:t>𝑭</m:t>
                    </m:r>
                  </m:oMath>
                </a14:m>
                <a:r>
                  <a:rPr lang="es-ES" sz="2400" b="1" dirty="0">
                    <a:effectLst/>
                    <a:latin typeface="Times New Roman" panose="02020603050405020304" pitchFamily="18" charset="0"/>
                    <a:ea typeface="Times New Roman" panose="02020603050405020304" pitchFamily="18" charset="0"/>
                  </a:rPr>
                  <a:t>, por ejemplo </a:t>
                </a:r>
                <a14:m>
                  <m:oMath xmlns:m="http://schemas.openxmlformats.org/officeDocument/2006/math">
                    <m:sSub>
                      <m:sSubPr>
                        <m:ctrlPr>
                          <a:rPr lang="es-MX" sz="2400" b="1" i="1">
                            <a:effectLst/>
                            <a:latin typeface="Cambria Math" panose="02040503050406030204" pitchFamily="18" charset="0"/>
                            <a:ea typeface="Times New Roman" panose="02020603050405020304" pitchFamily="18" charset="0"/>
                          </a:rPr>
                        </m:ctrlPr>
                      </m:sSubPr>
                      <m:e>
                        <m:r>
                          <a:rPr lang="es-ES" sz="2400" b="1" i="1">
                            <a:effectLst/>
                            <a:latin typeface="Cambria Math" panose="02040503050406030204" pitchFamily="18" charset="0"/>
                            <a:ea typeface="Times New Roman" panose="02020603050405020304" pitchFamily="18" charset="0"/>
                            <a:cs typeface="Times New Roman" panose="02020603050405020304" pitchFamily="18" charset="0"/>
                          </a:rPr>
                          <m:t>𝑭</m:t>
                        </m:r>
                      </m:e>
                      <m:sub>
                        <m:r>
                          <a:rPr lang="es-ES" sz="2400" b="1" i="1">
                            <a:effectLst/>
                            <a:latin typeface="Cambria Math" panose="02040503050406030204" pitchFamily="18" charset="0"/>
                            <a:ea typeface="Times New Roman" panose="02020603050405020304" pitchFamily="18" charset="0"/>
                            <a:cs typeface="Times New Roman" panose="02020603050405020304" pitchFamily="18" charset="0"/>
                          </a:rPr>
                          <m:t>𝑰𝑵</m:t>
                        </m:r>
                        <m:r>
                          <a:rPr lang="es-MX" sz="2400" b="1" i="1" smtClean="0">
                            <a:effectLst/>
                            <a:latin typeface="Cambria Math" panose="02040503050406030204" pitchFamily="18" charset="0"/>
                            <a:ea typeface="Times New Roman" panose="02020603050405020304" pitchFamily="18" charset="0"/>
                            <a:cs typeface="Times New Roman" panose="02020603050405020304" pitchFamily="18" charset="0"/>
                          </a:rPr>
                          <m:t>𝑰𝑪𝑰𝑨𝑳</m:t>
                        </m:r>
                      </m:sub>
                    </m:sSub>
                  </m:oMath>
                </a14:m>
                <a:r>
                  <a:rPr lang="es-ES" sz="2400" b="1" dirty="0">
                    <a:effectLst/>
                    <a:latin typeface="Times New Roman" panose="02020603050405020304" pitchFamily="18" charset="0"/>
                    <a:ea typeface="Times New Roman" panose="02020603050405020304" pitchFamily="18" charset="0"/>
                  </a:rPr>
                  <a:t> (o </a:t>
                </a:r>
                <a14:m>
                  <m:oMath xmlns:m="http://schemas.openxmlformats.org/officeDocument/2006/math">
                    <m:r>
                      <a:rPr lang="es-ES" sz="2400" b="1" i="1">
                        <a:effectLst/>
                        <a:latin typeface="Cambria Math" panose="02040503050406030204" pitchFamily="18" charset="0"/>
                        <a:ea typeface="Times New Roman" panose="02020603050405020304" pitchFamily="18" charset="0"/>
                        <a:cs typeface="Times New Roman" panose="02020603050405020304" pitchFamily="18" charset="0"/>
                      </a:rPr>
                      <m:t>𝑭</m:t>
                    </m:r>
                  </m:oMath>
                </a14:m>
                <a:r>
                  <a:rPr lang="es-ES" sz="2400" b="1" dirty="0">
                    <a:effectLst/>
                    <a:latin typeface="Times New Roman" panose="02020603050405020304" pitchFamily="18" charset="0"/>
                    <a:ea typeface="Times New Roman" panose="02020603050405020304" pitchFamily="18" charset="0"/>
                  </a:rPr>
                  <a:t> para quien entra). El segundo regresor que se escoge para entrar es el que ahora tenga la máxima correlación con </a:t>
                </a:r>
                <a14:m>
                  <m:oMath xmlns:m="http://schemas.openxmlformats.org/officeDocument/2006/math">
                    <m:r>
                      <a:rPr lang="es-ES" sz="2400" b="1" i="1">
                        <a:effectLst/>
                        <a:latin typeface="Cambria Math" panose="02040503050406030204" pitchFamily="18" charset="0"/>
                        <a:ea typeface="Times New Roman" panose="02020603050405020304" pitchFamily="18" charset="0"/>
                        <a:cs typeface="Times New Roman" panose="02020603050405020304" pitchFamily="18" charset="0"/>
                      </a:rPr>
                      <m:t>𝒚</m:t>
                    </m:r>
                  </m:oMath>
                </a14:m>
                <a:r>
                  <a:rPr lang="es-ES" sz="2400" b="1" dirty="0">
                    <a:effectLst/>
                    <a:latin typeface="Times New Roman" panose="02020603050405020304" pitchFamily="18" charset="0"/>
                    <a:ea typeface="Times New Roman" panose="02020603050405020304" pitchFamily="18" charset="0"/>
                  </a:rPr>
                  <a:t>, después de ajustar </a:t>
                </a:r>
                <a14:m>
                  <m:oMath xmlns:m="http://schemas.openxmlformats.org/officeDocument/2006/math">
                    <m:r>
                      <a:rPr lang="es-ES" sz="2400" b="1" i="1">
                        <a:effectLst/>
                        <a:latin typeface="Cambria Math" panose="02040503050406030204" pitchFamily="18" charset="0"/>
                        <a:ea typeface="Times New Roman" panose="02020603050405020304" pitchFamily="18" charset="0"/>
                        <a:cs typeface="Times New Roman" panose="02020603050405020304" pitchFamily="18" charset="0"/>
                      </a:rPr>
                      <m:t>𝒚</m:t>
                    </m:r>
                  </m:oMath>
                </a14:m>
                <a:r>
                  <a:rPr lang="es-ES" sz="2400" b="1" dirty="0">
                    <a:effectLst/>
                    <a:latin typeface="Times New Roman" panose="02020603050405020304" pitchFamily="18" charset="0"/>
                    <a:ea typeface="Times New Roman" panose="02020603050405020304" pitchFamily="18" charset="0"/>
                  </a:rPr>
                  <a:t> por el efecto del primer regresor que se introdujo </a:t>
                </a:r>
                <a14:m>
                  <m:oMath xmlns:m="http://schemas.openxmlformats.org/officeDocument/2006/math">
                    <m:sSub>
                      <m:sSubPr>
                        <m:ctrlPr>
                          <a:rPr lang="es-MX" sz="2400" b="1" i="1">
                            <a:effectLst/>
                            <a:latin typeface="Cambria Math" panose="02040503050406030204" pitchFamily="18" charset="0"/>
                            <a:ea typeface="Times New Roman" panose="02020603050405020304" pitchFamily="18" charset="0"/>
                          </a:rPr>
                        </m:ctrlPr>
                      </m:sSubPr>
                      <m:e>
                        <m:r>
                          <a:rPr lang="es-ES" sz="2400" b="1" i="1">
                            <a:effectLst/>
                            <a:latin typeface="Cambria Math" panose="02040503050406030204" pitchFamily="18" charset="0"/>
                            <a:ea typeface="Times New Roman" panose="02020603050405020304" pitchFamily="18" charset="0"/>
                            <a:cs typeface="Times New Roman" panose="02020603050405020304" pitchFamily="18" charset="0"/>
                          </a:rPr>
                          <m:t>𝒙</m:t>
                        </m:r>
                      </m:e>
                      <m:sub>
                        <m:r>
                          <a:rPr lang="es-ES" sz="24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oMath>
                </a14:m>
                <a:r>
                  <a:rPr lang="es-ES" sz="2400" b="1" dirty="0">
                    <a:effectLst/>
                    <a:latin typeface="Times New Roman" panose="02020603050405020304" pitchFamily="18" charset="0"/>
                    <a:ea typeface="Times New Roman" panose="02020603050405020304" pitchFamily="18" charset="0"/>
                  </a:rPr>
                  <a:t>. </a:t>
                </a:r>
                <a:endParaRPr lang="es-MX" sz="2400" b="1" dirty="0"/>
              </a:p>
            </p:txBody>
          </p:sp>
        </mc:Choice>
        <mc:Fallback xmlns="">
          <p:sp>
            <p:nvSpPr>
              <p:cNvPr id="2" name="Rectángulo 1"/>
              <p:cNvSpPr>
                <a:spLocks noRot="1" noChangeAspect="1" noMove="1" noResize="1" noEditPoints="1" noAdjustHandles="1" noChangeArrowheads="1" noChangeShapeType="1" noTextEdit="1"/>
              </p:cNvSpPr>
              <p:nvPr/>
            </p:nvSpPr>
            <p:spPr>
              <a:xfrm>
                <a:off x="179512" y="404664"/>
                <a:ext cx="8568952" cy="3046988"/>
              </a:xfrm>
              <a:prstGeom prst="rect">
                <a:avLst/>
              </a:prstGeom>
              <a:blipFill>
                <a:blip r:embed="rId2"/>
                <a:stretch>
                  <a:fillRect l="-1067" t="-1600" r="-1138" b="-360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395536" y="4005064"/>
                <a:ext cx="8280920" cy="1200329"/>
              </a:xfrm>
              <a:prstGeom prst="rect">
                <a:avLst/>
              </a:prstGeom>
            </p:spPr>
            <p:txBody>
              <a:bodyPr wrap="square">
                <a:spAutoFit/>
              </a:bodyPr>
              <a:lstStyle/>
              <a:p>
                <a:pPr algn="just"/>
                <a:r>
                  <a:rPr lang="es-ES" sz="2400" b="1" dirty="0">
                    <a:latin typeface="Times New Roman" panose="02020603050405020304" pitchFamily="18" charset="0"/>
                    <a:ea typeface="Times New Roman" panose="02020603050405020304" pitchFamily="18" charset="0"/>
                  </a:rPr>
                  <a:t>El procedimiento termina cuando la estadística parcial </a:t>
                </a:r>
                <a14:m>
                  <m:oMath xmlns:m="http://schemas.openxmlformats.org/officeDocument/2006/math">
                    <m:r>
                      <a:rPr lang="es-ES" sz="2400" b="1" i="1">
                        <a:effectLst/>
                        <a:latin typeface="Cambria Math" panose="02040503050406030204" pitchFamily="18" charset="0"/>
                        <a:ea typeface="Times New Roman" panose="02020603050405020304" pitchFamily="18" charset="0"/>
                        <a:cs typeface="Times New Roman" panose="02020603050405020304" pitchFamily="18" charset="0"/>
                      </a:rPr>
                      <m:t>𝑭</m:t>
                    </m:r>
                  </m:oMath>
                </a14:m>
                <a:r>
                  <a:rPr lang="es-ES" sz="2400" b="1" dirty="0">
                    <a:effectLst/>
                    <a:latin typeface="Times New Roman" panose="02020603050405020304" pitchFamily="18" charset="0"/>
                    <a:ea typeface="Times New Roman" panose="02020603050405020304" pitchFamily="18" charset="0"/>
                  </a:rPr>
                  <a:t> en determinado paso no es mayor que </a:t>
                </a:r>
                <a14:m>
                  <m:oMath xmlns:m="http://schemas.openxmlformats.org/officeDocument/2006/math">
                    <m:sSub>
                      <m:sSubPr>
                        <m:ctrlPr>
                          <a:rPr lang="es-MX" sz="2400" b="1" i="1">
                            <a:effectLst/>
                            <a:latin typeface="Cambria Math" panose="02040503050406030204" pitchFamily="18" charset="0"/>
                            <a:ea typeface="Times New Roman" panose="02020603050405020304" pitchFamily="18" charset="0"/>
                          </a:rPr>
                        </m:ctrlPr>
                      </m:sSubPr>
                      <m:e>
                        <m:r>
                          <a:rPr lang="es-ES" sz="2400" b="1" i="1">
                            <a:effectLst/>
                            <a:latin typeface="Cambria Math" panose="02040503050406030204" pitchFamily="18" charset="0"/>
                            <a:ea typeface="Times New Roman" panose="02020603050405020304" pitchFamily="18" charset="0"/>
                            <a:cs typeface="Times New Roman" panose="02020603050405020304" pitchFamily="18" charset="0"/>
                          </a:rPr>
                          <m:t>𝑭</m:t>
                        </m:r>
                      </m:e>
                      <m:sub>
                        <m:r>
                          <a:rPr lang="es-ES" sz="2400" b="1" i="1">
                            <a:effectLst/>
                            <a:latin typeface="Cambria Math" panose="02040503050406030204" pitchFamily="18" charset="0"/>
                            <a:ea typeface="Times New Roman" panose="02020603050405020304" pitchFamily="18" charset="0"/>
                            <a:cs typeface="Times New Roman" panose="02020603050405020304" pitchFamily="18" charset="0"/>
                          </a:rPr>
                          <m:t>𝑰𝑵</m:t>
                        </m:r>
                        <m:r>
                          <a:rPr lang="es-MX" sz="2400" b="1" i="1" smtClean="0">
                            <a:effectLst/>
                            <a:latin typeface="Cambria Math" panose="02040503050406030204" pitchFamily="18" charset="0"/>
                            <a:ea typeface="Times New Roman" panose="02020603050405020304" pitchFamily="18" charset="0"/>
                            <a:cs typeface="Times New Roman" panose="02020603050405020304" pitchFamily="18" charset="0"/>
                          </a:rPr>
                          <m:t>𝑰𝑪𝑰𝑨𝑳</m:t>
                        </m:r>
                      </m:sub>
                    </m:sSub>
                  </m:oMath>
                </a14:m>
                <a:r>
                  <a:rPr lang="es-ES" sz="2400" b="1" dirty="0">
                    <a:effectLst/>
                    <a:latin typeface="Times New Roman" panose="02020603050405020304" pitchFamily="18" charset="0"/>
                    <a:ea typeface="Times New Roman" panose="02020603050405020304" pitchFamily="18" charset="0"/>
                  </a:rPr>
                  <a:t>, o cuándo se ha agregado el último regresor candidato al modelo</a:t>
                </a:r>
                <a:endParaRPr lang="es-MX" sz="2400" b="1" dirty="0"/>
              </a:p>
            </p:txBody>
          </p:sp>
        </mc:Choice>
        <mc:Fallback xmlns="">
          <p:sp>
            <p:nvSpPr>
              <p:cNvPr id="3" name="Rectángulo 2"/>
              <p:cNvSpPr>
                <a:spLocks noRot="1" noChangeAspect="1" noMove="1" noResize="1" noEditPoints="1" noAdjustHandles="1" noChangeArrowheads="1" noChangeShapeType="1" noTextEdit="1"/>
              </p:cNvSpPr>
              <p:nvPr/>
            </p:nvSpPr>
            <p:spPr>
              <a:xfrm>
                <a:off x="395536" y="4005064"/>
                <a:ext cx="8280920" cy="1200329"/>
              </a:xfrm>
              <a:prstGeom prst="rect">
                <a:avLst/>
              </a:prstGeom>
              <a:blipFill>
                <a:blip r:embed="rId3"/>
                <a:stretch>
                  <a:fillRect l="-1178" t="-4061" r="-1105" b="-10660"/>
                </a:stretch>
              </a:blipFill>
            </p:spPr>
            <p:txBody>
              <a:bodyPr/>
              <a:lstStyle/>
              <a:p>
                <a:r>
                  <a:rPr lang="es-MX">
                    <a:noFill/>
                  </a:rPr>
                  <a:t> </a:t>
                </a:r>
              </a:p>
            </p:txBody>
          </p:sp>
        </mc:Fallback>
      </mc:AlternateContent>
    </p:spTree>
    <p:extLst>
      <p:ext uri="{BB962C8B-B14F-4D97-AF65-F5344CB8AC3E}">
        <p14:creationId xmlns:p14="http://schemas.microsoft.com/office/powerpoint/2010/main" val="2134570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260648"/>
            <a:ext cx="864393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457200" algn="l"/>
              </a:tabLst>
              <a:defRPr>
                <a:solidFill>
                  <a:schemeClr val="tx1"/>
                </a:solidFill>
                <a:latin typeface="Calibri" panose="020F0502020204030204" pitchFamily="34" charset="0"/>
              </a:defRPr>
            </a:lvl1pPr>
            <a:lvl2pPr marL="742950" indent="-285750">
              <a:tabLst>
                <a:tab pos="-457200" algn="l"/>
              </a:tabLst>
              <a:defRPr>
                <a:solidFill>
                  <a:schemeClr val="tx1"/>
                </a:solidFill>
                <a:latin typeface="Calibri" panose="020F0502020204030204" pitchFamily="34" charset="0"/>
              </a:defRPr>
            </a:lvl2pPr>
            <a:lvl3pPr marL="1143000" indent="-228600">
              <a:tabLst>
                <a:tab pos="-457200" algn="l"/>
              </a:tabLst>
              <a:defRPr>
                <a:solidFill>
                  <a:schemeClr val="tx1"/>
                </a:solidFill>
                <a:latin typeface="Calibri" panose="020F0502020204030204" pitchFamily="34" charset="0"/>
              </a:defRPr>
            </a:lvl3pPr>
            <a:lvl4pPr marL="1600200" indent="-228600">
              <a:tabLst>
                <a:tab pos="-457200" algn="l"/>
              </a:tabLst>
              <a:defRPr>
                <a:solidFill>
                  <a:schemeClr val="tx1"/>
                </a:solidFill>
                <a:latin typeface="Calibri" panose="020F0502020204030204" pitchFamily="34" charset="0"/>
              </a:defRPr>
            </a:lvl4pPr>
            <a:lvl5pPr marL="2057400" indent="-228600">
              <a:tabLst>
                <a:tab pos="-457200" algn="l"/>
              </a:tabLst>
              <a:defRPr>
                <a:solidFill>
                  <a:schemeClr val="tx1"/>
                </a:solidFill>
                <a:latin typeface="Calibri" panose="020F0502020204030204" pitchFamily="34" charset="0"/>
              </a:defRPr>
            </a:lvl5pPr>
            <a:lvl6pPr marL="2514600" indent="-228600" fontAlgn="base">
              <a:spcBef>
                <a:spcPct val="0"/>
              </a:spcBef>
              <a:spcAft>
                <a:spcPct val="0"/>
              </a:spcAft>
              <a:tabLst>
                <a:tab pos="-457200" algn="l"/>
              </a:tabLst>
              <a:defRPr>
                <a:solidFill>
                  <a:schemeClr val="tx1"/>
                </a:solidFill>
                <a:latin typeface="Calibri" panose="020F0502020204030204" pitchFamily="34" charset="0"/>
              </a:defRPr>
            </a:lvl6pPr>
            <a:lvl7pPr marL="2971800" indent="-228600" fontAlgn="base">
              <a:spcBef>
                <a:spcPct val="0"/>
              </a:spcBef>
              <a:spcAft>
                <a:spcPct val="0"/>
              </a:spcAft>
              <a:tabLst>
                <a:tab pos="-457200" algn="l"/>
              </a:tabLst>
              <a:defRPr>
                <a:solidFill>
                  <a:schemeClr val="tx1"/>
                </a:solidFill>
                <a:latin typeface="Calibri" panose="020F0502020204030204" pitchFamily="34" charset="0"/>
              </a:defRPr>
            </a:lvl7pPr>
            <a:lvl8pPr marL="3429000" indent="-228600" fontAlgn="base">
              <a:spcBef>
                <a:spcPct val="0"/>
              </a:spcBef>
              <a:spcAft>
                <a:spcPct val="0"/>
              </a:spcAft>
              <a:tabLst>
                <a:tab pos="-457200" algn="l"/>
              </a:tabLst>
              <a:defRPr>
                <a:solidFill>
                  <a:schemeClr val="tx1"/>
                </a:solidFill>
                <a:latin typeface="Calibri" panose="020F0502020204030204" pitchFamily="34" charset="0"/>
              </a:defRPr>
            </a:lvl8pPr>
            <a:lvl9pPr marL="3886200" indent="-228600" fontAlgn="base">
              <a:spcBef>
                <a:spcPct val="0"/>
              </a:spcBef>
              <a:spcAft>
                <a:spcPct val="0"/>
              </a:spcAft>
              <a:tabLst>
                <a:tab pos="-457200" algn="l"/>
              </a:tabLst>
              <a:defRPr>
                <a:solidFill>
                  <a:schemeClr val="tx1"/>
                </a:solidFill>
                <a:latin typeface="Calibri" panose="020F0502020204030204" pitchFamily="34" charset="0"/>
              </a:defRPr>
            </a:lvl9pPr>
          </a:lstStyle>
          <a:p>
            <a:r>
              <a:rPr lang="es-ES_tradnl" altLang="es-MX" sz="2400" b="1" dirty="0">
                <a:solidFill>
                  <a:srgbClr val="0070C0"/>
                </a:solidFill>
                <a:latin typeface="Times New Roman" panose="02020603050405020304" pitchFamily="18" charset="0"/>
                <a:cs typeface="Times New Roman" panose="02020603050405020304" pitchFamily="18" charset="0"/>
              </a:rPr>
              <a:t>Regresión Lineal Múltiple</a:t>
            </a:r>
            <a:endParaRPr lang="es-ES" altLang="es-MX" sz="2400" dirty="0">
              <a:solidFill>
                <a:srgbClr val="0070C0"/>
              </a:solidFill>
            </a:endParaRPr>
          </a:p>
          <a:p>
            <a:pPr algn="just" eaLnBrk="0" hangingPunct="0">
              <a:lnSpc>
                <a:spcPct val="150000"/>
              </a:lnSpc>
            </a:pPr>
            <a:r>
              <a:rPr lang="es-ES" altLang="es-MX" sz="2200" b="1" dirty="0">
                <a:solidFill>
                  <a:srgbClr val="0070C0"/>
                </a:solidFill>
                <a:latin typeface="CG Times Bold"/>
                <a:cs typeface="Times New Roman" panose="02020603050405020304" pitchFamily="18" charset="0"/>
              </a:rPr>
              <a:t>En muchos problemas existen dos o más variables que están relacionadas y puede ser importante modelar y explorar esta relación. Por ejemplo, el rendimiento de una reacción química puede depender de la temperatura, presión y concentración del catalizador. En este caso se requiere al menos  un modelo de regresión con tres variables.</a:t>
            </a:r>
            <a:endParaRPr lang="es-ES" altLang="es-MX" sz="2200" b="1" dirty="0">
              <a:solidFill>
                <a:srgbClr val="0070C0"/>
              </a:solidFill>
            </a:endParaRPr>
          </a:p>
          <a:p>
            <a:pPr algn="just" eaLnBrk="0" hangingPunct="0">
              <a:lnSpc>
                <a:spcPct val="150000"/>
              </a:lnSpc>
            </a:pPr>
            <a:r>
              <a:rPr lang="es-ES" altLang="es-MX" sz="2200" b="1" dirty="0">
                <a:solidFill>
                  <a:srgbClr val="0070C0"/>
                </a:solidFill>
                <a:latin typeface="CG Times Bold"/>
                <a:cs typeface="Times New Roman" panose="02020603050405020304" pitchFamily="18" charset="0"/>
              </a:rPr>
              <a:t>	El problema general consiste en ajustar el modelo de primer orden</a:t>
            </a:r>
            <a:endParaRPr lang="es-ES" altLang="es-MX" sz="2200" b="1" dirty="0">
              <a:solidFill>
                <a:srgbClr val="0070C0"/>
              </a:solidFill>
            </a:endParaRPr>
          </a:p>
          <a:p>
            <a:pPr eaLnBrk="0" hangingPunct="0"/>
            <a:endParaRPr lang="es-ES" altLang="es-MX" sz="2400" b="1" dirty="0">
              <a:solidFill>
                <a:srgbClr val="0070C0"/>
              </a:solidFill>
            </a:endParaRPr>
          </a:p>
        </p:txBody>
      </p:sp>
      <p:graphicFrame>
        <p:nvGraphicFramePr>
          <p:cNvPr id="1026" name="Object 1"/>
          <p:cNvGraphicFramePr>
            <a:graphicFrameLocks noChangeAspect="1"/>
          </p:cNvGraphicFramePr>
          <p:nvPr>
            <p:extLst>
              <p:ext uri="{D42A27DB-BD31-4B8C-83A1-F6EECF244321}">
                <p14:modId xmlns:p14="http://schemas.microsoft.com/office/powerpoint/2010/main" val="3120927629"/>
              </p:ext>
            </p:extLst>
          </p:nvPr>
        </p:nvGraphicFramePr>
        <p:xfrm>
          <a:off x="3009900" y="5300663"/>
          <a:ext cx="3671888" cy="484187"/>
        </p:xfrm>
        <a:graphic>
          <a:graphicData uri="http://schemas.openxmlformats.org/presentationml/2006/ole">
            <mc:AlternateContent xmlns:mc="http://schemas.openxmlformats.org/markup-compatibility/2006">
              <mc:Choice xmlns:v="urn:schemas-microsoft-com:vml" Requires="v">
                <p:oleObj spid="_x0000_s1068" name="Ecuación" r:id="rId3" imgW="2234880" imgH="291960" progId="Equation.3">
                  <p:embed/>
                </p:oleObj>
              </mc:Choice>
              <mc:Fallback>
                <p:oleObj name="Ecuación" r:id="rId3" imgW="2234880" imgH="291960" progId="Equation.3">
                  <p:embed/>
                  <p:pic>
                    <p:nvPicPr>
                      <p:cNvPr id="0" name="Object 1"/>
                      <p:cNvPicPr>
                        <a:picLocks noChangeAspect="1" noChangeArrowheads="1"/>
                      </p:cNvPicPr>
                      <p:nvPr/>
                    </p:nvPicPr>
                    <p:blipFill>
                      <a:blip r:embed="rId4"/>
                      <a:srcRect/>
                      <a:stretch>
                        <a:fillRect/>
                      </a:stretch>
                    </p:blipFill>
                    <p:spPr bwMode="auto">
                      <a:xfrm>
                        <a:off x="3009900" y="5300663"/>
                        <a:ext cx="3671888" cy="48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3"/>
          <p:cNvSpPr>
            <a:spLocks noChangeArrowheads="1"/>
          </p:cNvSpPr>
          <p:nvPr/>
        </p:nvSpPr>
        <p:spPr bwMode="auto">
          <a:xfrm>
            <a:off x="0" y="7905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s-MX" altLang="es-MX"/>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251520" y="69372"/>
                <a:ext cx="8568952" cy="6423297"/>
              </a:xfrm>
              <a:prstGeom prst="rect">
                <a:avLst/>
              </a:prstGeom>
            </p:spPr>
            <p:txBody>
              <a:bodyPr wrap="square">
                <a:spAutoFit/>
              </a:bodyPr>
              <a:lstStyle/>
              <a:p>
                <a:pPr marL="571500" algn="just">
                  <a:lnSpc>
                    <a:spcPct val="115000"/>
                  </a:lnSpc>
                  <a:spcAft>
                    <a:spcPts val="1000"/>
                  </a:spcAft>
                </a:pPr>
                <a:r>
                  <a:rPr lang="es-ES" sz="2400" b="1" i="1" dirty="0">
                    <a:latin typeface="Times New Roman" panose="02020603050405020304" pitchFamily="18" charset="0"/>
                    <a:ea typeface="Times New Roman" panose="02020603050405020304" pitchFamily="18" charset="0"/>
                    <a:cs typeface="Times New Roman" panose="02020603050405020304" pitchFamily="18" charset="0"/>
                  </a:rPr>
                  <a:t>Eliminación hacia atrás</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pPr marL="571500" algn="just">
                  <a:lnSpc>
                    <a:spcPct val="115000"/>
                  </a:lnSpc>
                  <a:spcAft>
                    <a:spcPts val="1000"/>
                  </a:spcAft>
                </a:pPr>
                <a:r>
                  <a:rPr lang="es-ES" sz="2400" dirty="0">
                    <a:effectLst/>
                    <a:latin typeface="Times New Roman" panose="02020603050405020304" pitchFamily="18" charset="0"/>
                    <a:ea typeface="Times New Roman" panose="02020603050405020304" pitchFamily="18" charset="0"/>
                    <a:cs typeface="Times New Roman" panose="02020603050405020304" pitchFamily="18" charset="0"/>
                  </a:rPr>
                  <a:t>En la </a:t>
                </a:r>
                <a:r>
                  <a:rPr lang="es-ES" sz="2400" b="1" dirty="0">
                    <a:effectLst/>
                    <a:latin typeface="Times New Roman" panose="02020603050405020304" pitchFamily="18" charset="0"/>
                    <a:ea typeface="Times New Roman" panose="02020603050405020304" pitchFamily="18" charset="0"/>
                    <a:cs typeface="Times New Roman" panose="02020603050405020304" pitchFamily="18" charset="0"/>
                  </a:rPr>
                  <a:t>eliminación hacia atrás</a:t>
                </a:r>
                <a:r>
                  <a:rPr lang="es-ES" sz="2400" dirty="0">
                    <a:effectLst/>
                    <a:latin typeface="Times New Roman" panose="02020603050405020304" pitchFamily="18" charset="0"/>
                    <a:ea typeface="Times New Roman" panose="02020603050405020304" pitchFamily="18" charset="0"/>
                    <a:cs typeface="Times New Roman" panose="02020603050405020304" pitchFamily="18" charset="0"/>
                  </a:rPr>
                  <a:t> se comienza con un modelo que incluya todos los </a:t>
                </a:r>
                <a14:m>
                  <m:oMath xmlns:m="http://schemas.openxmlformats.org/officeDocument/2006/math">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𝐾</m:t>
                    </m:r>
                  </m:oMath>
                </a14:m>
                <a:r>
                  <a:rPr lang="es-ES" sz="2400" dirty="0">
                    <a:effectLst/>
                    <a:latin typeface="Times New Roman" panose="02020603050405020304" pitchFamily="18" charset="0"/>
                    <a:ea typeface="Times New Roman" panose="02020603050405020304" pitchFamily="18" charset="0"/>
                    <a:cs typeface="Times New Roman" panose="02020603050405020304" pitchFamily="18" charset="0"/>
                  </a:rPr>
                  <a:t> regresores, a continuación se calcula la estadística parcial </a:t>
                </a:r>
                <a14:m>
                  <m:oMath xmlns:m="http://schemas.openxmlformats.org/officeDocument/2006/math">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𝐹</m:t>
                    </m:r>
                  </m:oMath>
                </a14:m>
                <a:r>
                  <a:rPr lang="es-ES" sz="2400" dirty="0">
                    <a:effectLst/>
                    <a:latin typeface="Times New Roman" panose="02020603050405020304" pitchFamily="18" charset="0"/>
                    <a:ea typeface="Times New Roman" panose="02020603050405020304" pitchFamily="18" charset="0"/>
                    <a:cs typeface="Times New Roman" panose="02020603050405020304" pitchFamily="18" charset="0"/>
                  </a:rPr>
                  <a:t> para cada regresor, como si fuera la última variable que entró al modelo. </a:t>
                </a:r>
              </a:p>
              <a:p>
                <a:pPr marL="571500" algn="just">
                  <a:lnSpc>
                    <a:spcPct val="115000"/>
                  </a:lnSpc>
                  <a:spcAft>
                    <a:spcPts val="1000"/>
                  </a:spcAft>
                </a:pPr>
                <a:r>
                  <a:rPr lang="es-ES" sz="2400" dirty="0">
                    <a:effectLst/>
                    <a:latin typeface="Times New Roman" panose="02020603050405020304" pitchFamily="18" charset="0"/>
                    <a:ea typeface="Times New Roman" panose="02020603050405020304" pitchFamily="18" charset="0"/>
                    <a:cs typeface="Times New Roman" panose="02020603050405020304" pitchFamily="18" charset="0"/>
                  </a:rPr>
                  <a:t>La mínima de estas estadísticas parciales </a:t>
                </a:r>
                <a14:m>
                  <m:oMath xmlns:m="http://schemas.openxmlformats.org/officeDocument/2006/math">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𝐹</m:t>
                    </m:r>
                  </m:oMath>
                </a14:m>
                <a:r>
                  <a:rPr lang="es-ES" sz="2400" dirty="0">
                    <a:effectLst/>
                    <a:latin typeface="Times New Roman" panose="02020603050405020304" pitchFamily="18" charset="0"/>
                    <a:ea typeface="Times New Roman" panose="02020603050405020304" pitchFamily="18" charset="0"/>
                    <a:cs typeface="Times New Roman" panose="02020603050405020304" pitchFamily="18" charset="0"/>
                  </a:rPr>
                  <a:t> se compara con un valor preseleccionado, </a:t>
                </a:r>
                <a14:m>
                  <m:oMath xmlns:m="http://schemas.openxmlformats.org/officeDocument/2006/math">
                    <m:sSub>
                      <m:sSubPr>
                        <m:ctrlPr>
                          <a:rPr lang="es-MX"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𝑆𝐴𝐿</m:t>
                        </m:r>
                      </m:sub>
                    </m:sSub>
                  </m:oMath>
                </a14:m>
                <a:r>
                  <a:rPr lang="es-ES" sz="2400" dirty="0">
                    <a:effectLst/>
                    <a:latin typeface="Times New Roman" panose="02020603050405020304" pitchFamily="18" charset="0"/>
                    <a:ea typeface="Times New Roman" panose="02020603050405020304" pitchFamily="18" charset="0"/>
                    <a:cs typeface="Times New Roman" panose="02020603050405020304" pitchFamily="18" charset="0"/>
                  </a:rPr>
                  <a:t> o </a:t>
                </a:r>
                <a14:m>
                  <m:oMath xmlns:m="http://schemas.openxmlformats.org/officeDocument/2006/math">
                    <m:sSub>
                      <m:sSubPr>
                        <m:ctrlPr>
                          <a:rPr lang="es-MX"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𝑂𝑈𝑇</m:t>
                        </m:r>
                      </m:sub>
                    </m:sSub>
                  </m:oMath>
                </a14:m>
                <a:r>
                  <a:rPr lang="es-ES" sz="2400" dirty="0">
                    <a:effectLst/>
                    <a:latin typeface="Times New Roman" panose="02020603050405020304" pitchFamily="18" charset="0"/>
                    <a:ea typeface="Times New Roman" panose="02020603050405020304" pitchFamily="18" charset="0"/>
                    <a:cs typeface="Times New Roman" panose="02020603050405020304" pitchFamily="18" charset="0"/>
                  </a:rPr>
                  <a:t> (es decir, </a:t>
                </a:r>
                <a14:m>
                  <m:oMath xmlns:m="http://schemas.openxmlformats.org/officeDocument/2006/math">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𝐹</m:t>
                    </m:r>
                  </m:oMath>
                </a14:m>
                <a:r>
                  <a:rPr lang="es-ES" sz="2400" dirty="0">
                    <a:effectLst/>
                    <a:latin typeface="Times New Roman" panose="02020603050405020304" pitchFamily="18" charset="0"/>
                    <a:ea typeface="Times New Roman" panose="02020603050405020304" pitchFamily="18" charset="0"/>
                    <a:cs typeface="Times New Roman" panose="02020603050405020304" pitchFamily="18" charset="0"/>
                  </a:rPr>
                  <a:t> que sale), por ejemplo, y si el valor mínimo de </a:t>
                </a:r>
                <a14:m>
                  <m:oMath xmlns:m="http://schemas.openxmlformats.org/officeDocument/2006/math">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𝐹</m:t>
                    </m:r>
                  </m:oMath>
                </a14:m>
                <a:r>
                  <a:rPr lang="es-ES" sz="2400" dirty="0">
                    <a:effectLst/>
                    <a:latin typeface="Times New Roman" panose="02020603050405020304" pitchFamily="18" charset="0"/>
                    <a:ea typeface="Times New Roman" panose="02020603050405020304" pitchFamily="18" charset="0"/>
                    <a:cs typeface="Times New Roman" panose="02020603050405020304" pitchFamily="18" charset="0"/>
                  </a:rPr>
                  <a:t> parcial es menor que </a:t>
                </a:r>
                <a14:m>
                  <m:oMath xmlns:m="http://schemas.openxmlformats.org/officeDocument/2006/math">
                    <m:sSub>
                      <m:sSubPr>
                        <m:ctrlPr>
                          <a:rPr lang="es-MX"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𝑂𝑈𝑇</m:t>
                        </m:r>
                      </m:sub>
                    </m:sSub>
                  </m:oMath>
                </a14:m>
                <a:r>
                  <a:rPr lang="es-ES" sz="2400" dirty="0">
                    <a:effectLst/>
                    <a:latin typeface="Times New Roman" panose="02020603050405020304" pitchFamily="18" charset="0"/>
                    <a:ea typeface="Times New Roman" panose="02020603050405020304" pitchFamily="18" charset="0"/>
                    <a:cs typeface="Times New Roman" panose="02020603050405020304" pitchFamily="18" charset="0"/>
                  </a:rPr>
                  <a:t>, se quita ese regresor del modelo, ahora se ajusta un modelo de regresión con </a:t>
                </a:r>
                <a14:m>
                  <m:oMath xmlns:m="http://schemas.openxmlformats.org/officeDocument/2006/math">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𝐾</m:t>
                    </m:r>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s-ES" sz="2400" dirty="0">
                    <a:effectLst/>
                    <a:latin typeface="Times New Roman" panose="02020603050405020304" pitchFamily="18" charset="0"/>
                    <a:ea typeface="Times New Roman" panose="02020603050405020304" pitchFamily="18" charset="0"/>
                    <a:cs typeface="Times New Roman" panose="02020603050405020304" pitchFamily="18" charset="0"/>
                  </a:rPr>
                  <a:t> regresores, se calculan las estadísticas </a:t>
                </a:r>
                <a14:m>
                  <m:oMath xmlns:m="http://schemas.openxmlformats.org/officeDocument/2006/math">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𝐹</m:t>
                    </m:r>
                  </m:oMath>
                </a14:m>
                <a:r>
                  <a:rPr lang="es-ES" sz="2400" dirty="0">
                    <a:effectLst/>
                    <a:latin typeface="Times New Roman" panose="02020603050405020304" pitchFamily="18" charset="0"/>
                    <a:ea typeface="Times New Roman" panose="02020603050405020304" pitchFamily="18" charset="0"/>
                    <a:cs typeface="Times New Roman" panose="02020603050405020304" pitchFamily="18" charset="0"/>
                  </a:rPr>
                  <a:t> parciales para ese nuevo modelo, y se repite el procedimiento. </a:t>
                </a:r>
              </a:p>
              <a:p>
                <a:pPr marL="571500" algn="just">
                  <a:lnSpc>
                    <a:spcPct val="115000"/>
                  </a:lnSpc>
                  <a:spcAft>
                    <a:spcPts val="1000"/>
                  </a:spcAft>
                </a:pPr>
                <a:r>
                  <a:rPr lang="es-ES" sz="2400" dirty="0">
                    <a:effectLst/>
                    <a:latin typeface="Times New Roman" panose="02020603050405020304" pitchFamily="18" charset="0"/>
                    <a:ea typeface="Times New Roman" panose="02020603050405020304" pitchFamily="18" charset="0"/>
                    <a:cs typeface="Times New Roman" panose="02020603050405020304" pitchFamily="18" charset="0"/>
                  </a:rPr>
                  <a:t>El algoritmo de eliminación en reversa termina cuando el valor mínimo de </a:t>
                </a:r>
                <a14:m>
                  <m:oMath xmlns:m="http://schemas.openxmlformats.org/officeDocument/2006/math">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𝐹</m:t>
                    </m:r>
                  </m:oMath>
                </a14:m>
                <a:r>
                  <a:rPr lang="es-ES" sz="2400" dirty="0">
                    <a:effectLst/>
                    <a:latin typeface="Times New Roman" panose="02020603050405020304" pitchFamily="18" charset="0"/>
                    <a:ea typeface="Times New Roman" panose="02020603050405020304" pitchFamily="18" charset="0"/>
                    <a:cs typeface="Times New Roman" panose="02020603050405020304" pitchFamily="18" charset="0"/>
                  </a:rPr>
                  <a:t> parcial no es menor que </a:t>
                </a:r>
                <a14:m>
                  <m:oMath xmlns:m="http://schemas.openxmlformats.org/officeDocument/2006/math">
                    <m:sSub>
                      <m:sSubPr>
                        <m:ctrlPr>
                          <a:rPr lang="es-MX"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𝑂𝑈𝑇</m:t>
                        </m:r>
                      </m:sub>
                    </m:sSub>
                  </m:oMath>
                </a14:m>
                <a:r>
                  <a:rPr lang="es-ES" sz="2400" dirty="0">
                    <a:effectLst/>
                    <a:latin typeface="Times New Roman" panose="02020603050405020304" pitchFamily="18" charset="0"/>
                    <a:ea typeface="Times New Roman" panose="02020603050405020304" pitchFamily="18" charset="0"/>
                    <a:cs typeface="Times New Roman" panose="02020603050405020304" pitchFamily="18" charset="0"/>
                  </a:rPr>
                  <a:t>, el valor preseleccionado de corte. </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251520" y="69372"/>
                <a:ext cx="8568952" cy="6423297"/>
              </a:xfrm>
              <a:prstGeom prst="rect">
                <a:avLst/>
              </a:prstGeom>
              <a:blipFill>
                <a:blip r:embed="rId2"/>
                <a:stretch>
                  <a:fillRect t="-380" r="-1138" b="-664"/>
                </a:stretch>
              </a:blipFill>
            </p:spPr>
            <p:txBody>
              <a:bodyPr/>
              <a:lstStyle/>
              <a:p>
                <a:r>
                  <a:rPr lang="es-MX">
                    <a:noFill/>
                  </a:rPr>
                  <a:t> </a:t>
                </a:r>
              </a:p>
            </p:txBody>
          </p:sp>
        </mc:Fallback>
      </mc:AlternateContent>
    </p:spTree>
    <p:extLst>
      <p:ext uri="{BB962C8B-B14F-4D97-AF65-F5344CB8AC3E}">
        <p14:creationId xmlns:p14="http://schemas.microsoft.com/office/powerpoint/2010/main" val="1545965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107504" y="188640"/>
                <a:ext cx="8856984" cy="6420732"/>
              </a:xfrm>
              <a:prstGeom prst="rect">
                <a:avLst/>
              </a:prstGeom>
            </p:spPr>
            <p:txBody>
              <a:bodyPr wrap="square">
                <a:spAutoFit/>
              </a:bodyPr>
              <a:lstStyle/>
              <a:p>
                <a:pPr marL="571500" algn="just">
                  <a:lnSpc>
                    <a:spcPct val="115000"/>
                  </a:lnSpc>
                  <a:spcAft>
                    <a:spcPts val="1000"/>
                  </a:spcAft>
                </a:pPr>
                <a:r>
                  <a:rPr lang="es-ES" sz="2200" b="1" i="1" dirty="0">
                    <a:latin typeface="Times New Roman" panose="02020603050405020304" pitchFamily="18" charset="0"/>
                    <a:ea typeface="Times New Roman" panose="02020603050405020304" pitchFamily="18" charset="0"/>
                    <a:cs typeface="Times New Roman" panose="02020603050405020304" pitchFamily="18" charset="0"/>
                  </a:rPr>
                  <a:t>Regresión por segmentos </a:t>
                </a:r>
                <a:endParaRPr lang="es-MX" sz="2200" b="1" dirty="0">
                  <a:effectLst/>
                  <a:latin typeface="Calibri" panose="020F0502020204030204" pitchFamily="34" charset="0"/>
                  <a:ea typeface="Calibri" panose="020F0502020204030204" pitchFamily="34" charset="0"/>
                  <a:cs typeface="Times New Roman" panose="02020603050405020304" pitchFamily="18" charset="0"/>
                </a:endParaRPr>
              </a:p>
              <a:p>
                <a:pPr marL="571500" algn="just">
                  <a:lnSpc>
                    <a:spcPct val="115000"/>
                  </a:lnSpc>
                  <a:spcAft>
                    <a:spcPts val="1000"/>
                  </a:spcAft>
                </a:pPr>
                <a:r>
                  <a:rPr lang="es-ES" sz="2200" b="1" dirty="0">
                    <a:effectLst/>
                    <a:latin typeface="Times New Roman" panose="02020603050405020304" pitchFamily="18" charset="0"/>
                    <a:ea typeface="Times New Roman" panose="02020603050405020304" pitchFamily="18" charset="0"/>
                    <a:cs typeface="Times New Roman" panose="02020603050405020304" pitchFamily="18" charset="0"/>
                  </a:rPr>
                  <a:t>Un procedimiento muy útil es el algoritmo de regresión por segmentos, de </a:t>
                </a:r>
                <a:r>
                  <a:rPr lang="es-ES" sz="2200" b="1" dirty="0" err="1">
                    <a:effectLst/>
                    <a:latin typeface="Times New Roman" panose="02020603050405020304" pitchFamily="18" charset="0"/>
                    <a:ea typeface="Times New Roman" panose="02020603050405020304" pitchFamily="18" charset="0"/>
                    <a:cs typeface="Times New Roman" panose="02020603050405020304" pitchFamily="18" charset="0"/>
                  </a:rPr>
                  <a:t>Efroymson</a:t>
                </a:r>
                <a:r>
                  <a:rPr lang="es-ES" sz="2200" b="1" dirty="0">
                    <a:effectLst/>
                    <a:latin typeface="Times New Roman" panose="02020603050405020304" pitchFamily="18" charset="0"/>
                    <a:ea typeface="Times New Roman" panose="02020603050405020304" pitchFamily="18" charset="0"/>
                    <a:cs typeface="Times New Roman" panose="02020603050405020304" pitchFamily="18" charset="0"/>
                  </a:rPr>
                  <a:t> [1960]. </a:t>
                </a:r>
              </a:p>
              <a:p>
                <a:pPr marL="571500" algn="just">
                  <a:lnSpc>
                    <a:spcPct val="115000"/>
                  </a:lnSpc>
                  <a:spcAft>
                    <a:spcPts val="1000"/>
                  </a:spcAft>
                </a:pPr>
                <a:r>
                  <a:rPr lang="es-ES" sz="2200" b="1" dirty="0">
                    <a:effectLst/>
                    <a:latin typeface="Times New Roman" panose="02020603050405020304" pitchFamily="18" charset="0"/>
                    <a:ea typeface="Times New Roman" panose="02020603050405020304" pitchFamily="18" charset="0"/>
                    <a:cs typeface="Times New Roman" panose="02020603050405020304" pitchFamily="18" charset="0"/>
                  </a:rPr>
                  <a:t>La regresión por segmentos es una modificación de la selección hacia adelante, en la que cada paso se reevalúan todos los regresores que habían entrado antes al modelo, mediante sus estadísticas parciales </a:t>
                </a:r>
                <a14:m>
                  <m:oMath xmlns:m="http://schemas.openxmlformats.org/officeDocument/2006/math">
                    <m:r>
                      <a:rPr lang="es-ES" sz="2200" b="1" i="1">
                        <a:effectLst/>
                        <a:latin typeface="Cambria Math" panose="02040503050406030204" pitchFamily="18" charset="0"/>
                        <a:ea typeface="Times New Roman" panose="02020603050405020304" pitchFamily="18" charset="0"/>
                        <a:cs typeface="Times New Roman" panose="02020603050405020304" pitchFamily="18" charset="0"/>
                      </a:rPr>
                      <m:t>𝑭</m:t>
                    </m:r>
                  </m:oMath>
                </a14:m>
                <a:r>
                  <a:rPr lang="es-ES" sz="22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571500" algn="just">
                  <a:lnSpc>
                    <a:spcPct val="115000"/>
                  </a:lnSpc>
                  <a:spcAft>
                    <a:spcPts val="1000"/>
                  </a:spcAft>
                </a:pPr>
                <a:r>
                  <a:rPr lang="es-ES" sz="2200" b="1" dirty="0">
                    <a:effectLst/>
                    <a:latin typeface="Times New Roman" panose="02020603050405020304" pitchFamily="18" charset="0"/>
                    <a:ea typeface="Times New Roman" panose="02020603050405020304" pitchFamily="18" charset="0"/>
                    <a:cs typeface="Times New Roman" panose="02020603050405020304" pitchFamily="18" charset="0"/>
                  </a:rPr>
                  <a:t> Un regresor agregado en una etapa anterior puede volverse redundante, debido a las relaciones entre él y los regresores que ya estén en la ecuación. Si la estadística parcial  </a:t>
                </a:r>
                <a14:m>
                  <m:oMath xmlns:m="http://schemas.openxmlformats.org/officeDocument/2006/math">
                    <m:r>
                      <a:rPr lang="es-ES" sz="2200" b="1" i="1">
                        <a:effectLst/>
                        <a:latin typeface="Cambria Math" panose="02040503050406030204" pitchFamily="18" charset="0"/>
                        <a:ea typeface="Times New Roman" panose="02020603050405020304" pitchFamily="18" charset="0"/>
                        <a:cs typeface="Times New Roman" panose="02020603050405020304" pitchFamily="18" charset="0"/>
                      </a:rPr>
                      <m:t>𝑭</m:t>
                    </m:r>
                  </m:oMath>
                </a14:m>
                <a:r>
                  <a:rPr lang="es-ES" sz="2200" b="1" dirty="0">
                    <a:effectLst/>
                    <a:latin typeface="Times New Roman" panose="02020603050405020304" pitchFamily="18" charset="0"/>
                    <a:ea typeface="Times New Roman" panose="02020603050405020304" pitchFamily="18" charset="0"/>
                    <a:cs typeface="Times New Roman" panose="02020603050405020304" pitchFamily="18" charset="0"/>
                  </a:rPr>
                  <a:t> de una variable es menor que </a:t>
                </a:r>
                <a14:m>
                  <m:oMath xmlns:m="http://schemas.openxmlformats.org/officeDocument/2006/math">
                    <m:sSub>
                      <m:sSubPr>
                        <m:ctrlPr>
                          <a:rPr lang="es-MX" sz="2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2200" b="1" i="1">
                            <a:effectLst/>
                            <a:latin typeface="Cambria Math" panose="02040503050406030204" pitchFamily="18" charset="0"/>
                            <a:ea typeface="Times New Roman" panose="02020603050405020304" pitchFamily="18" charset="0"/>
                            <a:cs typeface="Times New Roman" panose="02020603050405020304" pitchFamily="18" charset="0"/>
                          </a:rPr>
                          <m:t>𝑭</m:t>
                        </m:r>
                      </m:e>
                      <m:sub>
                        <m:r>
                          <a:rPr lang="es-ES" sz="2200" b="1" i="1">
                            <a:effectLst/>
                            <a:latin typeface="Cambria Math" panose="02040503050406030204" pitchFamily="18" charset="0"/>
                            <a:ea typeface="Times New Roman" panose="02020603050405020304" pitchFamily="18" charset="0"/>
                            <a:cs typeface="Times New Roman" panose="02020603050405020304" pitchFamily="18" charset="0"/>
                          </a:rPr>
                          <m:t>𝑶𝑼𝑻</m:t>
                        </m:r>
                      </m:sub>
                    </m:sSub>
                  </m:oMath>
                </a14:m>
                <a:r>
                  <a:rPr lang="es-ES" sz="2200" b="1" dirty="0">
                    <a:effectLst/>
                    <a:latin typeface="Times New Roman" panose="02020603050405020304" pitchFamily="18" charset="0"/>
                    <a:ea typeface="Times New Roman" panose="02020603050405020304" pitchFamily="18" charset="0"/>
                    <a:cs typeface="Times New Roman" panose="02020603050405020304" pitchFamily="18" charset="0"/>
                  </a:rPr>
                  <a:t>, esa variable se  elimina del modelo.</a:t>
                </a:r>
                <a:endParaRPr lang="es-MX" sz="2200" b="1" dirty="0">
                  <a:effectLst/>
                  <a:latin typeface="Calibri" panose="020F0502020204030204" pitchFamily="34" charset="0"/>
                  <a:ea typeface="Calibri" panose="020F0502020204030204" pitchFamily="34" charset="0"/>
                  <a:cs typeface="Times New Roman" panose="02020603050405020304" pitchFamily="18" charset="0"/>
                </a:endParaRPr>
              </a:p>
              <a:p>
                <a:pPr marL="571500" algn="just">
                  <a:lnSpc>
                    <a:spcPct val="115000"/>
                  </a:lnSpc>
                  <a:spcAft>
                    <a:spcPts val="1000"/>
                  </a:spcAft>
                </a:pPr>
                <a:r>
                  <a:rPr lang="es-ES" sz="2200" b="1" dirty="0">
                    <a:effectLst/>
                    <a:latin typeface="Times New Roman" panose="02020603050405020304" pitchFamily="18" charset="0"/>
                    <a:ea typeface="Times New Roman" panose="02020603050405020304" pitchFamily="18" charset="0"/>
                    <a:cs typeface="Times New Roman" panose="02020603050405020304" pitchFamily="18" charset="0"/>
                  </a:rPr>
                  <a:t>En la regresión por segmentos, se requieren dos valores de corte, </a:t>
                </a:r>
                <a14:m>
                  <m:oMath xmlns:m="http://schemas.openxmlformats.org/officeDocument/2006/math">
                    <m:sSub>
                      <m:sSubPr>
                        <m:ctrlPr>
                          <a:rPr lang="es-MX" sz="2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2200" b="1" i="1">
                            <a:effectLst/>
                            <a:latin typeface="Cambria Math" panose="02040503050406030204" pitchFamily="18" charset="0"/>
                            <a:ea typeface="Times New Roman" panose="02020603050405020304" pitchFamily="18" charset="0"/>
                            <a:cs typeface="Times New Roman" panose="02020603050405020304" pitchFamily="18" charset="0"/>
                          </a:rPr>
                          <m:t>𝑭</m:t>
                        </m:r>
                      </m:e>
                      <m:sub>
                        <m:r>
                          <a:rPr lang="es-ES" sz="2200" b="1" i="1">
                            <a:effectLst/>
                            <a:latin typeface="Cambria Math" panose="02040503050406030204" pitchFamily="18" charset="0"/>
                            <a:ea typeface="Times New Roman" panose="02020603050405020304" pitchFamily="18" charset="0"/>
                            <a:cs typeface="Times New Roman" panose="02020603050405020304" pitchFamily="18" charset="0"/>
                          </a:rPr>
                          <m:t>𝑰𝑵</m:t>
                        </m:r>
                      </m:sub>
                    </m:sSub>
                  </m:oMath>
                </a14:m>
                <a:r>
                  <a:rPr lang="es-ES" sz="2200" b="1" dirty="0">
                    <a:effectLst/>
                    <a:latin typeface="Times New Roman" panose="02020603050405020304" pitchFamily="18" charset="0"/>
                    <a:ea typeface="Times New Roman" panose="02020603050405020304" pitchFamily="18" charset="0"/>
                    <a:cs typeface="Times New Roman" panose="02020603050405020304" pitchFamily="18" charset="0"/>
                  </a:rPr>
                  <a:t> y </a:t>
                </a:r>
                <a14:m>
                  <m:oMath xmlns:m="http://schemas.openxmlformats.org/officeDocument/2006/math">
                    <m:sSub>
                      <m:sSubPr>
                        <m:ctrlPr>
                          <a:rPr lang="es-MX" sz="2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2200" b="1" i="1">
                            <a:effectLst/>
                            <a:latin typeface="Cambria Math" panose="02040503050406030204" pitchFamily="18" charset="0"/>
                            <a:ea typeface="Times New Roman" panose="02020603050405020304" pitchFamily="18" charset="0"/>
                            <a:cs typeface="Times New Roman" panose="02020603050405020304" pitchFamily="18" charset="0"/>
                          </a:rPr>
                          <m:t>𝑭</m:t>
                        </m:r>
                      </m:e>
                      <m:sub>
                        <m:r>
                          <a:rPr lang="es-ES" sz="2200" b="1" i="1">
                            <a:effectLst/>
                            <a:latin typeface="Cambria Math" panose="02040503050406030204" pitchFamily="18" charset="0"/>
                            <a:ea typeface="Times New Roman" panose="02020603050405020304" pitchFamily="18" charset="0"/>
                            <a:cs typeface="Times New Roman" panose="02020603050405020304" pitchFamily="18" charset="0"/>
                          </a:rPr>
                          <m:t>𝑶𝑼𝑻</m:t>
                        </m:r>
                      </m:sub>
                    </m:sSub>
                  </m:oMath>
                </a14:m>
                <a:r>
                  <a:rPr lang="es-ES" sz="2200" b="1" dirty="0">
                    <a:effectLst/>
                    <a:latin typeface="Times New Roman" panose="02020603050405020304" pitchFamily="18" charset="0"/>
                    <a:ea typeface="Times New Roman" panose="02020603050405020304" pitchFamily="18" charset="0"/>
                    <a:cs typeface="Times New Roman" panose="02020603050405020304" pitchFamily="18" charset="0"/>
                  </a:rPr>
                  <a:t>, algunos analistas prefieren definir </a:t>
                </a:r>
                <a14:m>
                  <m:oMath xmlns:m="http://schemas.openxmlformats.org/officeDocument/2006/math">
                    <m:sSub>
                      <m:sSubPr>
                        <m:ctrlPr>
                          <a:rPr lang="es-MX" sz="2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2200" b="1" i="1">
                            <a:effectLst/>
                            <a:latin typeface="Cambria Math" panose="02040503050406030204" pitchFamily="18" charset="0"/>
                            <a:ea typeface="Times New Roman" panose="02020603050405020304" pitchFamily="18" charset="0"/>
                            <a:cs typeface="Times New Roman" panose="02020603050405020304" pitchFamily="18" charset="0"/>
                          </a:rPr>
                          <m:t>𝑭</m:t>
                        </m:r>
                      </m:e>
                      <m:sub>
                        <m:r>
                          <a:rPr lang="es-ES" sz="2200" b="1" i="1">
                            <a:effectLst/>
                            <a:latin typeface="Cambria Math" panose="02040503050406030204" pitchFamily="18" charset="0"/>
                            <a:ea typeface="Times New Roman" panose="02020603050405020304" pitchFamily="18" charset="0"/>
                            <a:cs typeface="Times New Roman" panose="02020603050405020304" pitchFamily="18" charset="0"/>
                          </a:rPr>
                          <m:t>𝑰𝑵</m:t>
                        </m:r>
                      </m:sub>
                    </m:sSub>
                    <m:r>
                      <a:rPr lang="es-ES" sz="22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2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2200" b="1" i="1">
                            <a:effectLst/>
                            <a:latin typeface="Cambria Math" panose="02040503050406030204" pitchFamily="18" charset="0"/>
                            <a:ea typeface="Times New Roman" panose="02020603050405020304" pitchFamily="18" charset="0"/>
                            <a:cs typeface="Times New Roman" panose="02020603050405020304" pitchFamily="18" charset="0"/>
                          </a:rPr>
                          <m:t>𝑭</m:t>
                        </m:r>
                      </m:e>
                      <m:sub>
                        <m:r>
                          <a:rPr lang="es-ES" sz="2200" b="1" i="1">
                            <a:effectLst/>
                            <a:latin typeface="Cambria Math" panose="02040503050406030204" pitchFamily="18" charset="0"/>
                            <a:ea typeface="Times New Roman" panose="02020603050405020304" pitchFamily="18" charset="0"/>
                            <a:cs typeface="Times New Roman" panose="02020603050405020304" pitchFamily="18" charset="0"/>
                          </a:rPr>
                          <m:t>𝑶𝑼𝑻</m:t>
                        </m:r>
                      </m:sub>
                    </m:sSub>
                  </m:oMath>
                </a14:m>
                <a:r>
                  <a:rPr lang="es-ES" sz="2200" b="1" dirty="0">
                    <a:effectLst/>
                    <a:latin typeface="Times New Roman" panose="02020603050405020304" pitchFamily="18" charset="0"/>
                    <a:ea typeface="Times New Roman" panose="02020603050405020304" pitchFamily="18" charset="0"/>
                    <a:cs typeface="Times New Roman" panose="02020603050405020304" pitchFamily="18" charset="0"/>
                  </a:rPr>
                  <a:t>, aunque eso no es necesario, con frecuencia se opta por </a:t>
                </a:r>
                <a14:m>
                  <m:oMath xmlns:m="http://schemas.openxmlformats.org/officeDocument/2006/math">
                    <m:sSub>
                      <m:sSubPr>
                        <m:ctrlPr>
                          <a:rPr lang="es-MX" sz="2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2200" b="1" i="1">
                            <a:effectLst/>
                            <a:latin typeface="Cambria Math" panose="02040503050406030204" pitchFamily="18" charset="0"/>
                            <a:ea typeface="Times New Roman" panose="02020603050405020304" pitchFamily="18" charset="0"/>
                            <a:cs typeface="Times New Roman" panose="02020603050405020304" pitchFamily="18" charset="0"/>
                          </a:rPr>
                          <m:t>𝑭</m:t>
                        </m:r>
                      </m:e>
                      <m:sub>
                        <m:r>
                          <a:rPr lang="es-ES" sz="2200" b="1" i="1">
                            <a:effectLst/>
                            <a:latin typeface="Cambria Math" panose="02040503050406030204" pitchFamily="18" charset="0"/>
                            <a:ea typeface="Times New Roman" panose="02020603050405020304" pitchFamily="18" charset="0"/>
                            <a:cs typeface="Times New Roman" panose="02020603050405020304" pitchFamily="18" charset="0"/>
                          </a:rPr>
                          <m:t>𝑰𝑵</m:t>
                        </m:r>
                      </m:sub>
                    </m:sSub>
                    <m:r>
                      <a:rPr lang="es-ES" sz="2200" b="1" i="1">
                        <a:effectLst/>
                        <a:latin typeface="Cambria Math" panose="02040503050406030204" pitchFamily="18" charset="0"/>
                        <a:ea typeface="Times New Roman" panose="02020603050405020304" pitchFamily="18" charset="0"/>
                        <a:cs typeface="Times New Roman" panose="02020603050405020304" pitchFamily="18" charset="0"/>
                      </a:rPr>
                      <m:t>&gt;</m:t>
                    </m:r>
                    <m:sSub>
                      <m:sSubPr>
                        <m:ctrlPr>
                          <a:rPr lang="es-MX" sz="2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2200" b="1" i="1">
                            <a:effectLst/>
                            <a:latin typeface="Cambria Math" panose="02040503050406030204" pitchFamily="18" charset="0"/>
                            <a:ea typeface="Times New Roman" panose="02020603050405020304" pitchFamily="18" charset="0"/>
                            <a:cs typeface="Times New Roman" panose="02020603050405020304" pitchFamily="18" charset="0"/>
                          </a:rPr>
                          <m:t>𝑭</m:t>
                        </m:r>
                      </m:e>
                      <m:sub>
                        <m:r>
                          <a:rPr lang="es-ES" sz="2200" b="1" i="1">
                            <a:effectLst/>
                            <a:latin typeface="Cambria Math" panose="02040503050406030204" pitchFamily="18" charset="0"/>
                            <a:ea typeface="Times New Roman" panose="02020603050405020304" pitchFamily="18" charset="0"/>
                            <a:cs typeface="Times New Roman" panose="02020603050405020304" pitchFamily="18" charset="0"/>
                          </a:rPr>
                          <m:t>𝑶𝑼𝑻</m:t>
                        </m:r>
                      </m:sub>
                    </m:sSub>
                  </m:oMath>
                </a14:m>
                <a:r>
                  <a:rPr lang="es-ES" sz="2200" b="1" dirty="0">
                    <a:effectLst/>
                    <a:latin typeface="Times New Roman" panose="02020603050405020304" pitchFamily="18" charset="0"/>
                    <a:ea typeface="Times New Roman" panose="02020603050405020304" pitchFamily="18" charset="0"/>
                    <a:cs typeface="Times New Roman" panose="02020603050405020304" pitchFamily="18" charset="0"/>
                  </a:rPr>
                  <a:t>, con lo que se hace algo más difícil agregar un regresor que eliminar uno.</a:t>
                </a:r>
                <a:endParaRPr lang="es-MX" sz="22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107504" y="188640"/>
                <a:ext cx="8856984" cy="6420732"/>
              </a:xfrm>
              <a:prstGeom prst="rect">
                <a:avLst/>
              </a:prstGeom>
              <a:blipFill>
                <a:blip r:embed="rId2"/>
                <a:stretch>
                  <a:fillRect t="-380" r="-895" b="-855"/>
                </a:stretch>
              </a:blipFill>
            </p:spPr>
            <p:txBody>
              <a:bodyPr/>
              <a:lstStyle/>
              <a:p>
                <a:r>
                  <a:rPr lang="es-MX">
                    <a:noFill/>
                  </a:rPr>
                  <a:t> </a:t>
                </a:r>
              </a:p>
            </p:txBody>
          </p:sp>
        </mc:Fallback>
      </mc:AlternateContent>
    </p:spTree>
    <p:extLst>
      <p:ext uri="{BB962C8B-B14F-4D97-AF65-F5344CB8AC3E}">
        <p14:creationId xmlns:p14="http://schemas.microsoft.com/office/powerpoint/2010/main" val="1112704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51" name="Rectangle 4"/>
              <p:cNvSpPr>
                <a:spLocks noChangeArrowheads="1"/>
              </p:cNvSpPr>
              <p:nvPr/>
            </p:nvSpPr>
            <p:spPr bwMode="auto">
              <a:xfrm>
                <a:off x="285750" y="455695"/>
                <a:ext cx="8643938" cy="27668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es-ES" altLang="es-MX" sz="2400" b="1" dirty="0">
                    <a:solidFill>
                      <a:srgbClr val="0070C0"/>
                    </a:solidFill>
                    <a:latin typeface="Times New Roman" panose="02020603050405020304" pitchFamily="18" charset="0"/>
                    <a:cs typeface="Times New Roman" panose="02020603050405020304" pitchFamily="18" charset="0"/>
                  </a:rPr>
                  <a:t>Ejemplo, </a:t>
                </a:r>
              </a:p>
              <a:p>
                <a:pPr algn="just" eaLnBrk="0" hangingPunct="0"/>
                <a:r>
                  <a:rPr lang="es-ES" altLang="es-MX" sz="2400" b="1" dirty="0">
                    <a:solidFill>
                      <a:srgbClr val="0070C0"/>
                    </a:solidFill>
                    <a:latin typeface="Times New Roman" panose="02020603050405020304" pitchFamily="18" charset="0"/>
                    <a:cs typeface="Times New Roman" panose="02020603050405020304" pitchFamily="18" charset="0"/>
                  </a:rPr>
                  <a:t>Un ingeniero químico se encuentra investigando el rendimiento de un proceso, del cual le interesan tres variables: temperatura, presión y concentración porcentual. Cada variable puede estudiarse a dos niveles, bajo y alto, y el ingeniero decide correr un diseño </a:t>
                </a:r>
                <a14:m>
                  <m:oMath xmlns:m="http://schemas.openxmlformats.org/officeDocument/2006/math">
                    <m:sSup>
                      <m:sSupPr>
                        <m:ctrlPr>
                          <a:rPr lang="es-ES" altLang="es-MX" sz="2400" b="1" i="1" smtClean="0">
                            <a:solidFill>
                              <a:srgbClr val="0070C0"/>
                            </a:solidFill>
                            <a:latin typeface="Cambria Math" panose="02040503050406030204" pitchFamily="18" charset="0"/>
                            <a:cs typeface="Times New Roman" panose="02020603050405020304" pitchFamily="18" charset="0"/>
                          </a:rPr>
                        </m:ctrlPr>
                      </m:sSupPr>
                      <m:e>
                        <m:r>
                          <a:rPr lang="es-MX" altLang="es-MX" sz="2400" b="1" i="1" smtClean="0">
                            <a:solidFill>
                              <a:srgbClr val="0070C0"/>
                            </a:solidFill>
                            <a:latin typeface="Cambria Math" panose="02040503050406030204" pitchFamily="18" charset="0"/>
                            <a:cs typeface="Times New Roman" panose="02020603050405020304" pitchFamily="18" charset="0"/>
                          </a:rPr>
                          <m:t>𝟐</m:t>
                        </m:r>
                      </m:e>
                      <m:sup>
                        <m:r>
                          <a:rPr lang="es-MX" altLang="es-MX" sz="2400" b="1" i="1" smtClean="0">
                            <a:solidFill>
                              <a:srgbClr val="0070C0"/>
                            </a:solidFill>
                            <a:latin typeface="Cambria Math" panose="02040503050406030204" pitchFamily="18" charset="0"/>
                            <a:cs typeface="Times New Roman" panose="02020603050405020304" pitchFamily="18" charset="0"/>
                          </a:rPr>
                          <m:t>𝟑</m:t>
                        </m:r>
                      </m:sup>
                    </m:sSup>
                  </m:oMath>
                </a14:m>
                <a:r>
                  <a:rPr lang="es-ES" altLang="es-MX" sz="2400" b="1" dirty="0">
                    <a:solidFill>
                      <a:srgbClr val="0070C0"/>
                    </a:solidFill>
                    <a:latin typeface="Times New Roman" panose="02020603050405020304" pitchFamily="18" charset="0"/>
                    <a:cs typeface="Times New Roman" panose="02020603050405020304" pitchFamily="18" charset="0"/>
                  </a:rPr>
                  <a:t>  con estas tres variables. El experimento y los rendimientos resultantes se muestran en la siguiente tabla, </a:t>
                </a:r>
              </a:p>
            </p:txBody>
          </p:sp>
        </mc:Choice>
        <mc:Fallback xmlns="">
          <p:sp>
            <p:nvSpPr>
              <p:cNvPr id="2051" name="Rectangle 4"/>
              <p:cNvSpPr>
                <a:spLocks noRot="1" noChangeAspect="1" noMove="1" noResize="1" noEditPoints="1" noAdjustHandles="1" noChangeArrowheads="1" noChangeShapeType="1" noTextEdit="1"/>
              </p:cNvSpPr>
              <p:nvPr/>
            </p:nvSpPr>
            <p:spPr bwMode="auto">
              <a:xfrm>
                <a:off x="285750" y="455695"/>
                <a:ext cx="8643938" cy="2766848"/>
              </a:xfrm>
              <a:prstGeom prst="rect">
                <a:avLst/>
              </a:prstGeom>
              <a:blipFill rotWithShape="0">
                <a:blip r:embed="rId2"/>
                <a:stretch>
                  <a:fillRect l="-1128" r="-1058" b="-33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noFill/>
                  </a:rPr>
                  <a:t> </a:t>
                </a:r>
              </a:p>
            </p:txBody>
          </p:sp>
        </mc:Fallback>
      </mc:AlternateContent>
      <p:sp>
        <p:nvSpPr>
          <p:cNvPr id="2052"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s-MX" altLang="es-MX"/>
          </a:p>
        </p:txBody>
      </p:sp>
      <p:graphicFrame>
        <p:nvGraphicFramePr>
          <p:cNvPr id="2" name="Tabla 1"/>
          <p:cNvGraphicFramePr>
            <a:graphicFrameLocks noGrp="1"/>
          </p:cNvGraphicFramePr>
          <p:nvPr>
            <p:extLst>
              <p:ext uri="{D42A27DB-BD31-4B8C-83A1-F6EECF244321}">
                <p14:modId xmlns:p14="http://schemas.microsoft.com/office/powerpoint/2010/main" val="2626309370"/>
              </p:ext>
            </p:extLst>
          </p:nvPr>
        </p:nvGraphicFramePr>
        <p:xfrm>
          <a:off x="285749" y="3222543"/>
          <a:ext cx="8643939" cy="3092230"/>
        </p:xfrm>
        <a:graphic>
          <a:graphicData uri="http://schemas.openxmlformats.org/drawingml/2006/table">
            <a:tbl>
              <a:tblPr>
                <a:tableStyleId>{5C22544A-7EE6-4342-B048-85BDC9FD1C3A}</a:tableStyleId>
              </a:tblPr>
              <a:tblGrid>
                <a:gridCol w="2246287">
                  <a:extLst>
                    <a:ext uri="{9D8B030D-6E8A-4147-A177-3AD203B41FA5}">
                      <a16:colId xmlns:a16="http://schemas.microsoft.com/office/drawing/2014/main" val="20000"/>
                    </a:ext>
                  </a:extLst>
                </a:gridCol>
                <a:gridCol w="1706041">
                  <a:extLst>
                    <a:ext uri="{9D8B030D-6E8A-4147-A177-3AD203B41FA5}">
                      <a16:colId xmlns:a16="http://schemas.microsoft.com/office/drawing/2014/main" val="20001"/>
                    </a:ext>
                  </a:extLst>
                </a:gridCol>
                <a:gridCol w="2854203">
                  <a:extLst>
                    <a:ext uri="{9D8B030D-6E8A-4147-A177-3AD203B41FA5}">
                      <a16:colId xmlns:a16="http://schemas.microsoft.com/office/drawing/2014/main" val="20002"/>
                    </a:ext>
                  </a:extLst>
                </a:gridCol>
                <a:gridCol w="1837408">
                  <a:extLst>
                    <a:ext uri="{9D8B030D-6E8A-4147-A177-3AD203B41FA5}">
                      <a16:colId xmlns:a16="http://schemas.microsoft.com/office/drawing/2014/main" val="20003"/>
                    </a:ext>
                  </a:extLst>
                </a:gridCol>
              </a:tblGrid>
              <a:tr h="577630">
                <a:tc>
                  <a:txBody>
                    <a:bodyPr/>
                    <a:lstStyle/>
                    <a:p>
                      <a:pPr algn="ctr" fontAlgn="b"/>
                      <a:r>
                        <a:rPr lang="es-MX" sz="2000" b="1" u="none" strike="noStrike" dirty="0">
                          <a:solidFill>
                            <a:srgbClr val="0070C0"/>
                          </a:solidFill>
                          <a:effectLst/>
                        </a:rPr>
                        <a:t>X1=TEMPERATURA </a:t>
                      </a:r>
                      <a:endParaRPr lang="es-MX" sz="20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s-MX" sz="2000" b="1" u="none" strike="noStrike" dirty="0">
                          <a:solidFill>
                            <a:srgbClr val="0070C0"/>
                          </a:solidFill>
                          <a:effectLst/>
                        </a:rPr>
                        <a:t>X2=PRESION</a:t>
                      </a:r>
                      <a:endParaRPr lang="es-MX" sz="20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s-MX" sz="2000" b="1" u="none" strike="noStrike" dirty="0">
                          <a:solidFill>
                            <a:srgbClr val="0070C0"/>
                          </a:solidFill>
                          <a:effectLst/>
                        </a:rPr>
                        <a:t>X3=CONCENTRACION</a:t>
                      </a:r>
                      <a:endParaRPr lang="es-MX" sz="20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s-MX" sz="2000" b="1" u="none" strike="noStrike" dirty="0">
                          <a:solidFill>
                            <a:srgbClr val="0070C0"/>
                          </a:solidFill>
                          <a:effectLst/>
                        </a:rPr>
                        <a:t>Y=RENDIMIENTO</a:t>
                      </a:r>
                      <a:endParaRPr lang="es-MX" sz="20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303690">
                <a:tc>
                  <a:txBody>
                    <a:bodyPr/>
                    <a:lstStyle/>
                    <a:p>
                      <a:pPr algn="ctr" fontAlgn="b"/>
                      <a:r>
                        <a:rPr lang="es-MX" sz="2000" b="1" u="none" strike="noStrike" dirty="0">
                          <a:solidFill>
                            <a:srgbClr val="0070C0"/>
                          </a:solidFill>
                          <a:effectLst/>
                        </a:rPr>
                        <a:t>50</a:t>
                      </a:r>
                      <a:endParaRPr lang="es-MX" sz="20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s-MX" sz="2000" b="1" u="none" strike="noStrike" dirty="0">
                          <a:solidFill>
                            <a:srgbClr val="0070C0"/>
                          </a:solidFill>
                          <a:effectLst/>
                        </a:rPr>
                        <a:t>100</a:t>
                      </a:r>
                      <a:endParaRPr lang="es-MX" sz="20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s-MX" sz="2000" b="1" u="none" strike="noStrike" dirty="0">
                          <a:solidFill>
                            <a:srgbClr val="0070C0"/>
                          </a:solidFill>
                          <a:effectLst/>
                        </a:rPr>
                        <a:t>10</a:t>
                      </a:r>
                      <a:endParaRPr lang="es-MX" sz="20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s-MX" sz="2000" b="1" u="none" strike="noStrike" dirty="0">
                          <a:solidFill>
                            <a:srgbClr val="0070C0"/>
                          </a:solidFill>
                          <a:effectLst/>
                        </a:rPr>
                        <a:t>32</a:t>
                      </a:r>
                      <a:endParaRPr lang="es-MX" sz="20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303690">
                <a:tc>
                  <a:txBody>
                    <a:bodyPr/>
                    <a:lstStyle/>
                    <a:p>
                      <a:pPr algn="ctr" fontAlgn="b"/>
                      <a:r>
                        <a:rPr lang="es-MX" sz="2000" b="1" u="none" strike="noStrike" dirty="0">
                          <a:solidFill>
                            <a:srgbClr val="0070C0"/>
                          </a:solidFill>
                          <a:effectLst/>
                        </a:rPr>
                        <a:t>50</a:t>
                      </a:r>
                      <a:endParaRPr lang="es-MX" sz="20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s-MX" sz="2000" b="1" u="none" strike="noStrike" dirty="0">
                          <a:solidFill>
                            <a:srgbClr val="0070C0"/>
                          </a:solidFill>
                          <a:effectLst/>
                        </a:rPr>
                        <a:t>100</a:t>
                      </a:r>
                      <a:endParaRPr lang="es-MX" sz="20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s-MX" sz="2000" b="1" u="none" strike="noStrike" dirty="0">
                          <a:solidFill>
                            <a:srgbClr val="0070C0"/>
                          </a:solidFill>
                          <a:effectLst/>
                        </a:rPr>
                        <a:t>20</a:t>
                      </a:r>
                      <a:endParaRPr lang="es-MX" sz="20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s-MX" sz="2000" b="1" u="none" strike="noStrike" dirty="0">
                          <a:solidFill>
                            <a:srgbClr val="0070C0"/>
                          </a:solidFill>
                          <a:effectLst/>
                        </a:rPr>
                        <a:t>36</a:t>
                      </a:r>
                      <a:endParaRPr lang="es-MX" sz="20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303690">
                <a:tc>
                  <a:txBody>
                    <a:bodyPr/>
                    <a:lstStyle/>
                    <a:p>
                      <a:pPr algn="ctr" fontAlgn="b"/>
                      <a:r>
                        <a:rPr lang="es-MX" sz="2000" b="1" u="none" strike="noStrike" dirty="0">
                          <a:solidFill>
                            <a:srgbClr val="0070C0"/>
                          </a:solidFill>
                          <a:effectLst/>
                        </a:rPr>
                        <a:t>50</a:t>
                      </a:r>
                      <a:endParaRPr lang="es-MX" sz="20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s-MX" sz="2000" b="1" u="none" strike="noStrike">
                          <a:solidFill>
                            <a:srgbClr val="0070C0"/>
                          </a:solidFill>
                          <a:effectLst/>
                        </a:rPr>
                        <a:t>200</a:t>
                      </a:r>
                      <a:endParaRPr lang="es-MX" sz="2000" b="1" i="0" u="none" strike="noStrike">
                        <a:solidFill>
                          <a:srgbClr val="0070C0"/>
                        </a:solidFill>
                        <a:effectLst/>
                        <a:latin typeface="Calibri" panose="020F0502020204030204" pitchFamily="34" charset="0"/>
                      </a:endParaRPr>
                    </a:p>
                  </a:txBody>
                  <a:tcPr marL="9525" marR="9525" marT="9525" marB="0" anchor="b"/>
                </a:tc>
                <a:tc>
                  <a:txBody>
                    <a:bodyPr/>
                    <a:lstStyle/>
                    <a:p>
                      <a:pPr algn="ctr" fontAlgn="b"/>
                      <a:r>
                        <a:rPr lang="es-MX" sz="2000" b="1" u="none" strike="noStrike" dirty="0">
                          <a:solidFill>
                            <a:srgbClr val="0070C0"/>
                          </a:solidFill>
                          <a:effectLst/>
                        </a:rPr>
                        <a:t>10</a:t>
                      </a:r>
                      <a:endParaRPr lang="es-MX" sz="20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s-MX" sz="2000" b="1" u="none" strike="noStrike" dirty="0">
                          <a:solidFill>
                            <a:srgbClr val="0070C0"/>
                          </a:solidFill>
                          <a:effectLst/>
                        </a:rPr>
                        <a:t>57</a:t>
                      </a:r>
                      <a:endParaRPr lang="es-MX" sz="20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303690">
                <a:tc>
                  <a:txBody>
                    <a:bodyPr/>
                    <a:lstStyle/>
                    <a:p>
                      <a:pPr algn="ctr" fontAlgn="b"/>
                      <a:r>
                        <a:rPr lang="es-MX" sz="2000" b="1" u="none" strike="noStrike" dirty="0">
                          <a:solidFill>
                            <a:srgbClr val="0070C0"/>
                          </a:solidFill>
                          <a:effectLst/>
                        </a:rPr>
                        <a:t>100</a:t>
                      </a:r>
                      <a:endParaRPr lang="es-MX" sz="20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s-MX" sz="2000" b="1" u="none" strike="noStrike">
                          <a:solidFill>
                            <a:srgbClr val="0070C0"/>
                          </a:solidFill>
                          <a:effectLst/>
                        </a:rPr>
                        <a:t>100</a:t>
                      </a:r>
                      <a:endParaRPr lang="es-MX" sz="2000" b="1" i="0" u="none" strike="noStrike">
                        <a:solidFill>
                          <a:srgbClr val="0070C0"/>
                        </a:solidFill>
                        <a:effectLst/>
                        <a:latin typeface="Calibri" panose="020F0502020204030204" pitchFamily="34" charset="0"/>
                      </a:endParaRPr>
                    </a:p>
                  </a:txBody>
                  <a:tcPr marL="9525" marR="9525" marT="9525" marB="0" anchor="b"/>
                </a:tc>
                <a:tc>
                  <a:txBody>
                    <a:bodyPr/>
                    <a:lstStyle/>
                    <a:p>
                      <a:pPr algn="ctr" fontAlgn="b"/>
                      <a:r>
                        <a:rPr lang="es-MX" sz="2000" b="1" u="none" strike="noStrike" dirty="0">
                          <a:solidFill>
                            <a:srgbClr val="0070C0"/>
                          </a:solidFill>
                          <a:effectLst/>
                        </a:rPr>
                        <a:t>10</a:t>
                      </a:r>
                      <a:endParaRPr lang="es-MX" sz="20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s-MX" sz="2000" b="1" u="none" strike="noStrike" dirty="0">
                          <a:solidFill>
                            <a:srgbClr val="0070C0"/>
                          </a:solidFill>
                          <a:effectLst/>
                        </a:rPr>
                        <a:t>46</a:t>
                      </a:r>
                      <a:endParaRPr lang="es-MX" sz="20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303690">
                <a:tc>
                  <a:txBody>
                    <a:bodyPr/>
                    <a:lstStyle/>
                    <a:p>
                      <a:pPr algn="ctr" fontAlgn="b"/>
                      <a:r>
                        <a:rPr lang="es-MX" sz="2000" b="1" u="none" strike="noStrike" dirty="0">
                          <a:solidFill>
                            <a:srgbClr val="0070C0"/>
                          </a:solidFill>
                          <a:effectLst/>
                        </a:rPr>
                        <a:t>100</a:t>
                      </a:r>
                      <a:endParaRPr lang="es-MX" sz="20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s-MX" sz="2000" b="1" u="none" strike="noStrike">
                          <a:solidFill>
                            <a:srgbClr val="0070C0"/>
                          </a:solidFill>
                          <a:effectLst/>
                        </a:rPr>
                        <a:t>200</a:t>
                      </a:r>
                      <a:endParaRPr lang="es-MX" sz="2000" b="1" i="0" u="none" strike="noStrike">
                        <a:solidFill>
                          <a:srgbClr val="0070C0"/>
                        </a:solidFill>
                        <a:effectLst/>
                        <a:latin typeface="Calibri" panose="020F0502020204030204" pitchFamily="34" charset="0"/>
                      </a:endParaRPr>
                    </a:p>
                  </a:txBody>
                  <a:tcPr marL="9525" marR="9525" marT="9525" marB="0" anchor="b"/>
                </a:tc>
                <a:tc>
                  <a:txBody>
                    <a:bodyPr/>
                    <a:lstStyle/>
                    <a:p>
                      <a:pPr algn="ctr" fontAlgn="b"/>
                      <a:r>
                        <a:rPr lang="es-MX" sz="2000" b="1" u="none" strike="noStrike" dirty="0">
                          <a:solidFill>
                            <a:srgbClr val="0070C0"/>
                          </a:solidFill>
                          <a:effectLst/>
                        </a:rPr>
                        <a:t>10</a:t>
                      </a:r>
                      <a:endParaRPr lang="es-MX" sz="20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s-MX" sz="2000" b="1" u="none" strike="noStrike" dirty="0">
                          <a:solidFill>
                            <a:srgbClr val="0070C0"/>
                          </a:solidFill>
                          <a:effectLst/>
                        </a:rPr>
                        <a:t>65</a:t>
                      </a:r>
                      <a:endParaRPr lang="es-MX" sz="20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303690">
                <a:tc>
                  <a:txBody>
                    <a:bodyPr/>
                    <a:lstStyle/>
                    <a:p>
                      <a:pPr algn="ctr" fontAlgn="b"/>
                      <a:r>
                        <a:rPr lang="es-MX" sz="2000" b="1" u="none" strike="noStrike" dirty="0">
                          <a:solidFill>
                            <a:srgbClr val="0070C0"/>
                          </a:solidFill>
                          <a:effectLst/>
                        </a:rPr>
                        <a:t>50</a:t>
                      </a:r>
                      <a:endParaRPr lang="es-MX" sz="20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s-MX" sz="2000" b="1" u="none" strike="noStrike">
                          <a:solidFill>
                            <a:srgbClr val="0070C0"/>
                          </a:solidFill>
                          <a:effectLst/>
                        </a:rPr>
                        <a:t>200</a:t>
                      </a:r>
                      <a:endParaRPr lang="es-MX" sz="2000" b="1" i="0" u="none" strike="noStrike">
                        <a:solidFill>
                          <a:srgbClr val="0070C0"/>
                        </a:solidFill>
                        <a:effectLst/>
                        <a:latin typeface="Calibri" panose="020F0502020204030204" pitchFamily="34" charset="0"/>
                      </a:endParaRPr>
                    </a:p>
                  </a:txBody>
                  <a:tcPr marL="9525" marR="9525" marT="9525" marB="0" anchor="b"/>
                </a:tc>
                <a:tc>
                  <a:txBody>
                    <a:bodyPr/>
                    <a:lstStyle/>
                    <a:p>
                      <a:pPr algn="ctr" fontAlgn="b"/>
                      <a:r>
                        <a:rPr lang="es-MX" sz="2000" b="1" u="none" strike="noStrike">
                          <a:solidFill>
                            <a:srgbClr val="0070C0"/>
                          </a:solidFill>
                          <a:effectLst/>
                        </a:rPr>
                        <a:t>20</a:t>
                      </a:r>
                      <a:endParaRPr lang="es-MX" sz="2000" b="1" i="0" u="none" strike="noStrike">
                        <a:solidFill>
                          <a:srgbClr val="0070C0"/>
                        </a:solidFill>
                        <a:effectLst/>
                        <a:latin typeface="Calibri" panose="020F0502020204030204" pitchFamily="34" charset="0"/>
                      </a:endParaRPr>
                    </a:p>
                  </a:txBody>
                  <a:tcPr marL="9525" marR="9525" marT="9525" marB="0" anchor="b"/>
                </a:tc>
                <a:tc>
                  <a:txBody>
                    <a:bodyPr/>
                    <a:lstStyle/>
                    <a:p>
                      <a:pPr algn="ctr" fontAlgn="b"/>
                      <a:r>
                        <a:rPr lang="es-MX" sz="2000" b="1" u="none" strike="noStrike" dirty="0">
                          <a:solidFill>
                            <a:srgbClr val="0070C0"/>
                          </a:solidFill>
                          <a:effectLst/>
                        </a:rPr>
                        <a:t>57</a:t>
                      </a:r>
                      <a:endParaRPr lang="es-MX" sz="20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303690">
                <a:tc>
                  <a:txBody>
                    <a:bodyPr/>
                    <a:lstStyle/>
                    <a:p>
                      <a:pPr algn="ctr" fontAlgn="b"/>
                      <a:r>
                        <a:rPr lang="es-MX" sz="2000" b="1" u="none" strike="noStrike" dirty="0">
                          <a:solidFill>
                            <a:srgbClr val="0070C0"/>
                          </a:solidFill>
                          <a:effectLst/>
                        </a:rPr>
                        <a:t>100</a:t>
                      </a:r>
                      <a:endParaRPr lang="es-MX" sz="20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s-MX" sz="2000" b="1" u="none" strike="noStrike">
                          <a:solidFill>
                            <a:srgbClr val="0070C0"/>
                          </a:solidFill>
                          <a:effectLst/>
                        </a:rPr>
                        <a:t>100</a:t>
                      </a:r>
                      <a:endParaRPr lang="es-MX" sz="2000" b="1" i="0" u="none" strike="noStrike">
                        <a:solidFill>
                          <a:srgbClr val="0070C0"/>
                        </a:solidFill>
                        <a:effectLst/>
                        <a:latin typeface="Calibri" panose="020F0502020204030204" pitchFamily="34" charset="0"/>
                      </a:endParaRPr>
                    </a:p>
                  </a:txBody>
                  <a:tcPr marL="9525" marR="9525" marT="9525" marB="0" anchor="b"/>
                </a:tc>
                <a:tc>
                  <a:txBody>
                    <a:bodyPr/>
                    <a:lstStyle/>
                    <a:p>
                      <a:pPr algn="ctr" fontAlgn="b"/>
                      <a:r>
                        <a:rPr lang="es-MX" sz="2000" b="1" u="none" strike="noStrike">
                          <a:solidFill>
                            <a:srgbClr val="0070C0"/>
                          </a:solidFill>
                          <a:effectLst/>
                        </a:rPr>
                        <a:t>20</a:t>
                      </a:r>
                      <a:endParaRPr lang="es-MX" sz="2000" b="1" i="0" u="none" strike="noStrike">
                        <a:solidFill>
                          <a:srgbClr val="0070C0"/>
                        </a:solidFill>
                        <a:effectLst/>
                        <a:latin typeface="Calibri" panose="020F0502020204030204" pitchFamily="34" charset="0"/>
                      </a:endParaRPr>
                    </a:p>
                  </a:txBody>
                  <a:tcPr marL="9525" marR="9525" marT="9525" marB="0" anchor="b"/>
                </a:tc>
                <a:tc>
                  <a:txBody>
                    <a:bodyPr/>
                    <a:lstStyle/>
                    <a:p>
                      <a:pPr algn="ctr" fontAlgn="b"/>
                      <a:r>
                        <a:rPr lang="es-MX" sz="2000" b="1" u="none" strike="noStrike" dirty="0">
                          <a:solidFill>
                            <a:srgbClr val="0070C0"/>
                          </a:solidFill>
                          <a:effectLst/>
                        </a:rPr>
                        <a:t>48</a:t>
                      </a:r>
                      <a:endParaRPr lang="es-MX" sz="20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303690">
                <a:tc>
                  <a:txBody>
                    <a:bodyPr/>
                    <a:lstStyle/>
                    <a:p>
                      <a:pPr algn="ctr" fontAlgn="b"/>
                      <a:r>
                        <a:rPr lang="es-MX" sz="2000" b="1" u="none" strike="noStrike" dirty="0">
                          <a:solidFill>
                            <a:srgbClr val="0070C0"/>
                          </a:solidFill>
                          <a:effectLst/>
                        </a:rPr>
                        <a:t>100</a:t>
                      </a:r>
                      <a:endParaRPr lang="es-MX" sz="20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s-MX" sz="2000" b="1" u="none" strike="noStrike" dirty="0">
                          <a:solidFill>
                            <a:srgbClr val="0070C0"/>
                          </a:solidFill>
                          <a:effectLst/>
                        </a:rPr>
                        <a:t>200</a:t>
                      </a:r>
                      <a:endParaRPr lang="es-MX" sz="20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s-MX" sz="2000" b="1" u="none" strike="noStrike" dirty="0">
                          <a:solidFill>
                            <a:srgbClr val="0070C0"/>
                          </a:solidFill>
                          <a:effectLst/>
                        </a:rPr>
                        <a:t>20</a:t>
                      </a:r>
                      <a:endParaRPr lang="es-MX" sz="20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s-MX" sz="2000" b="1" u="none" strike="noStrike" dirty="0">
                          <a:solidFill>
                            <a:srgbClr val="0070C0"/>
                          </a:solidFill>
                          <a:effectLst/>
                        </a:rPr>
                        <a:t>68</a:t>
                      </a:r>
                      <a:endParaRPr lang="es-MX" sz="20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55576" y="404664"/>
            <a:ext cx="7632848" cy="369332"/>
          </a:xfrm>
          <a:prstGeom prst="rect">
            <a:avLst/>
          </a:prstGeom>
          <a:noFill/>
        </p:spPr>
        <p:txBody>
          <a:bodyPr wrap="square" rtlCol="0">
            <a:spAutoFit/>
          </a:bodyPr>
          <a:lstStyle/>
          <a:p>
            <a:pPr algn="ctr"/>
            <a:r>
              <a:rPr lang="es-MX" b="1" dirty="0">
                <a:solidFill>
                  <a:srgbClr val="0070C0"/>
                </a:solidFill>
              </a:rPr>
              <a:t>ANALISIS CON TODAS LAS VARIABLES</a:t>
            </a:r>
          </a:p>
        </p:txBody>
      </p:sp>
      <p:graphicFrame>
        <p:nvGraphicFramePr>
          <p:cNvPr id="3" name="Tabla 2"/>
          <p:cNvGraphicFramePr>
            <a:graphicFrameLocks noGrp="1"/>
          </p:cNvGraphicFramePr>
          <p:nvPr>
            <p:extLst>
              <p:ext uri="{D42A27DB-BD31-4B8C-83A1-F6EECF244321}">
                <p14:modId xmlns:p14="http://schemas.microsoft.com/office/powerpoint/2010/main" val="564277128"/>
              </p:ext>
            </p:extLst>
          </p:nvPr>
        </p:nvGraphicFramePr>
        <p:xfrm>
          <a:off x="395536" y="980728"/>
          <a:ext cx="7848873" cy="2280285"/>
        </p:xfrm>
        <a:graphic>
          <a:graphicData uri="http://schemas.openxmlformats.org/drawingml/2006/table">
            <a:tbl>
              <a:tblPr>
                <a:tableStyleId>{5C22544A-7EE6-4342-B048-85BDC9FD1C3A}</a:tableStyleId>
              </a:tblPr>
              <a:tblGrid>
                <a:gridCol w="3003047">
                  <a:extLst>
                    <a:ext uri="{9D8B030D-6E8A-4147-A177-3AD203B41FA5}">
                      <a16:colId xmlns:a16="http://schemas.microsoft.com/office/drawing/2014/main" val="20000"/>
                    </a:ext>
                  </a:extLst>
                </a:gridCol>
                <a:gridCol w="1774528">
                  <a:extLst>
                    <a:ext uri="{9D8B030D-6E8A-4147-A177-3AD203B41FA5}">
                      <a16:colId xmlns:a16="http://schemas.microsoft.com/office/drawing/2014/main" val="20001"/>
                    </a:ext>
                  </a:extLst>
                </a:gridCol>
                <a:gridCol w="1023766">
                  <a:extLst>
                    <a:ext uri="{9D8B030D-6E8A-4147-A177-3AD203B41FA5}">
                      <a16:colId xmlns:a16="http://schemas.microsoft.com/office/drawing/2014/main" val="20002"/>
                    </a:ext>
                  </a:extLst>
                </a:gridCol>
                <a:gridCol w="1023766">
                  <a:extLst>
                    <a:ext uri="{9D8B030D-6E8A-4147-A177-3AD203B41FA5}">
                      <a16:colId xmlns:a16="http://schemas.microsoft.com/office/drawing/2014/main" val="20003"/>
                    </a:ext>
                  </a:extLst>
                </a:gridCol>
                <a:gridCol w="1023766">
                  <a:extLst>
                    <a:ext uri="{9D8B030D-6E8A-4147-A177-3AD203B41FA5}">
                      <a16:colId xmlns:a16="http://schemas.microsoft.com/office/drawing/2014/main" val="20004"/>
                    </a:ext>
                  </a:extLst>
                </a:gridCol>
              </a:tblGrid>
              <a:tr h="190500">
                <a:tc>
                  <a:txBody>
                    <a:bodyPr/>
                    <a:lstStyle/>
                    <a:p>
                      <a:pPr algn="l" fontAlgn="b"/>
                      <a:r>
                        <a:rPr lang="es-MX" sz="1600" b="1" u="none" strike="noStrike">
                          <a:solidFill>
                            <a:srgbClr val="0070C0"/>
                          </a:solidFill>
                          <a:effectLst/>
                        </a:rPr>
                        <a:t> </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600" b="1" u="none" strike="noStrike">
                          <a:solidFill>
                            <a:srgbClr val="0070C0"/>
                          </a:solidFill>
                          <a:effectLst/>
                        </a:rPr>
                        <a:t> </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600" b="1" u="none" strike="noStrike">
                          <a:solidFill>
                            <a:srgbClr val="0070C0"/>
                          </a:solidFill>
                          <a:effectLst/>
                        </a:rPr>
                        <a:t>Error</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600" b="1" u="none" strike="noStrike">
                          <a:solidFill>
                            <a:srgbClr val="0070C0"/>
                          </a:solidFill>
                          <a:effectLst/>
                        </a:rPr>
                        <a:t>Estadístico</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600" b="1" u="none" strike="noStrike">
                          <a:solidFill>
                            <a:srgbClr val="0070C0"/>
                          </a:solidFill>
                          <a:effectLst/>
                        </a:rPr>
                        <a:t> </a:t>
                      </a:r>
                      <a:endParaRPr lang="es-MX" sz="1600" b="1" i="0" u="none" strike="noStrike">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s-MX" sz="1600" b="1" u="none" strike="noStrike">
                          <a:solidFill>
                            <a:srgbClr val="0070C0"/>
                          </a:solidFill>
                          <a:effectLst/>
                        </a:rPr>
                        <a:t>Parámetro</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600" b="1" u="none" strike="noStrike">
                          <a:solidFill>
                            <a:srgbClr val="0070C0"/>
                          </a:solidFill>
                          <a:effectLst/>
                        </a:rPr>
                        <a:t>Estimación</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600" b="1" u="none" strike="noStrike">
                          <a:solidFill>
                            <a:srgbClr val="0070C0"/>
                          </a:solidFill>
                          <a:effectLst/>
                        </a:rPr>
                        <a:t>Estándar</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600" b="1" u="none" strike="noStrike">
                          <a:solidFill>
                            <a:srgbClr val="0070C0"/>
                          </a:solidFill>
                          <a:effectLst/>
                        </a:rPr>
                        <a:t>T</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600" b="1" u="none" strike="noStrike">
                          <a:solidFill>
                            <a:srgbClr val="0070C0"/>
                          </a:solidFill>
                          <a:effectLst/>
                        </a:rPr>
                        <a:t>Valor-P</a:t>
                      </a:r>
                      <a:endParaRPr lang="es-MX" sz="1600" b="1" i="0" u="none" strike="noStrike">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s-MX" sz="1600" b="1" u="none" strike="noStrike">
                          <a:solidFill>
                            <a:srgbClr val="0070C0"/>
                          </a:solidFill>
                          <a:effectLst/>
                        </a:rPr>
                        <a:t>CONSTANTE</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-11.125</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10.2888</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-1.08127</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0.4752</a:t>
                      </a:r>
                      <a:endParaRPr lang="es-MX" sz="1600" b="1" i="0" u="none" strike="noStrike">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s-MX" sz="1600" b="1" u="none" strike="noStrike">
                          <a:solidFill>
                            <a:srgbClr val="0070C0"/>
                          </a:solidFill>
                          <a:effectLst/>
                        </a:rPr>
                        <a:t>TEMPERATURA</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0.315</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0.108972</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2.89064</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0.212</a:t>
                      </a:r>
                      <a:endParaRPr lang="es-MX" sz="1600" b="1" i="0" u="none" strike="noStrike">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s-MX" sz="1600" b="1" u="none" strike="noStrike">
                          <a:solidFill>
                            <a:srgbClr val="0070C0"/>
                          </a:solidFill>
                          <a:effectLst/>
                        </a:rPr>
                        <a:t>PRESION</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0.2875</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0.0544862</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5.27656</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0.1192</a:t>
                      </a:r>
                      <a:endParaRPr lang="es-MX" sz="1600" b="1" i="0" u="none" strike="noStrike">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s-MX" sz="1600" b="1" u="none" strike="noStrike">
                          <a:solidFill>
                            <a:srgbClr val="0070C0"/>
                          </a:solidFill>
                          <a:effectLst/>
                        </a:rPr>
                        <a:t>CONCENTRACION</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0.375</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0.544862</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0.688247</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0.6162</a:t>
                      </a:r>
                      <a:endParaRPr lang="es-MX" sz="1600" b="1" i="0" u="none" strike="noStrike">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190500">
                <a:tc>
                  <a:txBody>
                    <a:bodyPr/>
                    <a:lstStyle/>
                    <a:p>
                      <a:pPr algn="l" fontAlgn="b"/>
                      <a:r>
                        <a:rPr lang="es-MX" sz="1600" b="1" u="none" strike="noStrike">
                          <a:solidFill>
                            <a:srgbClr val="0070C0"/>
                          </a:solidFill>
                          <a:effectLst/>
                        </a:rPr>
                        <a:t>TEMPERATURA*PRESION</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-0.0007</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0.0005</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-1.4</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0.3949</a:t>
                      </a:r>
                      <a:endParaRPr lang="es-MX" sz="1600" b="1" i="0" u="none" strike="noStrike">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190500">
                <a:tc>
                  <a:txBody>
                    <a:bodyPr/>
                    <a:lstStyle/>
                    <a:p>
                      <a:pPr algn="l" fontAlgn="b"/>
                      <a:r>
                        <a:rPr lang="es-MX" sz="1600" b="1" u="none" strike="noStrike">
                          <a:solidFill>
                            <a:srgbClr val="0070C0"/>
                          </a:solidFill>
                          <a:effectLst/>
                        </a:rPr>
                        <a:t>TEMPERATURA*CONCENTRACION</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0.001</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0.005</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0.2</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0.8743</a:t>
                      </a:r>
                      <a:endParaRPr lang="es-MX" sz="1600" b="1" i="0" u="none" strike="noStrike">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190500">
                <a:tc>
                  <a:txBody>
                    <a:bodyPr/>
                    <a:lstStyle/>
                    <a:p>
                      <a:pPr algn="l" fontAlgn="b"/>
                      <a:r>
                        <a:rPr lang="es-MX" sz="1600" b="1" u="none" strike="noStrike">
                          <a:solidFill>
                            <a:srgbClr val="0070C0"/>
                          </a:solidFill>
                          <a:effectLst/>
                        </a:rPr>
                        <a:t>PRESION*CONCENTRACION</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-0.0015</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0.0025</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-0.6</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dirty="0">
                          <a:solidFill>
                            <a:srgbClr val="0070C0"/>
                          </a:solidFill>
                          <a:effectLst/>
                        </a:rPr>
                        <a:t>0.656</a:t>
                      </a:r>
                      <a:endParaRPr lang="es-MX" sz="16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1571684624"/>
              </p:ext>
            </p:extLst>
          </p:nvPr>
        </p:nvGraphicFramePr>
        <p:xfrm>
          <a:off x="323528" y="3501008"/>
          <a:ext cx="7920881" cy="1409700"/>
        </p:xfrm>
        <a:graphic>
          <a:graphicData uri="http://schemas.openxmlformats.org/drawingml/2006/table">
            <a:tbl>
              <a:tblPr>
                <a:tableStyleId>{5C22544A-7EE6-4342-B048-85BDC9FD1C3A}</a:tableStyleId>
              </a:tblPr>
              <a:tblGrid>
                <a:gridCol w="2680913">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703463">
                  <a:extLst>
                    <a:ext uri="{9D8B030D-6E8A-4147-A177-3AD203B41FA5}">
                      <a16:colId xmlns:a16="http://schemas.microsoft.com/office/drawing/2014/main" val="20002"/>
                    </a:ext>
                  </a:extLst>
                </a:gridCol>
                <a:gridCol w="1124433">
                  <a:extLst>
                    <a:ext uri="{9D8B030D-6E8A-4147-A177-3AD203B41FA5}">
                      <a16:colId xmlns:a16="http://schemas.microsoft.com/office/drawing/2014/main" val="20003"/>
                    </a:ext>
                  </a:extLst>
                </a:gridCol>
                <a:gridCol w="913948">
                  <a:extLst>
                    <a:ext uri="{9D8B030D-6E8A-4147-A177-3AD203B41FA5}">
                      <a16:colId xmlns:a16="http://schemas.microsoft.com/office/drawing/2014/main" val="20004"/>
                    </a:ext>
                  </a:extLst>
                </a:gridCol>
                <a:gridCol w="913948">
                  <a:extLst>
                    <a:ext uri="{9D8B030D-6E8A-4147-A177-3AD203B41FA5}">
                      <a16:colId xmlns:a16="http://schemas.microsoft.com/office/drawing/2014/main" val="20005"/>
                    </a:ext>
                  </a:extLst>
                </a:gridCol>
              </a:tblGrid>
              <a:tr h="190500">
                <a:tc>
                  <a:txBody>
                    <a:bodyPr/>
                    <a:lstStyle/>
                    <a:p>
                      <a:pPr algn="l" fontAlgn="b"/>
                      <a:r>
                        <a:rPr lang="es-MX" sz="1800" b="1" u="none" strike="noStrike">
                          <a:solidFill>
                            <a:srgbClr val="0070C0"/>
                          </a:solidFill>
                          <a:effectLst/>
                        </a:rPr>
                        <a:t>Fuente</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a:solidFill>
                            <a:srgbClr val="0070C0"/>
                          </a:solidFill>
                          <a:effectLst/>
                        </a:rPr>
                        <a:t>Suma de Cuadrados</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a:solidFill>
                            <a:srgbClr val="0070C0"/>
                          </a:solidFill>
                          <a:effectLst/>
                        </a:rPr>
                        <a:t>Gl</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a:solidFill>
                            <a:srgbClr val="0070C0"/>
                          </a:solidFill>
                          <a:effectLst/>
                        </a:rPr>
                        <a:t>Cuadrado Medio</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a:solidFill>
                            <a:srgbClr val="0070C0"/>
                          </a:solidFill>
                          <a:effectLst/>
                        </a:rPr>
                        <a:t>Razón-F</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a:solidFill>
                            <a:srgbClr val="0070C0"/>
                          </a:solidFill>
                          <a:effectLst/>
                        </a:rPr>
                        <a:t>Valor-P</a:t>
                      </a:r>
                      <a:endParaRPr lang="es-MX" sz="1800" b="1" i="0" u="none" strike="noStrike">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s-MX" sz="1800" b="1" u="none" strike="noStrike">
                          <a:solidFill>
                            <a:srgbClr val="0070C0"/>
                          </a:solidFill>
                          <a:effectLst/>
                        </a:rPr>
                        <a:t>Modelo</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a:solidFill>
                            <a:srgbClr val="0070C0"/>
                          </a:solidFill>
                          <a:effectLst/>
                        </a:rPr>
                        <a:t>1173.75</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a:solidFill>
                            <a:srgbClr val="0070C0"/>
                          </a:solidFill>
                          <a:effectLst/>
                        </a:rPr>
                        <a:t>6</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a:solidFill>
                            <a:srgbClr val="0070C0"/>
                          </a:solidFill>
                          <a:effectLst/>
                        </a:rPr>
                        <a:t>195.625</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a:solidFill>
                            <a:srgbClr val="0070C0"/>
                          </a:solidFill>
                          <a:effectLst/>
                        </a:rPr>
                        <a:t>62.6</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a:solidFill>
                            <a:srgbClr val="0070C0"/>
                          </a:solidFill>
                          <a:effectLst/>
                        </a:rPr>
                        <a:t>0.0952</a:t>
                      </a:r>
                      <a:endParaRPr lang="es-MX" sz="1800" b="1" i="0" u="none" strike="noStrike">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s-MX" sz="1800" b="1" u="none" strike="noStrike">
                          <a:solidFill>
                            <a:srgbClr val="0070C0"/>
                          </a:solidFill>
                          <a:effectLst/>
                        </a:rPr>
                        <a:t>Residuo</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a:solidFill>
                            <a:srgbClr val="0070C0"/>
                          </a:solidFill>
                          <a:effectLst/>
                        </a:rPr>
                        <a:t>3.125</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a:solidFill>
                            <a:srgbClr val="0070C0"/>
                          </a:solidFill>
                          <a:effectLst/>
                        </a:rPr>
                        <a:t>1</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a:solidFill>
                            <a:srgbClr val="0070C0"/>
                          </a:solidFill>
                          <a:effectLst/>
                        </a:rPr>
                        <a:t>3.125</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a:solidFill>
                            <a:srgbClr val="0070C0"/>
                          </a:solidFill>
                          <a:effectLst/>
                        </a:rPr>
                        <a:t> </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a:solidFill>
                            <a:srgbClr val="0070C0"/>
                          </a:solidFill>
                          <a:effectLst/>
                        </a:rPr>
                        <a:t> </a:t>
                      </a:r>
                      <a:endParaRPr lang="es-MX" sz="1800" b="1" i="0" u="none" strike="noStrike">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s-MX" sz="1800" b="1" u="none" strike="noStrike">
                          <a:solidFill>
                            <a:srgbClr val="0070C0"/>
                          </a:solidFill>
                          <a:effectLst/>
                        </a:rPr>
                        <a:t>Total (Corr.)</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a:solidFill>
                            <a:srgbClr val="0070C0"/>
                          </a:solidFill>
                          <a:effectLst/>
                        </a:rPr>
                        <a:t>1176.88</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a:solidFill>
                            <a:srgbClr val="0070C0"/>
                          </a:solidFill>
                          <a:effectLst/>
                        </a:rPr>
                        <a:t>7</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a:solidFill>
                            <a:srgbClr val="0070C0"/>
                          </a:solidFill>
                          <a:effectLst/>
                        </a:rPr>
                        <a:t> </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a:solidFill>
                            <a:srgbClr val="0070C0"/>
                          </a:solidFill>
                          <a:effectLst/>
                        </a:rPr>
                        <a:t> </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dirty="0">
                          <a:solidFill>
                            <a:srgbClr val="0070C0"/>
                          </a:solidFill>
                          <a:effectLst/>
                        </a:rPr>
                        <a:t> </a:t>
                      </a:r>
                      <a:endParaRPr lang="es-MX" sz="18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bl>
          </a:graphicData>
        </a:graphic>
      </p:graphicFrame>
      <p:sp>
        <p:nvSpPr>
          <p:cNvPr id="5" name="Rectángulo 4"/>
          <p:cNvSpPr/>
          <p:nvPr/>
        </p:nvSpPr>
        <p:spPr>
          <a:xfrm>
            <a:off x="539552" y="5085184"/>
            <a:ext cx="6696744" cy="646331"/>
          </a:xfrm>
          <a:prstGeom prst="rect">
            <a:avLst/>
          </a:prstGeom>
        </p:spPr>
        <p:txBody>
          <a:bodyPr wrap="square">
            <a:spAutoFit/>
          </a:bodyPr>
          <a:lstStyle/>
          <a:p>
            <a:r>
              <a:rPr lang="es-MX" b="1" dirty="0">
                <a:solidFill>
                  <a:srgbClr val="0070C0"/>
                </a:solidFill>
                <a:latin typeface="Times New Roman" panose="02020603050405020304" pitchFamily="18" charset="0"/>
              </a:rPr>
              <a:t>R-cuadrada = 99.7345 porciento</a:t>
            </a:r>
          </a:p>
          <a:p>
            <a:r>
              <a:rPr lang="es-MX" b="1" dirty="0">
                <a:solidFill>
                  <a:srgbClr val="0070C0"/>
                </a:solidFill>
                <a:latin typeface="Times New Roman" panose="02020603050405020304" pitchFamily="18" charset="0"/>
              </a:rPr>
              <a:t>R-cuadrado (ajustado para </a:t>
            </a:r>
            <a:r>
              <a:rPr lang="es-MX" b="1" dirty="0" err="1">
                <a:solidFill>
                  <a:srgbClr val="0070C0"/>
                </a:solidFill>
                <a:latin typeface="Times New Roman" panose="02020603050405020304" pitchFamily="18" charset="0"/>
              </a:rPr>
              <a:t>g.l</a:t>
            </a:r>
            <a:r>
              <a:rPr lang="es-MX" b="1" dirty="0">
                <a:solidFill>
                  <a:srgbClr val="0070C0"/>
                </a:solidFill>
                <a:latin typeface="Times New Roman" panose="02020603050405020304" pitchFamily="18" charset="0"/>
              </a:rPr>
              <a:t>.) = 98.1413 porciento</a:t>
            </a:r>
            <a:endParaRPr lang="es-MX" b="1" dirty="0">
              <a:solidFill>
                <a:srgbClr val="0070C0"/>
              </a:solidFill>
            </a:endParaRPr>
          </a:p>
        </p:txBody>
      </p:sp>
    </p:spTree>
    <p:extLst>
      <p:ext uri="{BB962C8B-B14F-4D97-AF65-F5344CB8AC3E}">
        <p14:creationId xmlns:p14="http://schemas.microsoft.com/office/powerpoint/2010/main" val="3720744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7544" y="548680"/>
            <a:ext cx="7992888" cy="369332"/>
          </a:xfrm>
          <a:prstGeom prst="rect">
            <a:avLst/>
          </a:prstGeom>
          <a:noFill/>
        </p:spPr>
        <p:txBody>
          <a:bodyPr wrap="square" rtlCol="0">
            <a:spAutoFit/>
          </a:bodyPr>
          <a:lstStyle/>
          <a:p>
            <a:pPr algn="ctr"/>
            <a:r>
              <a:rPr lang="es-MX" b="1" dirty="0">
                <a:solidFill>
                  <a:srgbClr val="0070C0"/>
                </a:solidFill>
              </a:rPr>
              <a:t>METODO  SELECCIÓN HACIA ADELANTE</a:t>
            </a:r>
          </a:p>
        </p:txBody>
      </p:sp>
      <p:graphicFrame>
        <p:nvGraphicFramePr>
          <p:cNvPr id="3" name="Tabla 2"/>
          <p:cNvGraphicFramePr>
            <a:graphicFrameLocks noGrp="1"/>
          </p:cNvGraphicFramePr>
          <p:nvPr>
            <p:extLst>
              <p:ext uri="{D42A27DB-BD31-4B8C-83A1-F6EECF244321}">
                <p14:modId xmlns:p14="http://schemas.microsoft.com/office/powerpoint/2010/main" val="2317300897"/>
              </p:ext>
            </p:extLst>
          </p:nvPr>
        </p:nvGraphicFramePr>
        <p:xfrm>
          <a:off x="467544" y="1196752"/>
          <a:ext cx="7704856" cy="1419225"/>
        </p:xfrm>
        <a:graphic>
          <a:graphicData uri="http://schemas.openxmlformats.org/drawingml/2006/table">
            <a:tbl>
              <a:tblPr>
                <a:tableStyleId>{5C22544A-7EE6-4342-B048-85BDC9FD1C3A}</a:tableStyleId>
              </a:tblPr>
              <a:tblGrid>
                <a:gridCol w="2016224">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587307">
                  <a:extLst>
                    <a:ext uri="{9D8B030D-6E8A-4147-A177-3AD203B41FA5}">
                      <a16:colId xmlns:a16="http://schemas.microsoft.com/office/drawing/2014/main" val="20003"/>
                    </a:ext>
                  </a:extLst>
                </a:gridCol>
                <a:gridCol w="1004981">
                  <a:extLst>
                    <a:ext uri="{9D8B030D-6E8A-4147-A177-3AD203B41FA5}">
                      <a16:colId xmlns:a16="http://schemas.microsoft.com/office/drawing/2014/main" val="20004"/>
                    </a:ext>
                  </a:extLst>
                </a:gridCol>
              </a:tblGrid>
              <a:tr h="190500">
                <a:tc>
                  <a:txBody>
                    <a:bodyPr/>
                    <a:lstStyle/>
                    <a:p>
                      <a:pPr algn="l" fontAlgn="b"/>
                      <a:r>
                        <a:rPr lang="es-MX" sz="1800" b="1" u="none" strike="noStrike" dirty="0">
                          <a:solidFill>
                            <a:srgbClr val="0070C0"/>
                          </a:solidFill>
                          <a:effectLst/>
                        </a:rPr>
                        <a:t> </a:t>
                      </a:r>
                      <a:endParaRPr lang="es-MX" sz="1800" b="1" i="0" u="none" strike="noStrike" dirty="0">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a:solidFill>
                            <a:srgbClr val="0070C0"/>
                          </a:solidFill>
                          <a:effectLst/>
                        </a:rPr>
                        <a:t> </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a:solidFill>
                            <a:srgbClr val="0070C0"/>
                          </a:solidFill>
                          <a:effectLst/>
                        </a:rPr>
                        <a:t>Error</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a:solidFill>
                            <a:srgbClr val="0070C0"/>
                          </a:solidFill>
                          <a:effectLst/>
                        </a:rPr>
                        <a:t>Estadístico</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a:solidFill>
                            <a:srgbClr val="0070C0"/>
                          </a:solidFill>
                          <a:effectLst/>
                        </a:rPr>
                        <a:t> </a:t>
                      </a:r>
                      <a:endParaRPr lang="es-MX" sz="1800" b="1" i="0" u="none" strike="noStrike">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s-MX" sz="1800" b="1" u="none" strike="noStrike" dirty="0">
                          <a:solidFill>
                            <a:srgbClr val="0070C0"/>
                          </a:solidFill>
                          <a:effectLst/>
                        </a:rPr>
                        <a:t>Parámetro</a:t>
                      </a:r>
                      <a:endParaRPr lang="es-MX" sz="1800" b="1" i="0" u="none" strike="noStrike" dirty="0">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dirty="0">
                          <a:solidFill>
                            <a:srgbClr val="0070C0"/>
                          </a:solidFill>
                          <a:effectLst/>
                        </a:rPr>
                        <a:t>Estimación</a:t>
                      </a:r>
                      <a:endParaRPr lang="es-MX" sz="1800" b="1" i="0" u="none" strike="noStrike" dirty="0">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a:solidFill>
                            <a:srgbClr val="0070C0"/>
                          </a:solidFill>
                          <a:effectLst/>
                        </a:rPr>
                        <a:t>Estándar</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a:solidFill>
                            <a:srgbClr val="0070C0"/>
                          </a:solidFill>
                          <a:effectLst/>
                        </a:rPr>
                        <a:t>T</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a:solidFill>
                            <a:srgbClr val="0070C0"/>
                          </a:solidFill>
                          <a:effectLst/>
                        </a:rPr>
                        <a:t>Valor-P</a:t>
                      </a:r>
                      <a:endParaRPr lang="es-MX" sz="1800" b="1" i="0" u="none" strike="noStrike">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s-MX" sz="1800" b="1" u="none" strike="noStrike">
                          <a:solidFill>
                            <a:srgbClr val="0070C0"/>
                          </a:solidFill>
                          <a:effectLst/>
                        </a:rPr>
                        <a:t>CONSTANTE</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a:solidFill>
                            <a:srgbClr val="0070C0"/>
                          </a:solidFill>
                          <a:effectLst/>
                        </a:rPr>
                        <a:t>2.375</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dirty="0">
                          <a:solidFill>
                            <a:srgbClr val="0070C0"/>
                          </a:solidFill>
                          <a:effectLst/>
                        </a:rPr>
                        <a:t>3.13</a:t>
                      </a:r>
                      <a:endParaRPr lang="es-MX" sz="1800" b="1" i="0" u="none" strike="noStrike" dirty="0">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dirty="0">
                          <a:solidFill>
                            <a:srgbClr val="0070C0"/>
                          </a:solidFill>
                          <a:effectLst/>
                        </a:rPr>
                        <a:t>0.758787</a:t>
                      </a:r>
                      <a:endParaRPr lang="es-MX" sz="1800" b="1" i="0" u="none" strike="noStrike" dirty="0">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a:solidFill>
                            <a:srgbClr val="0070C0"/>
                          </a:solidFill>
                          <a:effectLst/>
                        </a:rPr>
                        <a:t>0.4822</a:t>
                      </a:r>
                      <a:endParaRPr lang="es-MX" sz="1800" b="1" i="0" u="none" strike="noStrike">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s-MX" sz="1800" b="1" u="none" strike="noStrike">
                          <a:solidFill>
                            <a:srgbClr val="0070C0"/>
                          </a:solidFill>
                          <a:effectLst/>
                        </a:rPr>
                        <a:t>TEMPERATURA</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a:solidFill>
                            <a:srgbClr val="0070C0"/>
                          </a:solidFill>
                          <a:effectLst/>
                        </a:rPr>
                        <a:t>0.225</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a:solidFill>
                            <a:srgbClr val="0070C0"/>
                          </a:solidFill>
                          <a:effectLst/>
                        </a:rPr>
                        <a:t>0.0287228</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dirty="0">
                          <a:solidFill>
                            <a:srgbClr val="0070C0"/>
                          </a:solidFill>
                          <a:effectLst/>
                        </a:rPr>
                        <a:t>7.83349</a:t>
                      </a:r>
                      <a:endParaRPr lang="es-MX" sz="1800" b="1" i="0" u="none" strike="noStrike" dirty="0">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a:solidFill>
                            <a:srgbClr val="0070C0"/>
                          </a:solidFill>
                          <a:effectLst/>
                        </a:rPr>
                        <a:t>0.0005</a:t>
                      </a:r>
                      <a:endParaRPr lang="es-MX" sz="1800" b="1" i="0" u="none" strike="noStrike">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s-MX" sz="1800" b="1" u="none" strike="noStrike">
                          <a:solidFill>
                            <a:srgbClr val="0070C0"/>
                          </a:solidFill>
                          <a:effectLst/>
                        </a:rPr>
                        <a:t>PRESION</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a:solidFill>
                            <a:srgbClr val="0070C0"/>
                          </a:solidFill>
                          <a:effectLst/>
                        </a:rPr>
                        <a:t>0.2125</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a:solidFill>
                            <a:srgbClr val="0070C0"/>
                          </a:solidFill>
                          <a:effectLst/>
                        </a:rPr>
                        <a:t>0.0143614</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dirty="0">
                          <a:solidFill>
                            <a:srgbClr val="0070C0"/>
                          </a:solidFill>
                          <a:effectLst/>
                        </a:rPr>
                        <a:t>14.7966</a:t>
                      </a:r>
                      <a:endParaRPr lang="es-MX" sz="1800" b="1" i="0" u="none" strike="noStrike" dirty="0">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dirty="0">
                          <a:solidFill>
                            <a:srgbClr val="0070C0"/>
                          </a:solidFill>
                          <a:effectLst/>
                        </a:rPr>
                        <a:t>0.0000</a:t>
                      </a:r>
                      <a:endParaRPr lang="es-MX" sz="18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060841881"/>
              </p:ext>
            </p:extLst>
          </p:nvPr>
        </p:nvGraphicFramePr>
        <p:xfrm>
          <a:off x="395536" y="2924944"/>
          <a:ext cx="7776862" cy="1409700"/>
        </p:xfrm>
        <a:graphic>
          <a:graphicData uri="http://schemas.openxmlformats.org/drawingml/2006/table">
            <a:tbl>
              <a:tblPr>
                <a:tableStyleId>{5C22544A-7EE6-4342-B048-85BDC9FD1C3A}</a:tableStyleId>
              </a:tblPr>
              <a:tblGrid>
                <a:gridCol w="2632169">
                  <a:extLst>
                    <a:ext uri="{9D8B030D-6E8A-4147-A177-3AD203B41FA5}">
                      <a16:colId xmlns:a16="http://schemas.microsoft.com/office/drawing/2014/main" val="20000"/>
                    </a:ext>
                  </a:extLst>
                </a:gridCol>
                <a:gridCol w="1555373">
                  <a:extLst>
                    <a:ext uri="{9D8B030D-6E8A-4147-A177-3AD203B41FA5}">
                      <a16:colId xmlns:a16="http://schemas.microsoft.com/office/drawing/2014/main" val="20001"/>
                    </a:ext>
                  </a:extLst>
                </a:gridCol>
                <a:gridCol w="564986">
                  <a:extLst>
                    <a:ext uri="{9D8B030D-6E8A-4147-A177-3AD203B41FA5}">
                      <a16:colId xmlns:a16="http://schemas.microsoft.com/office/drawing/2014/main" val="20002"/>
                    </a:ext>
                  </a:extLst>
                </a:gridCol>
                <a:gridCol w="1229674">
                  <a:extLst>
                    <a:ext uri="{9D8B030D-6E8A-4147-A177-3AD203B41FA5}">
                      <a16:colId xmlns:a16="http://schemas.microsoft.com/office/drawing/2014/main" val="20003"/>
                    </a:ext>
                  </a:extLst>
                </a:gridCol>
                <a:gridCol w="897330">
                  <a:extLst>
                    <a:ext uri="{9D8B030D-6E8A-4147-A177-3AD203B41FA5}">
                      <a16:colId xmlns:a16="http://schemas.microsoft.com/office/drawing/2014/main" val="20004"/>
                    </a:ext>
                  </a:extLst>
                </a:gridCol>
                <a:gridCol w="897330">
                  <a:extLst>
                    <a:ext uri="{9D8B030D-6E8A-4147-A177-3AD203B41FA5}">
                      <a16:colId xmlns:a16="http://schemas.microsoft.com/office/drawing/2014/main" val="20005"/>
                    </a:ext>
                  </a:extLst>
                </a:gridCol>
              </a:tblGrid>
              <a:tr h="190500">
                <a:tc>
                  <a:txBody>
                    <a:bodyPr/>
                    <a:lstStyle/>
                    <a:p>
                      <a:pPr algn="l" fontAlgn="b"/>
                      <a:r>
                        <a:rPr lang="es-MX" sz="1800" b="1" u="none" strike="noStrike" dirty="0">
                          <a:solidFill>
                            <a:srgbClr val="0070C0"/>
                          </a:solidFill>
                          <a:effectLst/>
                        </a:rPr>
                        <a:t>Fuente</a:t>
                      </a:r>
                      <a:endParaRPr lang="es-MX" sz="1800" b="1" i="0" u="none" strike="noStrike" dirty="0">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a:solidFill>
                            <a:srgbClr val="0070C0"/>
                          </a:solidFill>
                          <a:effectLst/>
                        </a:rPr>
                        <a:t>Suma de Cuadrados</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a:solidFill>
                            <a:srgbClr val="0070C0"/>
                          </a:solidFill>
                          <a:effectLst/>
                        </a:rPr>
                        <a:t>Gl</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a:solidFill>
                            <a:srgbClr val="0070C0"/>
                          </a:solidFill>
                          <a:effectLst/>
                        </a:rPr>
                        <a:t>Cuadrado Medio</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a:solidFill>
                            <a:srgbClr val="0070C0"/>
                          </a:solidFill>
                          <a:effectLst/>
                        </a:rPr>
                        <a:t>Razón-F</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a:solidFill>
                            <a:srgbClr val="0070C0"/>
                          </a:solidFill>
                          <a:effectLst/>
                        </a:rPr>
                        <a:t>Valor-P</a:t>
                      </a:r>
                      <a:endParaRPr lang="es-MX" sz="1800" b="1" i="0" u="none" strike="noStrike">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s-MX" sz="1800" b="1" u="none" strike="noStrike">
                          <a:solidFill>
                            <a:srgbClr val="0070C0"/>
                          </a:solidFill>
                          <a:effectLst/>
                        </a:rPr>
                        <a:t>Modelo</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a:solidFill>
                            <a:srgbClr val="0070C0"/>
                          </a:solidFill>
                          <a:effectLst/>
                        </a:rPr>
                        <a:t>1156.25</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a:solidFill>
                            <a:srgbClr val="0070C0"/>
                          </a:solidFill>
                          <a:effectLst/>
                        </a:rPr>
                        <a:t>2</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a:solidFill>
                            <a:srgbClr val="0070C0"/>
                          </a:solidFill>
                          <a:effectLst/>
                        </a:rPr>
                        <a:t>578.125</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a:solidFill>
                            <a:srgbClr val="0070C0"/>
                          </a:solidFill>
                          <a:effectLst/>
                        </a:rPr>
                        <a:t>140.15</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dirty="0">
                          <a:solidFill>
                            <a:srgbClr val="0070C0"/>
                          </a:solidFill>
                          <a:effectLst/>
                        </a:rPr>
                        <a:t>0.0000</a:t>
                      </a:r>
                      <a:endParaRPr lang="es-MX" sz="18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s-MX" sz="1800" b="1" u="none" strike="noStrike">
                          <a:solidFill>
                            <a:srgbClr val="0070C0"/>
                          </a:solidFill>
                          <a:effectLst/>
                        </a:rPr>
                        <a:t>Residuo</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a:solidFill>
                            <a:srgbClr val="0070C0"/>
                          </a:solidFill>
                          <a:effectLst/>
                        </a:rPr>
                        <a:t>20.625</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a:solidFill>
                            <a:srgbClr val="0070C0"/>
                          </a:solidFill>
                          <a:effectLst/>
                        </a:rPr>
                        <a:t>5</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a:solidFill>
                            <a:srgbClr val="0070C0"/>
                          </a:solidFill>
                          <a:effectLst/>
                        </a:rPr>
                        <a:t>4.125</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a:solidFill>
                            <a:srgbClr val="0070C0"/>
                          </a:solidFill>
                          <a:effectLst/>
                        </a:rPr>
                        <a:t> </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a:solidFill>
                            <a:srgbClr val="0070C0"/>
                          </a:solidFill>
                          <a:effectLst/>
                        </a:rPr>
                        <a:t> </a:t>
                      </a:r>
                      <a:endParaRPr lang="es-MX" sz="1800" b="1" i="0" u="none" strike="noStrike">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s-MX" sz="1800" b="1" u="none" strike="noStrike">
                          <a:solidFill>
                            <a:srgbClr val="0070C0"/>
                          </a:solidFill>
                          <a:effectLst/>
                        </a:rPr>
                        <a:t>Total (Corr.)</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a:solidFill>
                            <a:srgbClr val="0070C0"/>
                          </a:solidFill>
                          <a:effectLst/>
                        </a:rPr>
                        <a:t>1176.88</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800" b="1" u="none" strike="noStrike">
                          <a:solidFill>
                            <a:srgbClr val="0070C0"/>
                          </a:solidFill>
                          <a:effectLst/>
                        </a:rPr>
                        <a:t>7</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a:solidFill>
                            <a:srgbClr val="0070C0"/>
                          </a:solidFill>
                          <a:effectLst/>
                        </a:rPr>
                        <a:t> </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a:solidFill>
                            <a:srgbClr val="0070C0"/>
                          </a:solidFill>
                          <a:effectLst/>
                        </a:rPr>
                        <a:t> </a:t>
                      </a:r>
                      <a:endParaRPr lang="es-MX" sz="18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800" b="1" u="none" strike="noStrike" dirty="0">
                          <a:solidFill>
                            <a:srgbClr val="0070C0"/>
                          </a:solidFill>
                          <a:effectLst/>
                        </a:rPr>
                        <a:t> </a:t>
                      </a:r>
                      <a:endParaRPr lang="es-MX" sz="18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9383138"/>
              </p:ext>
            </p:extLst>
          </p:nvPr>
        </p:nvGraphicFramePr>
        <p:xfrm>
          <a:off x="467544" y="4653136"/>
          <a:ext cx="5040560" cy="506730"/>
        </p:xfrm>
        <a:graphic>
          <a:graphicData uri="http://schemas.openxmlformats.org/drawingml/2006/table">
            <a:tbl>
              <a:tblPr>
                <a:tableStyleId>{5C22544A-7EE6-4342-B048-85BDC9FD1C3A}</a:tableStyleId>
              </a:tblPr>
              <a:tblGrid>
                <a:gridCol w="3780420">
                  <a:extLst>
                    <a:ext uri="{9D8B030D-6E8A-4147-A177-3AD203B41FA5}">
                      <a16:colId xmlns:a16="http://schemas.microsoft.com/office/drawing/2014/main" val="20000"/>
                    </a:ext>
                  </a:extLst>
                </a:gridCol>
                <a:gridCol w="1260140">
                  <a:extLst>
                    <a:ext uri="{9D8B030D-6E8A-4147-A177-3AD203B41FA5}">
                      <a16:colId xmlns:a16="http://schemas.microsoft.com/office/drawing/2014/main" val="20001"/>
                    </a:ext>
                  </a:extLst>
                </a:gridCol>
              </a:tblGrid>
              <a:tr h="190500">
                <a:tc>
                  <a:txBody>
                    <a:bodyPr/>
                    <a:lstStyle/>
                    <a:p>
                      <a:pPr algn="l" fontAlgn="b"/>
                      <a:r>
                        <a:rPr lang="es-MX" sz="1600" b="1" u="none" strike="noStrike">
                          <a:solidFill>
                            <a:srgbClr val="0070C0"/>
                          </a:solidFill>
                          <a:effectLst/>
                        </a:rPr>
                        <a:t>R-cuadrada = 98.2475 porciento</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600" b="1" u="none" strike="noStrike">
                          <a:solidFill>
                            <a:srgbClr val="0070C0"/>
                          </a:solidFill>
                          <a:effectLst/>
                        </a:rPr>
                        <a:t> </a:t>
                      </a:r>
                      <a:endParaRPr lang="es-MX" sz="1600" b="1" i="0" u="none" strike="noStrike">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200025">
                <a:tc gridSpan="2">
                  <a:txBody>
                    <a:bodyPr/>
                    <a:lstStyle/>
                    <a:p>
                      <a:pPr algn="l" fontAlgn="b"/>
                      <a:r>
                        <a:rPr lang="es-MX" sz="1600" b="1" u="none" strike="noStrike" dirty="0">
                          <a:solidFill>
                            <a:srgbClr val="0070C0"/>
                          </a:solidFill>
                          <a:effectLst/>
                        </a:rPr>
                        <a:t>R-cuadrado (ajustado para </a:t>
                      </a:r>
                      <a:r>
                        <a:rPr lang="es-MX" sz="1600" b="1" u="none" strike="noStrike" dirty="0" err="1">
                          <a:solidFill>
                            <a:srgbClr val="0070C0"/>
                          </a:solidFill>
                          <a:effectLst/>
                        </a:rPr>
                        <a:t>g.l</a:t>
                      </a:r>
                      <a:r>
                        <a:rPr lang="es-MX" sz="1600" b="1" u="none" strike="noStrike" dirty="0">
                          <a:solidFill>
                            <a:srgbClr val="0070C0"/>
                          </a:solidFill>
                          <a:effectLst/>
                        </a:rPr>
                        <a:t>.) = 97.5465 porciento</a:t>
                      </a:r>
                      <a:endParaRPr lang="es-MX" sz="1600" b="1" i="0" u="none" strike="noStrike" dirty="0">
                        <a:solidFill>
                          <a:srgbClr val="0070C0"/>
                        </a:solidFill>
                        <a:effectLst/>
                        <a:latin typeface="Calibri" panose="020F0502020204030204" pitchFamily="34" charset="0"/>
                      </a:endParaRPr>
                    </a:p>
                  </a:txBody>
                  <a:tcPr marL="9525" marR="9525" marT="9525" marB="0" anchor="b"/>
                </a:tc>
                <a:tc hMerge="1">
                  <a:txBody>
                    <a:bodyPr/>
                    <a:lstStyle/>
                    <a:p>
                      <a:endParaRPr lang="es-MX"/>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28215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259632" y="620688"/>
            <a:ext cx="7272808" cy="369332"/>
          </a:xfrm>
          <a:prstGeom prst="rect">
            <a:avLst/>
          </a:prstGeom>
          <a:noFill/>
        </p:spPr>
        <p:txBody>
          <a:bodyPr wrap="square" rtlCol="0">
            <a:spAutoFit/>
          </a:bodyPr>
          <a:lstStyle/>
          <a:p>
            <a:pPr algn="ctr"/>
            <a:r>
              <a:rPr lang="es-MX" b="1" dirty="0">
                <a:solidFill>
                  <a:srgbClr val="0070C0"/>
                </a:solidFill>
              </a:rPr>
              <a:t>METODO SELECCIÓN HACIA ATRAS</a:t>
            </a:r>
          </a:p>
        </p:txBody>
      </p:sp>
      <p:graphicFrame>
        <p:nvGraphicFramePr>
          <p:cNvPr id="4" name="Tabla 3"/>
          <p:cNvGraphicFramePr>
            <a:graphicFrameLocks noGrp="1"/>
          </p:cNvGraphicFramePr>
          <p:nvPr>
            <p:extLst>
              <p:ext uri="{D42A27DB-BD31-4B8C-83A1-F6EECF244321}">
                <p14:modId xmlns:p14="http://schemas.microsoft.com/office/powerpoint/2010/main" val="1517393973"/>
              </p:ext>
            </p:extLst>
          </p:nvPr>
        </p:nvGraphicFramePr>
        <p:xfrm>
          <a:off x="323528" y="1196752"/>
          <a:ext cx="8280920" cy="1773555"/>
        </p:xfrm>
        <a:graphic>
          <a:graphicData uri="http://schemas.openxmlformats.org/drawingml/2006/table">
            <a:tbl>
              <a:tblPr>
                <a:tableStyleId>{5C22544A-7EE6-4342-B048-85BDC9FD1C3A}</a:tableStyleId>
              </a:tblPr>
              <a:tblGrid>
                <a:gridCol w="316835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tblGrid>
              <a:tr h="237769">
                <a:tc>
                  <a:txBody>
                    <a:bodyPr/>
                    <a:lstStyle/>
                    <a:p>
                      <a:pPr algn="l" fontAlgn="b"/>
                      <a:r>
                        <a:rPr lang="es-MX" sz="1600" b="1" u="none" strike="noStrike">
                          <a:solidFill>
                            <a:srgbClr val="0070C0"/>
                          </a:solidFill>
                          <a:effectLst/>
                        </a:rPr>
                        <a:t> </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600" b="1" u="none" strike="noStrike">
                          <a:solidFill>
                            <a:srgbClr val="0070C0"/>
                          </a:solidFill>
                          <a:effectLst/>
                        </a:rPr>
                        <a:t> </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600" b="1" u="none" strike="noStrike">
                          <a:solidFill>
                            <a:srgbClr val="0070C0"/>
                          </a:solidFill>
                          <a:effectLst/>
                        </a:rPr>
                        <a:t>Error</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600" b="1" u="none" strike="noStrike">
                          <a:solidFill>
                            <a:srgbClr val="0070C0"/>
                          </a:solidFill>
                          <a:effectLst/>
                        </a:rPr>
                        <a:t>Estadístico</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600" b="1" u="none" strike="noStrike">
                          <a:solidFill>
                            <a:srgbClr val="0070C0"/>
                          </a:solidFill>
                          <a:effectLst/>
                        </a:rPr>
                        <a:t> </a:t>
                      </a:r>
                      <a:endParaRPr lang="es-MX" sz="1600" b="1" i="0" u="none" strike="noStrike">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249657">
                <a:tc>
                  <a:txBody>
                    <a:bodyPr/>
                    <a:lstStyle/>
                    <a:p>
                      <a:pPr algn="l" fontAlgn="b"/>
                      <a:r>
                        <a:rPr lang="es-MX" sz="1600" b="1" u="none" strike="noStrike">
                          <a:solidFill>
                            <a:srgbClr val="0070C0"/>
                          </a:solidFill>
                          <a:effectLst/>
                        </a:rPr>
                        <a:t>Parámetro</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600" b="1" u="none" strike="noStrike">
                          <a:solidFill>
                            <a:srgbClr val="0070C0"/>
                          </a:solidFill>
                          <a:effectLst/>
                        </a:rPr>
                        <a:t>Estimación</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600" b="1" u="none" strike="noStrike">
                          <a:solidFill>
                            <a:srgbClr val="0070C0"/>
                          </a:solidFill>
                          <a:effectLst/>
                        </a:rPr>
                        <a:t>Estándar</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600" b="1" u="none" strike="noStrike">
                          <a:solidFill>
                            <a:srgbClr val="0070C0"/>
                          </a:solidFill>
                          <a:effectLst/>
                        </a:rPr>
                        <a:t>T</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600" b="1" u="none" strike="noStrike">
                          <a:solidFill>
                            <a:srgbClr val="0070C0"/>
                          </a:solidFill>
                          <a:effectLst/>
                        </a:rPr>
                        <a:t>Valor-P</a:t>
                      </a:r>
                      <a:endParaRPr lang="es-MX" sz="1600" b="1" i="0" u="none" strike="noStrike">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237769">
                <a:tc>
                  <a:txBody>
                    <a:bodyPr/>
                    <a:lstStyle/>
                    <a:p>
                      <a:pPr algn="l" fontAlgn="b"/>
                      <a:r>
                        <a:rPr lang="es-MX" sz="1600" b="1" u="none" strike="noStrike">
                          <a:solidFill>
                            <a:srgbClr val="0070C0"/>
                          </a:solidFill>
                          <a:effectLst/>
                        </a:rPr>
                        <a:t>CONSTANTE</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-8.875</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4.45755</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-1.991</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0.1405</a:t>
                      </a:r>
                      <a:endParaRPr lang="es-MX" sz="1600" b="1" i="0" u="none" strike="noStrike">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37769">
                <a:tc>
                  <a:txBody>
                    <a:bodyPr/>
                    <a:lstStyle/>
                    <a:p>
                      <a:pPr algn="l" fontAlgn="b"/>
                      <a:r>
                        <a:rPr lang="es-MX" sz="1600" b="1" u="none" strike="noStrike">
                          <a:solidFill>
                            <a:srgbClr val="0070C0"/>
                          </a:solidFill>
                          <a:effectLst/>
                        </a:rPr>
                        <a:t>TEMPERATURA</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0.33</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0.0540062</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6.11041</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dirty="0">
                          <a:solidFill>
                            <a:srgbClr val="0070C0"/>
                          </a:solidFill>
                          <a:effectLst/>
                        </a:rPr>
                        <a:t>0.0088</a:t>
                      </a:r>
                      <a:endParaRPr lang="es-MX" sz="16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37769">
                <a:tc>
                  <a:txBody>
                    <a:bodyPr/>
                    <a:lstStyle/>
                    <a:p>
                      <a:pPr algn="l" fontAlgn="b"/>
                      <a:r>
                        <a:rPr lang="es-MX" sz="1600" b="1" u="none" strike="noStrike">
                          <a:solidFill>
                            <a:srgbClr val="0070C0"/>
                          </a:solidFill>
                          <a:effectLst/>
                        </a:rPr>
                        <a:t>PRESION</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0.265</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0.0270031</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9.81369</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0.0022</a:t>
                      </a:r>
                      <a:endParaRPr lang="es-MX" sz="1600" b="1" i="0" u="none" strike="noStrike">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237769">
                <a:tc>
                  <a:txBody>
                    <a:bodyPr/>
                    <a:lstStyle/>
                    <a:p>
                      <a:pPr algn="l" fontAlgn="b"/>
                      <a:r>
                        <a:rPr lang="es-MX" sz="1600" b="1" u="none" strike="noStrike">
                          <a:solidFill>
                            <a:srgbClr val="0070C0"/>
                          </a:solidFill>
                          <a:effectLst/>
                        </a:rPr>
                        <a:t>CONCENTRACION</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0.225</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0.0853913</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2.63493</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0.078</a:t>
                      </a:r>
                      <a:endParaRPr lang="es-MX" sz="1600" b="1" i="0" u="none" strike="noStrike">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49657">
                <a:tc>
                  <a:txBody>
                    <a:bodyPr/>
                    <a:lstStyle/>
                    <a:p>
                      <a:pPr algn="l" fontAlgn="b"/>
                      <a:r>
                        <a:rPr lang="es-MX" sz="1600" b="1" u="none" strike="noStrike">
                          <a:solidFill>
                            <a:srgbClr val="0070C0"/>
                          </a:solidFill>
                          <a:effectLst/>
                        </a:rPr>
                        <a:t>TEMPERATURA*PRESION</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-0.0007</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0.00034157</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-2.04939</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dirty="0">
                          <a:solidFill>
                            <a:srgbClr val="0070C0"/>
                          </a:solidFill>
                          <a:effectLst/>
                        </a:rPr>
                        <a:t>0.1328</a:t>
                      </a:r>
                      <a:endParaRPr lang="es-MX" sz="16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705828775"/>
              </p:ext>
            </p:extLst>
          </p:nvPr>
        </p:nvGraphicFramePr>
        <p:xfrm>
          <a:off x="395536" y="3284984"/>
          <a:ext cx="8280918" cy="1368151"/>
        </p:xfrm>
        <a:graphic>
          <a:graphicData uri="http://schemas.openxmlformats.org/drawingml/2006/table">
            <a:tbl>
              <a:tblPr>
                <a:tableStyleId>{5C22544A-7EE6-4342-B048-85BDC9FD1C3A}</a:tableStyleId>
              </a:tblPr>
              <a:tblGrid>
                <a:gridCol w="2802774">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955490">
                  <a:extLst>
                    <a:ext uri="{9D8B030D-6E8A-4147-A177-3AD203B41FA5}">
                      <a16:colId xmlns:a16="http://schemas.microsoft.com/office/drawing/2014/main" val="20002"/>
                    </a:ext>
                  </a:extLst>
                </a:gridCol>
                <a:gridCol w="955490">
                  <a:extLst>
                    <a:ext uri="{9D8B030D-6E8A-4147-A177-3AD203B41FA5}">
                      <a16:colId xmlns:a16="http://schemas.microsoft.com/office/drawing/2014/main" val="20003"/>
                    </a:ext>
                  </a:extLst>
                </a:gridCol>
                <a:gridCol w="955490">
                  <a:extLst>
                    <a:ext uri="{9D8B030D-6E8A-4147-A177-3AD203B41FA5}">
                      <a16:colId xmlns:a16="http://schemas.microsoft.com/office/drawing/2014/main" val="20004"/>
                    </a:ext>
                  </a:extLst>
                </a:gridCol>
                <a:gridCol w="955490">
                  <a:extLst>
                    <a:ext uri="{9D8B030D-6E8A-4147-A177-3AD203B41FA5}">
                      <a16:colId xmlns:a16="http://schemas.microsoft.com/office/drawing/2014/main" val="20005"/>
                    </a:ext>
                  </a:extLst>
                </a:gridCol>
              </a:tblGrid>
              <a:tr h="541042">
                <a:tc>
                  <a:txBody>
                    <a:bodyPr/>
                    <a:lstStyle/>
                    <a:p>
                      <a:pPr algn="l" fontAlgn="b"/>
                      <a:r>
                        <a:rPr lang="es-MX" sz="1600" b="1" u="none" strike="noStrike" dirty="0">
                          <a:solidFill>
                            <a:srgbClr val="0070C0"/>
                          </a:solidFill>
                          <a:effectLst/>
                        </a:rPr>
                        <a:t>Fuente</a:t>
                      </a:r>
                      <a:endParaRPr lang="es-MX" sz="1600" b="1" i="0" u="none" strike="noStrike" dirty="0">
                        <a:solidFill>
                          <a:srgbClr val="0070C0"/>
                        </a:solidFill>
                        <a:effectLst/>
                        <a:latin typeface="Calibri" panose="020F0502020204030204" pitchFamily="34" charset="0"/>
                      </a:endParaRPr>
                    </a:p>
                  </a:txBody>
                  <a:tcPr marL="9525" marR="9525" marT="9525" marB="0" anchor="b"/>
                </a:tc>
                <a:tc>
                  <a:txBody>
                    <a:bodyPr/>
                    <a:lstStyle/>
                    <a:p>
                      <a:pPr algn="l" fontAlgn="b"/>
                      <a:r>
                        <a:rPr lang="es-MX" sz="1600" b="1" u="none" strike="noStrike">
                          <a:solidFill>
                            <a:srgbClr val="0070C0"/>
                          </a:solidFill>
                          <a:effectLst/>
                        </a:rPr>
                        <a:t>Suma de Cuadrados</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600" b="1" u="none" strike="noStrike">
                          <a:solidFill>
                            <a:srgbClr val="0070C0"/>
                          </a:solidFill>
                          <a:effectLst/>
                        </a:rPr>
                        <a:t>Gl</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600" b="1" u="none" strike="noStrike">
                          <a:solidFill>
                            <a:srgbClr val="0070C0"/>
                          </a:solidFill>
                          <a:effectLst/>
                        </a:rPr>
                        <a:t>Cuadrado Medio</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600" b="1" u="none" strike="noStrike">
                          <a:solidFill>
                            <a:srgbClr val="0070C0"/>
                          </a:solidFill>
                          <a:effectLst/>
                        </a:rPr>
                        <a:t>Razón-F</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600" b="1" u="none" strike="noStrike">
                          <a:solidFill>
                            <a:srgbClr val="0070C0"/>
                          </a:solidFill>
                          <a:effectLst/>
                        </a:rPr>
                        <a:t>Valor-P</a:t>
                      </a:r>
                      <a:endParaRPr lang="es-MX" sz="1600" b="1" i="0" u="none" strike="noStrike">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275703">
                <a:tc>
                  <a:txBody>
                    <a:bodyPr/>
                    <a:lstStyle/>
                    <a:p>
                      <a:pPr algn="l" fontAlgn="b"/>
                      <a:r>
                        <a:rPr lang="es-MX" sz="1600" b="1" u="none" strike="noStrike" dirty="0">
                          <a:solidFill>
                            <a:srgbClr val="0070C0"/>
                          </a:solidFill>
                          <a:effectLst/>
                        </a:rPr>
                        <a:t>Modelo</a:t>
                      </a:r>
                      <a:endParaRPr lang="es-MX" sz="1600" b="1" i="0" u="none" strike="noStrike" dirty="0">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dirty="0">
                          <a:solidFill>
                            <a:srgbClr val="0070C0"/>
                          </a:solidFill>
                          <a:effectLst/>
                        </a:rPr>
                        <a:t>1172.5</a:t>
                      </a:r>
                      <a:endParaRPr lang="es-MX" sz="1600" b="1" i="0" u="none" strike="noStrike" dirty="0">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4</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293.125</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201</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0.0006</a:t>
                      </a:r>
                      <a:endParaRPr lang="es-MX" sz="1600" b="1" i="0" u="none" strike="noStrike">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275703">
                <a:tc>
                  <a:txBody>
                    <a:bodyPr/>
                    <a:lstStyle/>
                    <a:p>
                      <a:pPr algn="l" fontAlgn="b"/>
                      <a:r>
                        <a:rPr lang="es-MX" sz="1600" b="1" u="none" strike="noStrike">
                          <a:solidFill>
                            <a:srgbClr val="0070C0"/>
                          </a:solidFill>
                          <a:effectLst/>
                        </a:rPr>
                        <a:t>Residuo</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4.375</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dirty="0">
                          <a:solidFill>
                            <a:srgbClr val="0070C0"/>
                          </a:solidFill>
                          <a:effectLst/>
                        </a:rPr>
                        <a:t>3</a:t>
                      </a:r>
                      <a:endParaRPr lang="es-MX" sz="1600" b="1" i="0" u="none" strike="noStrike" dirty="0">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dirty="0">
                          <a:solidFill>
                            <a:srgbClr val="0070C0"/>
                          </a:solidFill>
                          <a:effectLst/>
                        </a:rPr>
                        <a:t>1.45833</a:t>
                      </a:r>
                      <a:endParaRPr lang="es-MX" sz="1600" b="1" i="0" u="none" strike="noStrike" dirty="0">
                        <a:solidFill>
                          <a:srgbClr val="0070C0"/>
                        </a:solidFill>
                        <a:effectLst/>
                        <a:latin typeface="Calibri" panose="020F0502020204030204" pitchFamily="34" charset="0"/>
                      </a:endParaRPr>
                    </a:p>
                  </a:txBody>
                  <a:tcPr marL="9525" marR="9525" marT="9525" marB="0" anchor="b"/>
                </a:tc>
                <a:tc>
                  <a:txBody>
                    <a:bodyPr/>
                    <a:lstStyle/>
                    <a:p>
                      <a:pPr algn="l" fontAlgn="b"/>
                      <a:r>
                        <a:rPr lang="es-MX" sz="1600" b="1" u="none" strike="noStrike" dirty="0">
                          <a:solidFill>
                            <a:srgbClr val="0070C0"/>
                          </a:solidFill>
                          <a:effectLst/>
                        </a:rPr>
                        <a:t> </a:t>
                      </a:r>
                      <a:endParaRPr lang="es-MX" sz="1600" b="1" i="0" u="none" strike="noStrike" dirty="0">
                        <a:solidFill>
                          <a:srgbClr val="0070C0"/>
                        </a:solidFill>
                        <a:effectLst/>
                        <a:latin typeface="Calibri" panose="020F0502020204030204" pitchFamily="34" charset="0"/>
                      </a:endParaRPr>
                    </a:p>
                  </a:txBody>
                  <a:tcPr marL="9525" marR="9525" marT="9525" marB="0" anchor="b"/>
                </a:tc>
                <a:tc>
                  <a:txBody>
                    <a:bodyPr/>
                    <a:lstStyle/>
                    <a:p>
                      <a:pPr algn="l" fontAlgn="b"/>
                      <a:r>
                        <a:rPr lang="es-MX" sz="1600" b="1" u="none" strike="noStrike">
                          <a:solidFill>
                            <a:srgbClr val="0070C0"/>
                          </a:solidFill>
                          <a:effectLst/>
                        </a:rPr>
                        <a:t> </a:t>
                      </a:r>
                      <a:endParaRPr lang="es-MX" sz="1600" b="1" i="0" u="none" strike="noStrike">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75703">
                <a:tc>
                  <a:txBody>
                    <a:bodyPr/>
                    <a:lstStyle/>
                    <a:p>
                      <a:pPr algn="l" fontAlgn="b"/>
                      <a:r>
                        <a:rPr lang="es-MX" sz="1600" b="1" u="none" strike="noStrike">
                          <a:solidFill>
                            <a:srgbClr val="0070C0"/>
                          </a:solidFill>
                          <a:effectLst/>
                        </a:rPr>
                        <a:t>Total (Corr.)</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1176.88</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r" fontAlgn="b"/>
                      <a:r>
                        <a:rPr lang="es-MX" sz="1600" b="1" u="none" strike="noStrike">
                          <a:solidFill>
                            <a:srgbClr val="0070C0"/>
                          </a:solidFill>
                          <a:effectLst/>
                        </a:rPr>
                        <a:t>7</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600" b="1" u="none" strike="noStrike">
                          <a:solidFill>
                            <a:srgbClr val="0070C0"/>
                          </a:solidFill>
                          <a:effectLst/>
                        </a:rPr>
                        <a:t> </a:t>
                      </a:r>
                      <a:endParaRPr lang="es-MX" sz="1600" b="1" i="0" u="none" strike="noStrike">
                        <a:solidFill>
                          <a:srgbClr val="0070C0"/>
                        </a:solidFill>
                        <a:effectLst/>
                        <a:latin typeface="Calibri" panose="020F0502020204030204" pitchFamily="34" charset="0"/>
                      </a:endParaRPr>
                    </a:p>
                  </a:txBody>
                  <a:tcPr marL="9525" marR="9525" marT="9525" marB="0" anchor="b"/>
                </a:tc>
                <a:tc>
                  <a:txBody>
                    <a:bodyPr/>
                    <a:lstStyle/>
                    <a:p>
                      <a:pPr algn="l" fontAlgn="b"/>
                      <a:r>
                        <a:rPr lang="es-MX" sz="1600" b="1" u="none" strike="noStrike" dirty="0">
                          <a:solidFill>
                            <a:srgbClr val="0070C0"/>
                          </a:solidFill>
                          <a:effectLst/>
                        </a:rPr>
                        <a:t> </a:t>
                      </a:r>
                      <a:endParaRPr lang="es-MX" sz="1600" b="1" i="0" u="none" strike="noStrike" dirty="0">
                        <a:solidFill>
                          <a:srgbClr val="0070C0"/>
                        </a:solidFill>
                        <a:effectLst/>
                        <a:latin typeface="Calibri" panose="020F0502020204030204" pitchFamily="34" charset="0"/>
                      </a:endParaRPr>
                    </a:p>
                  </a:txBody>
                  <a:tcPr marL="9525" marR="9525" marT="9525" marB="0" anchor="b"/>
                </a:tc>
                <a:tc>
                  <a:txBody>
                    <a:bodyPr/>
                    <a:lstStyle/>
                    <a:p>
                      <a:pPr algn="l" fontAlgn="b"/>
                      <a:r>
                        <a:rPr lang="es-MX" sz="1600" b="1" u="none" strike="noStrike" dirty="0">
                          <a:solidFill>
                            <a:srgbClr val="0070C0"/>
                          </a:solidFill>
                          <a:effectLst/>
                        </a:rPr>
                        <a:t> </a:t>
                      </a:r>
                      <a:endParaRPr lang="es-MX" sz="16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bl>
          </a:graphicData>
        </a:graphic>
      </p:graphicFrame>
      <p:sp>
        <p:nvSpPr>
          <p:cNvPr id="6" name="Rectángulo 5"/>
          <p:cNvSpPr/>
          <p:nvPr/>
        </p:nvSpPr>
        <p:spPr>
          <a:xfrm>
            <a:off x="467544" y="4725144"/>
            <a:ext cx="7200800" cy="646331"/>
          </a:xfrm>
          <a:prstGeom prst="rect">
            <a:avLst/>
          </a:prstGeom>
        </p:spPr>
        <p:txBody>
          <a:bodyPr wrap="square">
            <a:spAutoFit/>
          </a:bodyPr>
          <a:lstStyle/>
          <a:p>
            <a:r>
              <a:rPr lang="es-MX" b="1" dirty="0">
                <a:solidFill>
                  <a:srgbClr val="0070C0"/>
                </a:solidFill>
                <a:latin typeface="Times New Roman" panose="02020603050405020304" pitchFamily="18" charset="0"/>
              </a:rPr>
              <a:t>R-cuadrada = 99.6283 porciento</a:t>
            </a:r>
          </a:p>
          <a:p>
            <a:r>
              <a:rPr lang="es-MX" b="1" dirty="0">
                <a:solidFill>
                  <a:srgbClr val="0070C0"/>
                </a:solidFill>
                <a:latin typeface="Times New Roman" panose="02020603050405020304" pitchFamily="18" charset="0"/>
              </a:rPr>
              <a:t>R-cuadrado (ajustado para </a:t>
            </a:r>
            <a:r>
              <a:rPr lang="es-MX" b="1" dirty="0" err="1">
                <a:solidFill>
                  <a:srgbClr val="0070C0"/>
                </a:solidFill>
                <a:latin typeface="Times New Roman" panose="02020603050405020304" pitchFamily="18" charset="0"/>
              </a:rPr>
              <a:t>g.l</a:t>
            </a:r>
            <a:r>
              <a:rPr lang="es-MX" b="1" dirty="0">
                <a:solidFill>
                  <a:srgbClr val="0070C0"/>
                </a:solidFill>
                <a:latin typeface="Times New Roman" panose="02020603050405020304" pitchFamily="18" charset="0"/>
              </a:rPr>
              <a:t>.) = 99.1326 porciento</a:t>
            </a:r>
          </a:p>
        </p:txBody>
      </p:sp>
    </p:spTree>
    <p:extLst>
      <p:ext uri="{BB962C8B-B14F-4D97-AF65-F5344CB8AC3E}">
        <p14:creationId xmlns:p14="http://schemas.microsoft.com/office/powerpoint/2010/main" val="1813721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536" y="692696"/>
            <a:ext cx="7992888" cy="1200329"/>
          </a:xfrm>
          <a:prstGeom prst="rect">
            <a:avLst/>
          </a:prstGeom>
        </p:spPr>
        <p:txBody>
          <a:bodyPr wrap="square">
            <a:spAutoFit/>
          </a:bodyPr>
          <a:lstStyle/>
          <a:p>
            <a:pPr algn="just" eaLnBrk="0" hangingPunct="0">
              <a:lnSpc>
                <a:spcPct val="150000"/>
              </a:lnSpc>
            </a:pPr>
            <a:r>
              <a:rPr lang="es-ES" altLang="es-MX" sz="2400" b="1" dirty="0">
                <a:solidFill>
                  <a:srgbClr val="0070C0"/>
                </a:solidFill>
                <a:latin typeface="CG Times Bold"/>
                <a:cs typeface="Times New Roman" panose="02020603050405020304" pitchFamily="18" charset="0"/>
              </a:rPr>
              <a:t>El problema general consiste en ajustar el modelo de primer orden</a:t>
            </a:r>
            <a:endParaRPr lang="es-ES" altLang="es-MX" sz="2400" b="1" dirty="0">
              <a:solidFill>
                <a:srgbClr val="0070C0"/>
              </a:solidFill>
            </a:endParaRPr>
          </a:p>
        </p:txBody>
      </p:sp>
      <mc:AlternateContent xmlns:mc="http://schemas.openxmlformats.org/markup-compatibility/2006" xmlns:a14="http://schemas.microsoft.com/office/drawing/2010/main">
        <mc:Choice Requires="a14">
          <p:sp>
            <p:nvSpPr>
              <p:cNvPr id="5" name="CuadroTexto 4"/>
              <p:cNvSpPr txBox="1"/>
              <p:nvPr/>
            </p:nvSpPr>
            <p:spPr>
              <a:xfrm>
                <a:off x="1259632" y="2132856"/>
                <a:ext cx="478515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2400" b="1" i="1" smtClean="0">
                          <a:solidFill>
                            <a:srgbClr val="0070C0"/>
                          </a:solidFill>
                          <a:latin typeface="Cambria Math" panose="02040503050406030204" pitchFamily="18" charset="0"/>
                        </a:rPr>
                        <m:t>𝒚</m:t>
                      </m:r>
                      <m:r>
                        <a:rPr lang="es-MX" sz="2400" b="1" i="1" smtClean="0">
                          <a:solidFill>
                            <a:srgbClr val="0070C0"/>
                          </a:solidFill>
                          <a:latin typeface="Cambria Math" panose="02040503050406030204" pitchFamily="18" charset="0"/>
                        </a:rPr>
                        <m:t>=</m:t>
                      </m:r>
                      <m:sSub>
                        <m:sSubPr>
                          <m:ctrlPr>
                            <a:rPr lang="es-MX" sz="2400" b="1" i="1" smtClean="0">
                              <a:solidFill>
                                <a:srgbClr val="0070C0"/>
                              </a:solidFill>
                              <a:latin typeface="Cambria Math" panose="02040503050406030204" pitchFamily="18" charset="0"/>
                            </a:rPr>
                          </m:ctrlPr>
                        </m:sSubPr>
                        <m:e>
                          <m:r>
                            <a:rPr lang="es-MX" sz="2400" b="1" i="1" smtClean="0">
                              <a:solidFill>
                                <a:srgbClr val="0070C0"/>
                              </a:solidFill>
                              <a:latin typeface="Cambria Math" panose="02040503050406030204" pitchFamily="18" charset="0"/>
                              <a:ea typeface="Cambria Math" panose="02040503050406030204" pitchFamily="18" charset="0"/>
                            </a:rPr>
                            <m:t>𝜷</m:t>
                          </m:r>
                        </m:e>
                        <m:sub>
                          <m:r>
                            <a:rPr lang="es-MX" sz="2400" b="1" i="1" smtClean="0">
                              <a:solidFill>
                                <a:srgbClr val="0070C0"/>
                              </a:solidFill>
                              <a:latin typeface="Cambria Math" panose="02040503050406030204" pitchFamily="18" charset="0"/>
                            </a:rPr>
                            <m:t>𝟎</m:t>
                          </m:r>
                        </m:sub>
                      </m:sSub>
                      <m:r>
                        <a:rPr lang="es-MX" sz="2400" b="1" i="1" smtClean="0">
                          <a:solidFill>
                            <a:srgbClr val="0070C0"/>
                          </a:solidFill>
                          <a:latin typeface="Cambria Math" panose="02040503050406030204" pitchFamily="18" charset="0"/>
                        </a:rPr>
                        <m:t>+</m:t>
                      </m:r>
                      <m:sSub>
                        <m:sSubPr>
                          <m:ctrlPr>
                            <a:rPr lang="es-MX" sz="2400" b="1" i="1" smtClean="0">
                              <a:solidFill>
                                <a:srgbClr val="0070C0"/>
                              </a:solidFill>
                              <a:latin typeface="Cambria Math" panose="02040503050406030204" pitchFamily="18" charset="0"/>
                            </a:rPr>
                          </m:ctrlPr>
                        </m:sSubPr>
                        <m:e>
                          <m:r>
                            <a:rPr lang="es-MX" sz="2400" b="1" i="1" smtClean="0">
                              <a:solidFill>
                                <a:srgbClr val="0070C0"/>
                              </a:solidFill>
                              <a:latin typeface="Cambria Math" panose="02040503050406030204" pitchFamily="18" charset="0"/>
                              <a:ea typeface="Cambria Math" panose="02040503050406030204" pitchFamily="18" charset="0"/>
                            </a:rPr>
                            <m:t>𝜷</m:t>
                          </m:r>
                        </m:e>
                        <m:sub>
                          <m:r>
                            <a:rPr lang="es-MX" sz="2400" b="1" i="1" smtClean="0">
                              <a:solidFill>
                                <a:srgbClr val="0070C0"/>
                              </a:solidFill>
                              <a:latin typeface="Cambria Math" panose="02040503050406030204" pitchFamily="18" charset="0"/>
                            </a:rPr>
                            <m:t>𝟏</m:t>
                          </m:r>
                        </m:sub>
                      </m:sSub>
                      <m:sSub>
                        <m:sSubPr>
                          <m:ctrlPr>
                            <a:rPr lang="es-MX" sz="2400" b="1" i="1" smtClean="0">
                              <a:solidFill>
                                <a:srgbClr val="0070C0"/>
                              </a:solidFill>
                              <a:latin typeface="Cambria Math" panose="02040503050406030204" pitchFamily="18" charset="0"/>
                            </a:rPr>
                          </m:ctrlPr>
                        </m:sSubPr>
                        <m:e>
                          <m:r>
                            <a:rPr lang="es-MX" sz="2400" b="1" i="1" smtClean="0">
                              <a:solidFill>
                                <a:srgbClr val="0070C0"/>
                              </a:solidFill>
                              <a:latin typeface="Cambria Math" panose="02040503050406030204" pitchFamily="18" charset="0"/>
                            </a:rPr>
                            <m:t>𝒙</m:t>
                          </m:r>
                        </m:e>
                        <m:sub>
                          <m:r>
                            <a:rPr lang="es-MX" sz="2400" b="1" i="1" smtClean="0">
                              <a:solidFill>
                                <a:srgbClr val="0070C0"/>
                              </a:solidFill>
                              <a:latin typeface="Cambria Math" panose="02040503050406030204" pitchFamily="18" charset="0"/>
                            </a:rPr>
                            <m:t>𝟏</m:t>
                          </m:r>
                        </m:sub>
                      </m:sSub>
                      <m:r>
                        <a:rPr lang="es-MX" sz="2400" b="1" i="1" smtClean="0">
                          <a:solidFill>
                            <a:srgbClr val="0070C0"/>
                          </a:solidFill>
                          <a:latin typeface="Cambria Math" panose="02040503050406030204" pitchFamily="18" charset="0"/>
                        </a:rPr>
                        <m:t>+</m:t>
                      </m:r>
                      <m:sSub>
                        <m:sSubPr>
                          <m:ctrlPr>
                            <a:rPr lang="es-MX" sz="2400" b="1" i="1" smtClean="0">
                              <a:solidFill>
                                <a:srgbClr val="0070C0"/>
                              </a:solidFill>
                              <a:latin typeface="Cambria Math" panose="02040503050406030204" pitchFamily="18" charset="0"/>
                            </a:rPr>
                          </m:ctrlPr>
                        </m:sSubPr>
                        <m:e>
                          <m:r>
                            <a:rPr lang="es-MX" sz="2400" b="1" i="1" smtClean="0">
                              <a:solidFill>
                                <a:srgbClr val="0070C0"/>
                              </a:solidFill>
                              <a:latin typeface="Cambria Math" panose="02040503050406030204" pitchFamily="18" charset="0"/>
                              <a:ea typeface="Cambria Math" panose="02040503050406030204" pitchFamily="18" charset="0"/>
                            </a:rPr>
                            <m:t>𝜷</m:t>
                          </m:r>
                        </m:e>
                        <m:sub>
                          <m:r>
                            <a:rPr lang="es-MX" sz="2400" b="1" i="1" smtClean="0">
                              <a:solidFill>
                                <a:srgbClr val="0070C0"/>
                              </a:solidFill>
                              <a:latin typeface="Cambria Math" panose="02040503050406030204" pitchFamily="18" charset="0"/>
                            </a:rPr>
                            <m:t>𝟐</m:t>
                          </m:r>
                        </m:sub>
                      </m:sSub>
                      <m:sSub>
                        <m:sSubPr>
                          <m:ctrlPr>
                            <a:rPr lang="es-MX" sz="2400" b="1" i="1" smtClean="0">
                              <a:solidFill>
                                <a:srgbClr val="0070C0"/>
                              </a:solidFill>
                              <a:latin typeface="Cambria Math" panose="02040503050406030204" pitchFamily="18" charset="0"/>
                            </a:rPr>
                          </m:ctrlPr>
                        </m:sSubPr>
                        <m:e>
                          <m:r>
                            <a:rPr lang="es-MX" sz="2400" b="1" i="1" smtClean="0">
                              <a:solidFill>
                                <a:srgbClr val="0070C0"/>
                              </a:solidFill>
                              <a:latin typeface="Cambria Math" panose="02040503050406030204" pitchFamily="18" charset="0"/>
                            </a:rPr>
                            <m:t>𝒙</m:t>
                          </m:r>
                        </m:e>
                        <m:sub>
                          <m:r>
                            <a:rPr lang="es-MX" sz="2400" b="1" i="1" smtClean="0">
                              <a:solidFill>
                                <a:srgbClr val="0070C0"/>
                              </a:solidFill>
                              <a:latin typeface="Cambria Math" panose="02040503050406030204" pitchFamily="18" charset="0"/>
                            </a:rPr>
                            <m:t>𝟐</m:t>
                          </m:r>
                        </m:sub>
                      </m:sSub>
                      <m:r>
                        <a:rPr lang="es-MX" sz="2400" b="1" i="1" smtClean="0">
                          <a:solidFill>
                            <a:srgbClr val="0070C0"/>
                          </a:solidFill>
                          <a:latin typeface="Cambria Math" panose="02040503050406030204" pitchFamily="18" charset="0"/>
                        </a:rPr>
                        <m:t>+…+</m:t>
                      </m:r>
                      <m:sSub>
                        <m:sSubPr>
                          <m:ctrlPr>
                            <a:rPr lang="es-MX" sz="2400" b="1" i="1" smtClean="0">
                              <a:solidFill>
                                <a:srgbClr val="0070C0"/>
                              </a:solidFill>
                              <a:latin typeface="Cambria Math" panose="02040503050406030204" pitchFamily="18" charset="0"/>
                            </a:rPr>
                          </m:ctrlPr>
                        </m:sSubPr>
                        <m:e>
                          <m:r>
                            <a:rPr lang="es-MX" sz="2400" b="1" i="1" smtClean="0">
                              <a:solidFill>
                                <a:srgbClr val="0070C0"/>
                              </a:solidFill>
                              <a:latin typeface="Cambria Math" panose="02040503050406030204" pitchFamily="18" charset="0"/>
                              <a:ea typeface="Cambria Math" panose="02040503050406030204" pitchFamily="18" charset="0"/>
                            </a:rPr>
                            <m:t>𝜷</m:t>
                          </m:r>
                        </m:e>
                        <m:sub>
                          <m:r>
                            <a:rPr lang="es-MX" sz="2400" b="1" i="1" smtClean="0">
                              <a:solidFill>
                                <a:srgbClr val="0070C0"/>
                              </a:solidFill>
                              <a:latin typeface="Cambria Math" panose="02040503050406030204" pitchFamily="18" charset="0"/>
                            </a:rPr>
                            <m:t>𝒌</m:t>
                          </m:r>
                        </m:sub>
                      </m:sSub>
                      <m:sSub>
                        <m:sSubPr>
                          <m:ctrlPr>
                            <a:rPr lang="es-MX" sz="2400" b="1" i="1" smtClean="0">
                              <a:solidFill>
                                <a:srgbClr val="0070C0"/>
                              </a:solidFill>
                              <a:latin typeface="Cambria Math" panose="02040503050406030204" pitchFamily="18" charset="0"/>
                            </a:rPr>
                          </m:ctrlPr>
                        </m:sSubPr>
                        <m:e>
                          <m:r>
                            <a:rPr lang="es-MX" sz="2400" b="1" i="1" smtClean="0">
                              <a:solidFill>
                                <a:srgbClr val="0070C0"/>
                              </a:solidFill>
                              <a:latin typeface="Cambria Math" panose="02040503050406030204" pitchFamily="18" charset="0"/>
                            </a:rPr>
                            <m:t>𝒙</m:t>
                          </m:r>
                        </m:e>
                        <m:sub>
                          <m:r>
                            <a:rPr lang="es-MX" sz="2400" b="1" i="1" smtClean="0">
                              <a:solidFill>
                                <a:srgbClr val="0070C0"/>
                              </a:solidFill>
                              <a:latin typeface="Cambria Math" panose="02040503050406030204" pitchFamily="18" charset="0"/>
                            </a:rPr>
                            <m:t>𝒌</m:t>
                          </m:r>
                        </m:sub>
                      </m:sSub>
                    </m:oMath>
                  </m:oMathPara>
                </a14:m>
                <a:endParaRPr lang="es-MX" sz="2400" b="1" dirty="0"/>
              </a:p>
            </p:txBody>
          </p:sp>
        </mc:Choice>
        <mc:Fallback xmlns="">
          <p:sp>
            <p:nvSpPr>
              <p:cNvPr id="5" name="CuadroTexto 4"/>
              <p:cNvSpPr txBox="1">
                <a:spLocks noRot="1" noChangeAspect="1" noMove="1" noResize="1" noEditPoints="1" noAdjustHandles="1" noChangeArrowheads="1" noChangeShapeType="1" noTextEdit="1"/>
              </p:cNvSpPr>
              <p:nvPr/>
            </p:nvSpPr>
            <p:spPr>
              <a:xfrm>
                <a:off x="1259632" y="2132856"/>
                <a:ext cx="4785156" cy="369332"/>
              </a:xfrm>
              <a:prstGeom prst="rect">
                <a:avLst/>
              </a:prstGeom>
              <a:blipFill rotWithShape="0">
                <a:blip r:embed="rId2"/>
                <a:stretch>
                  <a:fillRect l="-1019" r="-255" b="-38333"/>
                </a:stretch>
              </a:blipFill>
            </p:spPr>
            <p:txBody>
              <a:bodyPr/>
              <a:lstStyle/>
              <a:p>
                <a:r>
                  <a:rPr lang="es-MX">
                    <a:noFill/>
                  </a:rPr>
                  <a:t> </a:t>
                </a:r>
              </a:p>
            </p:txBody>
          </p:sp>
        </mc:Fallback>
      </mc:AlternateContent>
      <p:sp>
        <p:nvSpPr>
          <p:cNvPr id="6" name="Rectángulo 5"/>
          <p:cNvSpPr/>
          <p:nvPr/>
        </p:nvSpPr>
        <p:spPr>
          <a:xfrm>
            <a:off x="395536" y="2967335"/>
            <a:ext cx="6462464" cy="646331"/>
          </a:xfrm>
          <a:prstGeom prst="rect">
            <a:avLst/>
          </a:prstGeom>
        </p:spPr>
        <p:txBody>
          <a:bodyPr wrap="square">
            <a:spAutoFit/>
          </a:bodyPr>
          <a:lstStyle/>
          <a:p>
            <a:pPr algn="just" eaLnBrk="0" hangingPunct="0">
              <a:lnSpc>
                <a:spcPct val="150000"/>
              </a:lnSpc>
            </a:pPr>
            <a:r>
              <a:rPr lang="es-ES" altLang="es-MX" sz="2400" b="1" dirty="0">
                <a:solidFill>
                  <a:srgbClr val="0070C0"/>
                </a:solidFill>
                <a:latin typeface="CG Times Bold"/>
                <a:cs typeface="Times New Roman" panose="02020603050405020304" pitchFamily="18" charset="0"/>
              </a:rPr>
              <a:t>O en ajustar el modelo de segundo orden</a:t>
            </a:r>
            <a:endParaRPr lang="es-ES" altLang="es-MX" sz="2400" b="1" dirty="0">
              <a:solidFill>
                <a:srgbClr val="0070C0"/>
              </a:solidFill>
            </a:endParaRPr>
          </a:p>
        </p:txBody>
      </p:sp>
      <mc:AlternateContent xmlns:mc="http://schemas.openxmlformats.org/markup-compatibility/2006" xmlns:a14="http://schemas.microsoft.com/office/drawing/2010/main">
        <mc:Choice Requires="a14">
          <p:sp>
            <p:nvSpPr>
              <p:cNvPr id="7" name="CuadroTexto 6"/>
              <p:cNvSpPr txBox="1"/>
              <p:nvPr/>
            </p:nvSpPr>
            <p:spPr>
              <a:xfrm>
                <a:off x="611560" y="4104887"/>
                <a:ext cx="723890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2000" b="1" i="1" smtClean="0">
                          <a:solidFill>
                            <a:srgbClr val="0070C0"/>
                          </a:solidFill>
                          <a:latin typeface="Cambria Math" panose="02040503050406030204" pitchFamily="18" charset="0"/>
                        </a:rPr>
                        <m:t>𝒚</m:t>
                      </m:r>
                      <m:r>
                        <a:rPr lang="es-MX" sz="2000" b="1" i="1" smtClean="0">
                          <a:solidFill>
                            <a:srgbClr val="0070C0"/>
                          </a:solidFill>
                          <a:latin typeface="Cambria Math" panose="02040503050406030204" pitchFamily="18" charset="0"/>
                        </a:rPr>
                        <m:t>=</m:t>
                      </m:r>
                      <m:sSub>
                        <m:sSubPr>
                          <m:ctrlPr>
                            <a:rPr lang="es-MX" sz="2000" b="1" i="1" smtClean="0">
                              <a:solidFill>
                                <a:srgbClr val="0070C0"/>
                              </a:solidFill>
                              <a:latin typeface="Cambria Math" panose="02040503050406030204" pitchFamily="18" charset="0"/>
                            </a:rPr>
                          </m:ctrlPr>
                        </m:sSubPr>
                        <m:e>
                          <m:r>
                            <a:rPr lang="es-MX" sz="2000" b="1" i="1" smtClean="0">
                              <a:solidFill>
                                <a:srgbClr val="0070C0"/>
                              </a:solidFill>
                              <a:latin typeface="Cambria Math" panose="02040503050406030204" pitchFamily="18" charset="0"/>
                              <a:ea typeface="Cambria Math" panose="02040503050406030204" pitchFamily="18" charset="0"/>
                            </a:rPr>
                            <m:t>𝜷</m:t>
                          </m:r>
                        </m:e>
                        <m:sub>
                          <m:r>
                            <a:rPr lang="es-MX" sz="2000" b="1" i="1" smtClean="0">
                              <a:solidFill>
                                <a:srgbClr val="0070C0"/>
                              </a:solidFill>
                              <a:latin typeface="Cambria Math" panose="02040503050406030204" pitchFamily="18" charset="0"/>
                            </a:rPr>
                            <m:t>𝟎</m:t>
                          </m:r>
                        </m:sub>
                      </m:sSub>
                      <m:r>
                        <a:rPr lang="es-MX" sz="2000" b="1" i="1" smtClean="0">
                          <a:solidFill>
                            <a:srgbClr val="0070C0"/>
                          </a:solidFill>
                          <a:latin typeface="Cambria Math" panose="02040503050406030204" pitchFamily="18" charset="0"/>
                        </a:rPr>
                        <m:t>+</m:t>
                      </m:r>
                      <m:sSub>
                        <m:sSubPr>
                          <m:ctrlPr>
                            <a:rPr lang="es-MX" sz="2000" b="1" i="1" smtClean="0">
                              <a:solidFill>
                                <a:srgbClr val="0070C0"/>
                              </a:solidFill>
                              <a:latin typeface="Cambria Math" panose="02040503050406030204" pitchFamily="18" charset="0"/>
                            </a:rPr>
                          </m:ctrlPr>
                        </m:sSubPr>
                        <m:e>
                          <m:r>
                            <a:rPr lang="es-MX" sz="2000" b="1" i="1" smtClean="0">
                              <a:solidFill>
                                <a:srgbClr val="0070C0"/>
                              </a:solidFill>
                              <a:latin typeface="Cambria Math" panose="02040503050406030204" pitchFamily="18" charset="0"/>
                              <a:ea typeface="Cambria Math" panose="02040503050406030204" pitchFamily="18" charset="0"/>
                            </a:rPr>
                            <m:t>𝜷</m:t>
                          </m:r>
                        </m:e>
                        <m:sub>
                          <m:r>
                            <a:rPr lang="es-MX" sz="2000" b="1" i="1" smtClean="0">
                              <a:solidFill>
                                <a:srgbClr val="0070C0"/>
                              </a:solidFill>
                              <a:latin typeface="Cambria Math" panose="02040503050406030204" pitchFamily="18" charset="0"/>
                            </a:rPr>
                            <m:t>𝟏</m:t>
                          </m:r>
                        </m:sub>
                      </m:sSub>
                      <m:sSub>
                        <m:sSubPr>
                          <m:ctrlPr>
                            <a:rPr lang="es-MX" sz="2000" b="1" i="1" smtClean="0">
                              <a:solidFill>
                                <a:srgbClr val="0070C0"/>
                              </a:solidFill>
                              <a:latin typeface="Cambria Math" panose="02040503050406030204" pitchFamily="18" charset="0"/>
                            </a:rPr>
                          </m:ctrlPr>
                        </m:sSubPr>
                        <m:e>
                          <m:r>
                            <a:rPr lang="es-MX" sz="2000" b="1" i="1" smtClean="0">
                              <a:solidFill>
                                <a:srgbClr val="0070C0"/>
                              </a:solidFill>
                              <a:latin typeface="Cambria Math" panose="02040503050406030204" pitchFamily="18" charset="0"/>
                            </a:rPr>
                            <m:t>𝒙</m:t>
                          </m:r>
                        </m:e>
                        <m:sub>
                          <m:r>
                            <a:rPr lang="es-MX" sz="2000" b="1" i="1" smtClean="0">
                              <a:solidFill>
                                <a:srgbClr val="0070C0"/>
                              </a:solidFill>
                              <a:latin typeface="Cambria Math" panose="02040503050406030204" pitchFamily="18" charset="0"/>
                            </a:rPr>
                            <m:t>𝟏</m:t>
                          </m:r>
                        </m:sub>
                      </m:sSub>
                      <m:r>
                        <a:rPr lang="es-MX" sz="2000" b="1" i="1" smtClean="0">
                          <a:solidFill>
                            <a:srgbClr val="0070C0"/>
                          </a:solidFill>
                          <a:latin typeface="Cambria Math" panose="02040503050406030204" pitchFamily="18" charset="0"/>
                        </a:rPr>
                        <m:t>+</m:t>
                      </m:r>
                      <m:sSub>
                        <m:sSubPr>
                          <m:ctrlPr>
                            <a:rPr lang="es-MX" sz="2000" b="1" i="1" smtClean="0">
                              <a:solidFill>
                                <a:srgbClr val="0070C0"/>
                              </a:solidFill>
                              <a:latin typeface="Cambria Math" panose="02040503050406030204" pitchFamily="18" charset="0"/>
                            </a:rPr>
                          </m:ctrlPr>
                        </m:sSubPr>
                        <m:e>
                          <m:r>
                            <a:rPr lang="es-MX" sz="2000" b="1" i="1" smtClean="0">
                              <a:solidFill>
                                <a:srgbClr val="0070C0"/>
                              </a:solidFill>
                              <a:latin typeface="Cambria Math" panose="02040503050406030204" pitchFamily="18" charset="0"/>
                              <a:ea typeface="Cambria Math" panose="02040503050406030204" pitchFamily="18" charset="0"/>
                            </a:rPr>
                            <m:t>𝜷</m:t>
                          </m:r>
                        </m:e>
                        <m:sub>
                          <m:r>
                            <a:rPr lang="es-MX" sz="2000" b="1" i="1" smtClean="0">
                              <a:solidFill>
                                <a:srgbClr val="0070C0"/>
                              </a:solidFill>
                              <a:latin typeface="Cambria Math" panose="02040503050406030204" pitchFamily="18" charset="0"/>
                            </a:rPr>
                            <m:t>𝟐</m:t>
                          </m:r>
                        </m:sub>
                      </m:sSub>
                      <m:sSub>
                        <m:sSubPr>
                          <m:ctrlPr>
                            <a:rPr lang="es-MX" sz="2000" b="1" i="1" smtClean="0">
                              <a:solidFill>
                                <a:srgbClr val="0070C0"/>
                              </a:solidFill>
                              <a:latin typeface="Cambria Math" panose="02040503050406030204" pitchFamily="18" charset="0"/>
                            </a:rPr>
                          </m:ctrlPr>
                        </m:sSubPr>
                        <m:e>
                          <m:r>
                            <a:rPr lang="es-MX" sz="2000" b="1" i="1" smtClean="0">
                              <a:solidFill>
                                <a:srgbClr val="0070C0"/>
                              </a:solidFill>
                              <a:latin typeface="Cambria Math" panose="02040503050406030204" pitchFamily="18" charset="0"/>
                            </a:rPr>
                            <m:t>𝒙</m:t>
                          </m:r>
                        </m:e>
                        <m:sub>
                          <m:r>
                            <a:rPr lang="es-MX" sz="2000" b="1" i="1" smtClean="0">
                              <a:solidFill>
                                <a:srgbClr val="0070C0"/>
                              </a:solidFill>
                              <a:latin typeface="Cambria Math" panose="02040503050406030204" pitchFamily="18" charset="0"/>
                            </a:rPr>
                            <m:t>𝟐</m:t>
                          </m:r>
                        </m:sub>
                      </m:sSub>
                      <m:r>
                        <a:rPr lang="es-MX" sz="2000" b="1" i="1" smtClean="0">
                          <a:solidFill>
                            <a:srgbClr val="0070C0"/>
                          </a:solidFill>
                          <a:latin typeface="Cambria Math" panose="02040503050406030204" pitchFamily="18" charset="0"/>
                        </a:rPr>
                        <m:t>+</m:t>
                      </m:r>
                      <m:sSub>
                        <m:sSubPr>
                          <m:ctrlPr>
                            <a:rPr lang="es-MX" sz="2000" b="1" i="1" smtClean="0">
                              <a:solidFill>
                                <a:srgbClr val="0070C0"/>
                              </a:solidFill>
                              <a:latin typeface="Cambria Math" panose="02040503050406030204" pitchFamily="18" charset="0"/>
                            </a:rPr>
                          </m:ctrlPr>
                        </m:sSubPr>
                        <m:e>
                          <m:r>
                            <a:rPr lang="es-MX" sz="2000" b="1" i="1" smtClean="0">
                              <a:solidFill>
                                <a:srgbClr val="0070C0"/>
                              </a:solidFill>
                              <a:latin typeface="Cambria Math" panose="02040503050406030204" pitchFamily="18" charset="0"/>
                              <a:ea typeface="Cambria Math" panose="02040503050406030204" pitchFamily="18" charset="0"/>
                            </a:rPr>
                            <m:t>𝜷</m:t>
                          </m:r>
                        </m:e>
                        <m:sub>
                          <m:r>
                            <a:rPr lang="es-MX" sz="2000" b="1" i="1" smtClean="0">
                              <a:solidFill>
                                <a:srgbClr val="0070C0"/>
                              </a:solidFill>
                              <a:latin typeface="Cambria Math" panose="02040503050406030204" pitchFamily="18" charset="0"/>
                              <a:ea typeface="Cambria Math" panose="02040503050406030204" pitchFamily="18" charset="0"/>
                            </a:rPr>
                            <m:t>𝟑</m:t>
                          </m:r>
                        </m:sub>
                      </m:sSub>
                      <m:sSub>
                        <m:sSubPr>
                          <m:ctrlPr>
                            <a:rPr lang="es-MX" sz="2000" b="1" i="1" smtClean="0">
                              <a:solidFill>
                                <a:srgbClr val="0070C0"/>
                              </a:solidFill>
                              <a:latin typeface="Cambria Math" panose="02040503050406030204" pitchFamily="18" charset="0"/>
                            </a:rPr>
                          </m:ctrlPr>
                        </m:sSubPr>
                        <m:e>
                          <m:r>
                            <a:rPr lang="es-MX" sz="2000" b="1" i="1" smtClean="0">
                              <a:solidFill>
                                <a:srgbClr val="0070C0"/>
                              </a:solidFill>
                              <a:latin typeface="Cambria Math" panose="02040503050406030204" pitchFamily="18" charset="0"/>
                            </a:rPr>
                            <m:t>𝒙</m:t>
                          </m:r>
                        </m:e>
                        <m:sub>
                          <m:r>
                            <a:rPr lang="es-MX" sz="2000" b="1" i="1" smtClean="0">
                              <a:solidFill>
                                <a:srgbClr val="0070C0"/>
                              </a:solidFill>
                              <a:latin typeface="Cambria Math" panose="02040503050406030204" pitchFamily="18" charset="0"/>
                            </a:rPr>
                            <m:t>𝟑</m:t>
                          </m:r>
                        </m:sub>
                      </m:sSub>
                      <m:r>
                        <a:rPr lang="es-MX" sz="2000" b="1" i="1" smtClean="0">
                          <a:solidFill>
                            <a:srgbClr val="0070C0"/>
                          </a:solidFill>
                          <a:latin typeface="Cambria Math" panose="02040503050406030204" pitchFamily="18" charset="0"/>
                        </a:rPr>
                        <m:t>+</m:t>
                      </m:r>
                      <m:sSub>
                        <m:sSubPr>
                          <m:ctrlPr>
                            <a:rPr lang="es-MX" sz="2000" b="1" i="1" smtClean="0">
                              <a:solidFill>
                                <a:srgbClr val="0070C0"/>
                              </a:solidFill>
                              <a:latin typeface="Cambria Math" panose="02040503050406030204" pitchFamily="18" charset="0"/>
                            </a:rPr>
                          </m:ctrlPr>
                        </m:sSubPr>
                        <m:e>
                          <m:r>
                            <a:rPr lang="es-MX" sz="2000" b="1" i="1" smtClean="0">
                              <a:solidFill>
                                <a:srgbClr val="0070C0"/>
                              </a:solidFill>
                              <a:latin typeface="Cambria Math" panose="02040503050406030204" pitchFamily="18" charset="0"/>
                              <a:ea typeface="Cambria Math" panose="02040503050406030204" pitchFamily="18" charset="0"/>
                            </a:rPr>
                            <m:t>𝜷</m:t>
                          </m:r>
                        </m:e>
                        <m:sub>
                          <m:r>
                            <a:rPr lang="es-MX" sz="2000" b="1" i="1" smtClean="0">
                              <a:solidFill>
                                <a:srgbClr val="0070C0"/>
                              </a:solidFill>
                              <a:latin typeface="Cambria Math" panose="02040503050406030204" pitchFamily="18" charset="0"/>
                              <a:ea typeface="Cambria Math" panose="02040503050406030204" pitchFamily="18" charset="0"/>
                            </a:rPr>
                            <m:t>𝟏</m:t>
                          </m:r>
                          <m:r>
                            <a:rPr lang="es-MX" sz="2000" b="1" i="1" smtClean="0">
                              <a:solidFill>
                                <a:srgbClr val="0070C0"/>
                              </a:solidFill>
                              <a:latin typeface="Cambria Math" panose="02040503050406030204" pitchFamily="18" charset="0"/>
                            </a:rPr>
                            <m:t>𝟐</m:t>
                          </m:r>
                        </m:sub>
                      </m:sSub>
                      <m:sSub>
                        <m:sSubPr>
                          <m:ctrlPr>
                            <a:rPr lang="es-MX" sz="2000" b="1" i="1" smtClean="0">
                              <a:solidFill>
                                <a:srgbClr val="0070C0"/>
                              </a:solidFill>
                              <a:latin typeface="Cambria Math" panose="02040503050406030204" pitchFamily="18" charset="0"/>
                            </a:rPr>
                          </m:ctrlPr>
                        </m:sSubPr>
                        <m:e>
                          <m:r>
                            <a:rPr lang="es-MX" sz="2000" b="1" i="1" smtClean="0">
                              <a:solidFill>
                                <a:srgbClr val="0070C0"/>
                              </a:solidFill>
                              <a:latin typeface="Cambria Math" panose="02040503050406030204" pitchFamily="18" charset="0"/>
                            </a:rPr>
                            <m:t>𝒙</m:t>
                          </m:r>
                        </m:e>
                        <m:sub>
                          <m:r>
                            <a:rPr lang="es-MX" sz="2000" b="1" i="1" smtClean="0">
                              <a:solidFill>
                                <a:srgbClr val="0070C0"/>
                              </a:solidFill>
                              <a:latin typeface="Cambria Math" panose="02040503050406030204" pitchFamily="18" charset="0"/>
                            </a:rPr>
                            <m:t>𝟏</m:t>
                          </m:r>
                        </m:sub>
                      </m:sSub>
                      <m:sSub>
                        <m:sSubPr>
                          <m:ctrlPr>
                            <a:rPr lang="es-MX" sz="2000" b="1" i="1" smtClean="0">
                              <a:solidFill>
                                <a:srgbClr val="0070C0"/>
                              </a:solidFill>
                              <a:latin typeface="Cambria Math" panose="02040503050406030204" pitchFamily="18" charset="0"/>
                            </a:rPr>
                          </m:ctrlPr>
                        </m:sSubPr>
                        <m:e>
                          <m:r>
                            <a:rPr lang="es-MX" sz="2000" b="1" i="1" smtClean="0">
                              <a:solidFill>
                                <a:srgbClr val="0070C0"/>
                              </a:solidFill>
                              <a:latin typeface="Cambria Math" panose="02040503050406030204" pitchFamily="18" charset="0"/>
                            </a:rPr>
                            <m:t>𝒙</m:t>
                          </m:r>
                        </m:e>
                        <m:sub>
                          <m:r>
                            <a:rPr lang="es-MX" sz="2000" b="1" i="1" smtClean="0">
                              <a:solidFill>
                                <a:srgbClr val="0070C0"/>
                              </a:solidFill>
                              <a:latin typeface="Cambria Math" panose="02040503050406030204" pitchFamily="18" charset="0"/>
                            </a:rPr>
                            <m:t>𝟐</m:t>
                          </m:r>
                        </m:sub>
                      </m:sSub>
                      <m:r>
                        <a:rPr lang="es-MX" sz="2000" b="1" i="1" smtClean="0">
                          <a:solidFill>
                            <a:srgbClr val="0070C0"/>
                          </a:solidFill>
                          <a:latin typeface="Cambria Math" panose="02040503050406030204" pitchFamily="18" charset="0"/>
                        </a:rPr>
                        <m:t>+</m:t>
                      </m:r>
                      <m:sSub>
                        <m:sSubPr>
                          <m:ctrlPr>
                            <a:rPr lang="es-MX" sz="2000" b="1" i="1" smtClean="0">
                              <a:solidFill>
                                <a:srgbClr val="0070C0"/>
                              </a:solidFill>
                              <a:latin typeface="Cambria Math" panose="02040503050406030204" pitchFamily="18" charset="0"/>
                            </a:rPr>
                          </m:ctrlPr>
                        </m:sSubPr>
                        <m:e>
                          <m:r>
                            <a:rPr lang="es-MX" sz="2000" b="1" i="1" smtClean="0">
                              <a:solidFill>
                                <a:srgbClr val="0070C0"/>
                              </a:solidFill>
                              <a:latin typeface="Cambria Math" panose="02040503050406030204" pitchFamily="18" charset="0"/>
                              <a:ea typeface="Cambria Math" panose="02040503050406030204" pitchFamily="18" charset="0"/>
                            </a:rPr>
                            <m:t>𝜷</m:t>
                          </m:r>
                        </m:e>
                        <m:sub>
                          <m:r>
                            <a:rPr lang="es-MX" sz="2000" b="1" i="1" smtClean="0">
                              <a:solidFill>
                                <a:srgbClr val="0070C0"/>
                              </a:solidFill>
                              <a:latin typeface="Cambria Math" panose="02040503050406030204" pitchFamily="18" charset="0"/>
                              <a:ea typeface="Cambria Math" panose="02040503050406030204" pitchFamily="18" charset="0"/>
                            </a:rPr>
                            <m:t>𝟏𝟑</m:t>
                          </m:r>
                        </m:sub>
                      </m:sSub>
                      <m:sSub>
                        <m:sSubPr>
                          <m:ctrlPr>
                            <a:rPr lang="es-MX" sz="2000" b="1" i="1" smtClean="0">
                              <a:solidFill>
                                <a:srgbClr val="0070C0"/>
                              </a:solidFill>
                              <a:latin typeface="Cambria Math" panose="02040503050406030204" pitchFamily="18" charset="0"/>
                            </a:rPr>
                          </m:ctrlPr>
                        </m:sSubPr>
                        <m:e>
                          <m:r>
                            <a:rPr lang="es-MX" sz="2000" b="1" i="1" smtClean="0">
                              <a:solidFill>
                                <a:srgbClr val="0070C0"/>
                              </a:solidFill>
                              <a:latin typeface="Cambria Math" panose="02040503050406030204" pitchFamily="18" charset="0"/>
                            </a:rPr>
                            <m:t>𝒙</m:t>
                          </m:r>
                        </m:e>
                        <m:sub>
                          <m:r>
                            <a:rPr lang="es-MX" sz="2000" b="1" i="1" smtClean="0">
                              <a:solidFill>
                                <a:srgbClr val="0070C0"/>
                              </a:solidFill>
                              <a:latin typeface="Cambria Math" panose="02040503050406030204" pitchFamily="18" charset="0"/>
                            </a:rPr>
                            <m:t>𝟏</m:t>
                          </m:r>
                        </m:sub>
                      </m:sSub>
                      <m:sSub>
                        <m:sSubPr>
                          <m:ctrlPr>
                            <a:rPr lang="es-MX" sz="2000" b="1" i="1" smtClean="0">
                              <a:solidFill>
                                <a:srgbClr val="0070C0"/>
                              </a:solidFill>
                              <a:latin typeface="Cambria Math" panose="02040503050406030204" pitchFamily="18" charset="0"/>
                            </a:rPr>
                          </m:ctrlPr>
                        </m:sSubPr>
                        <m:e>
                          <m:r>
                            <a:rPr lang="es-MX" sz="2000" b="1" i="1" smtClean="0">
                              <a:solidFill>
                                <a:srgbClr val="0070C0"/>
                              </a:solidFill>
                              <a:latin typeface="Cambria Math" panose="02040503050406030204" pitchFamily="18" charset="0"/>
                            </a:rPr>
                            <m:t>𝒙</m:t>
                          </m:r>
                        </m:e>
                        <m:sub>
                          <m:r>
                            <a:rPr lang="es-MX" sz="2000" b="1" i="1" smtClean="0">
                              <a:solidFill>
                                <a:srgbClr val="0070C0"/>
                              </a:solidFill>
                              <a:latin typeface="Cambria Math" panose="02040503050406030204" pitchFamily="18" charset="0"/>
                            </a:rPr>
                            <m:t>𝟑</m:t>
                          </m:r>
                        </m:sub>
                      </m:sSub>
                      <m:r>
                        <a:rPr lang="es-MX" sz="2000" b="1" i="1" smtClean="0">
                          <a:solidFill>
                            <a:srgbClr val="0070C0"/>
                          </a:solidFill>
                          <a:latin typeface="Cambria Math" panose="02040503050406030204" pitchFamily="18" charset="0"/>
                        </a:rPr>
                        <m:t>+</m:t>
                      </m:r>
                      <m:sSub>
                        <m:sSubPr>
                          <m:ctrlPr>
                            <a:rPr lang="es-MX" sz="2000" b="1" i="1" smtClean="0">
                              <a:solidFill>
                                <a:srgbClr val="0070C0"/>
                              </a:solidFill>
                              <a:latin typeface="Cambria Math" panose="02040503050406030204" pitchFamily="18" charset="0"/>
                            </a:rPr>
                          </m:ctrlPr>
                        </m:sSubPr>
                        <m:e>
                          <m:r>
                            <a:rPr lang="es-MX" sz="2000" b="1" i="1" smtClean="0">
                              <a:solidFill>
                                <a:srgbClr val="0070C0"/>
                              </a:solidFill>
                              <a:latin typeface="Cambria Math" panose="02040503050406030204" pitchFamily="18" charset="0"/>
                              <a:ea typeface="Cambria Math" panose="02040503050406030204" pitchFamily="18" charset="0"/>
                            </a:rPr>
                            <m:t>𝜷</m:t>
                          </m:r>
                        </m:e>
                        <m:sub>
                          <m:r>
                            <a:rPr lang="es-MX" sz="2000" b="1" i="1" smtClean="0">
                              <a:solidFill>
                                <a:srgbClr val="0070C0"/>
                              </a:solidFill>
                              <a:latin typeface="Cambria Math" panose="02040503050406030204" pitchFamily="18" charset="0"/>
                              <a:ea typeface="Cambria Math" panose="02040503050406030204" pitchFamily="18" charset="0"/>
                            </a:rPr>
                            <m:t>𝟐𝟑</m:t>
                          </m:r>
                        </m:sub>
                      </m:sSub>
                      <m:sSub>
                        <m:sSubPr>
                          <m:ctrlPr>
                            <a:rPr lang="es-MX" sz="2000" b="1" i="1" smtClean="0">
                              <a:solidFill>
                                <a:srgbClr val="0070C0"/>
                              </a:solidFill>
                              <a:latin typeface="Cambria Math" panose="02040503050406030204" pitchFamily="18" charset="0"/>
                            </a:rPr>
                          </m:ctrlPr>
                        </m:sSubPr>
                        <m:e>
                          <m:r>
                            <a:rPr lang="es-MX" sz="2000" b="1" i="1" smtClean="0">
                              <a:solidFill>
                                <a:srgbClr val="0070C0"/>
                              </a:solidFill>
                              <a:latin typeface="Cambria Math" panose="02040503050406030204" pitchFamily="18" charset="0"/>
                            </a:rPr>
                            <m:t>𝒙</m:t>
                          </m:r>
                        </m:e>
                        <m:sub>
                          <m:r>
                            <a:rPr lang="es-MX" sz="2000" b="1" i="1" smtClean="0">
                              <a:solidFill>
                                <a:srgbClr val="0070C0"/>
                              </a:solidFill>
                              <a:latin typeface="Cambria Math" panose="02040503050406030204" pitchFamily="18" charset="0"/>
                            </a:rPr>
                            <m:t>𝟐</m:t>
                          </m:r>
                        </m:sub>
                      </m:sSub>
                      <m:sSub>
                        <m:sSubPr>
                          <m:ctrlPr>
                            <a:rPr lang="es-MX" sz="2000" b="1" i="1" smtClean="0">
                              <a:solidFill>
                                <a:srgbClr val="0070C0"/>
                              </a:solidFill>
                              <a:latin typeface="Cambria Math" panose="02040503050406030204" pitchFamily="18" charset="0"/>
                            </a:rPr>
                          </m:ctrlPr>
                        </m:sSubPr>
                        <m:e>
                          <m:r>
                            <a:rPr lang="es-MX" sz="2000" b="1" i="1" smtClean="0">
                              <a:solidFill>
                                <a:srgbClr val="0070C0"/>
                              </a:solidFill>
                              <a:latin typeface="Cambria Math" panose="02040503050406030204" pitchFamily="18" charset="0"/>
                            </a:rPr>
                            <m:t>𝒙</m:t>
                          </m:r>
                        </m:e>
                        <m:sub>
                          <m:r>
                            <a:rPr lang="es-MX" sz="2000" b="1" i="1" smtClean="0">
                              <a:solidFill>
                                <a:srgbClr val="0070C0"/>
                              </a:solidFill>
                              <a:latin typeface="Cambria Math" panose="02040503050406030204" pitchFamily="18" charset="0"/>
                            </a:rPr>
                            <m:t>𝟑</m:t>
                          </m:r>
                        </m:sub>
                      </m:sSub>
                    </m:oMath>
                  </m:oMathPara>
                </a14:m>
                <a:endParaRPr lang="es-MX" sz="2000" b="1" dirty="0"/>
              </a:p>
            </p:txBody>
          </p:sp>
        </mc:Choice>
        <mc:Fallback xmlns="">
          <p:sp>
            <p:nvSpPr>
              <p:cNvPr id="7" name="CuadroTexto 6"/>
              <p:cNvSpPr txBox="1">
                <a:spLocks noRot="1" noChangeAspect="1" noMove="1" noResize="1" noEditPoints="1" noAdjustHandles="1" noChangeArrowheads="1" noChangeShapeType="1" noTextEdit="1"/>
              </p:cNvSpPr>
              <p:nvPr/>
            </p:nvSpPr>
            <p:spPr>
              <a:xfrm>
                <a:off x="611560" y="4104887"/>
                <a:ext cx="7238905" cy="307777"/>
              </a:xfrm>
              <a:prstGeom prst="rect">
                <a:avLst/>
              </a:prstGeom>
              <a:blipFill rotWithShape="0">
                <a:blip r:embed="rId3"/>
                <a:stretch>
                  <a:fillRect l="-337" b="-37255"/>
                </a:stretch>
              </a:blipFill>
            </p:spPr>
            <p:txBody>
              <a:bodyPr/>
              <a:lstStyle/>
              <a:p>
                <a:r>
                  <a:rPr lang="es-MX">
                    <a:noFill/>
                  </a:rPr>
                  <a:t> </a:t>
                </a:r>
              </a:p>
            </p:txBody>
          </p:sp>
        </mc:Fallback>
      </mc:AlternateContent>
    </p:spTree>
    <p:extLst>
      <p:ext uri="{BB962C8B-B14F-4D97-AF65-F5344CB8AC3E}">
        <p14:creationId xmlns:p14="http://schemas.microsoft.com/office/powerpoint/2010/main" val="3398821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106264615"/>
                  </p:ext>
                </p:extLst>
              </p:nvPr>
            </p:nvGraphicFramePr>
            <p:xfrm>
              <a:off x="395536" y="404664"/>
              <a:ext cx="8208913" cy="3047492"/>
            </p:xfrm>
            <a:graphic>
              <a:graphicData uri="http://schemas.openxmlformats.org/drawingml/2006/table">
                <a:tbl>
                  <a:tblPr firstRow="1" firstCol="1" bandRow="1">
                    <a:tableStyleId>{5C22544A-7EE6-4342-B048-85BDC9FD1C3A}</a:tableStyleId>
                  </a:tblPr>
                  <a:tblGrid>
                    <a:gridCol w="1527717">
                      <a:extLst>
                        <a:ext uri="{9D8B030D-6E8A-4147-A177-3AD203B41FA5}">
                          <a16:colId xmlns:a16="http://schemas.microsoft.com/office/drawing/2014/main" val="641615045"/>
                        </a:ext>
                      </a:extLst>
                    </a:gridCol>
                    <a:gridCol w="1482420">
                      <a:extLst>
                        <a:ext uri="{9D8B030D-6E8A-4147-A177-3AD203B41FA5}">
                          <a16:colId xmlns:a16="http://schemas.microsoft.com/office/drawing/2014/main" val="2887268100"/>
                        </a:ext>
                      </a:extLst>
                    </a:gridCol>
                    <a:gridCol w="1299179">
                      <a:extLst>
                        <a:ext uri="{9D8B030D-6E8A-4147-A177-3AD203B41FA5}">
                          <a16:colId xmlns:a16="http://schemas.microsoft.com/office/drawing/2014/main" val="23703791"/>
                        </a:ext>
                      </a:extLst>
                    </a:gridCol>
                    <a:gridCol w="1299179">
                      <a:extLst>
                        <a:ext uri="{9D8B030D-6E8A-4147-A177-3AD203B41FA5}">
                          <a16:colId xmlns:a16="http://schemas.microsoft.com/office/drawing/2014/main" val="1456579619"/>
                        </a:ext>
                      </a:extLst>
                    </a:gridCol>
                    <a:gridCol w="1300209">
                      <a:extLst>
                        <a:ext uri="{9D8B030D-6E8A-4147-A177-3AD203B41FA5}">
                          <a16:colId xmlns:a16="http://schemas.microsoft.com/office/drawing/2014/main" val="3759038515"/>
                        </a:ext>
                      </a:extLst>
                    </a:gridCol>
                    <a:gridCol w="1300209">
                      <a:extLst>
                        <a:ext uri="{9D8B030D-6E8A-4147-A177-3AD203B41FA5}">
                          <a16:colId xmlns:a16="http://schemas.microsoft.com/office/drawing/2014/main" val="3861871094"/>
                        </a:ext>
                      </a:extLst>
                    </a:gridCol>
                  </a:tblGrid>
                  <a:tr h="0">
                    <a:tc>
                      <a:txBody>
                        <a:bodyPr/>
                        <a:lstStyle/>
                        <a:p>
                          <a:pPr algn="just">
                            <a:lnSpc>
                              <a:spcPct val="115000"/>
                            </a:lnSpc>
                            <a:spcAft>
                              <a:spcPts val="1000"/>
                            </a:spcAft>
                          </a:pPr>
                          <a:r>
                            <a:rPr lang="es-ES" sz="2000">
                              <a:effectLst/>
                            </a:rPr>
                            <a:t>Observación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s-ES" sz="2000" dirty="0">
                              <a:effectLst/>
                            </a:rPr>
                            <a:t>Respuesta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algn="ctr">
                            <a:lnSpc>
                              <a:spcPct val="115000"/>
                            </a:lnSpc>
                            <a:spcAft>
                              <a:spcPts val="1000"/>
                            </a:spcAft>
                          </a:pPr>
                          <a:r>
                            <a:rPr lang="es-ES" sz="2000">
                              <a:effectLst/>
                            </a:rPr>
                            <a:t>Regresores</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129524666"/>
                      </a:ext>
                    </a:extLst>
                  </a:tr>
                  <a:tr h="0">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r>
                                  <a:rPr lang="es-ES" sz="2000">
                                    <a:effectLst/>
                                    <a:latin typeface="Cambria Math" panose="02040503050406030204" pitchFamily="18" charset="0"/>
                                  </a:rPr>
                                  <m:t>𝑖</m:t>
                                </m:r>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r>
                                  <a:rPr lang="es-ES" sz="2000">
                                    <a:effectLst/>
                                    <a:latin typeface="Cambria Math" panose="02040503050406030204" pitchFamily="18" charset="0"/>
                                  </a:rPr>
                                  <m:t>𝑦</m:t>
                                </m:r>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MX" sz="2000" i="1">
                                        <a:effectLst/>
                                        <a:latin typeface="Cambria Math" panose="02040503050406030204" pitchFamily="18" charset="0"/>
                                      </a:rPr>
                                    </m:ctrlPr>
                                  </m:sSubPr>
                                  <m:e>
                                    <m:r>
                                      <a:rPr lang="es-ES" sz="2000">
                                        <a:effectLst/>
                                        <a:latin typeface="Cambria Math" panose="02040503050406030204" pitchFamily="18" charset="0"/>
                                      </a:rPr>
                                      <m:t>𝑥</m:t>
                                    </m:r>
                                  </m:e>
                                  <m:sub>
                                    <m:r>
                                      <a:rPr lang="es-ES" sz="2000">
                                        <a:effectLst/>
                                        <a:latin typeface="Cambria Math" panose="02040503050406030204" pitchFamily="18" charset="0"/>
                                      </a:rPr>
                                      <m:t>1</m:t>
                                    </m:r>
                                  </m:sub>
                                </m:sSub>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MX" sz="2000" i="1">
                                        <a:effectLst/>
                                        <a:latin typeface="Cambria Math" panose="02040503050406030204" pitchFamily="18" charset="0"/>
                                      </a:rPr>
                                    </m:ctrlPr>
                                  </m:sSubPr>
                                  <m:e>
                                    <m:r>
                                      <a:rPr lang="es-ES" sz="2000">
                                        <a:effectLst/>
                                        <a:latin typeface="Cambria Math" panose="02040503050406030204" pitchFamily="18" charset="0"/>
                                      </a:rPr>
                                      <m:t>𝑥</m:t>
                                    </m:r>
                                  </m:e>
                                  <m:sub>
                                    <m:r>
                                      <a:rPr lang="es-ES" sz="2000">
                                        <a:effectLst/>
                                        <a:latin typeface="Cambria Math" panose="02040503050406030204" pitchFamily="18" charset="0"/>
                                      </a:rPr>
                                      <m:t>2</m:t>
                                    </m:r>
                                  </m:sub>
                                </m:sSub>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r>
                                  <a:rPr lang="es-ES" sz="2000">
                                    <a:effectLst/>
                                    <a:latin typeface="Cambria Math" panose="02040503050406030204" pitchFamily="18" charset="0"/>
                                  </a:rPr>
                                  <m:t>⋯</m:t>
                                </m:r>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MX" sz="2000" i="1">
                                        <a:effectLst/>
                                        <a:latin typeface="Cambria Math" panose="02040503050406030204" pitchFamily="18" charset="0"/>
                                      </a:rPr>
                                    </m:ctrlPr>
                                  </m:sSubPr>
                                  <m:e>
                                    <m:r>
                                      <a:rPr lang="es-ES" sz="2000">
                                        <a:effectLst/>
                                        <a:latin typeface="Cambria Math" panose="02040503050406030204" pitchFamily="18" charset="0"/>
                                      </a:rPr>
                                      <m:t>𝑥</m:t>
                                    </m:r>
                                  </m:e>
                                  <m:sub>
                                    <m:r>
                                      <a:rPr lang="es-ES" sz="2000">
                                        <a:effectLst/>
                                        <a:latin typeface="Cambria Math" panose="02040503050406030204" pitchFamily="18" charset="0"/>
                                      </a:rPr>
                                      <m:t>𝑘</m:t>
                                    </m:r>
                                  </m:sub>
                                </m:sSub>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7664704"/>
                      </a:ext>
                    </a:extLst>
                  </a:tr>
                  <a:tr h="0">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r>
                                  <a:rPr lang="es-ES" sz="2000">
                                    <a:effectLst/>
                                    <a:latin typeface="Cambria Math" panose="02040503050406030204" pitchFamily="18" charset="0"/>
                                  </a:rPr>
                                  <m:t>1</m:t>
                                </m:r>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MX" sz="2000" i="1">
                                        <a:effectLst/>
                                        <a:latin typeface="Cambria Math" panose="02040503050406030204" pitchFamily="18" charset="0"/>
                                      </a:rPr>
                                    </m:ctrlPr>
                                  </m:sSubPr>
                                  <m:e>
                                    <m:r>
                                      <a:rPr lang="es-ES" sz="2000">
                                        <a:effectLst/>
                                        <a:latin typeface="Cambria Math" panose="02040503050406030204" pitchFamily="18" charset="0"/>
                                      </a:rPr>
                                      <m:t>𝑦</m:t>
                                    </m:r>
                                  </m:e>
                                  <m:sub>
                                    <m:r>
                                      <a:rPr lang="es-ES" sz="2000">
                                        <a:effectLst/>
                                        <a:latin typeface="Cambria Math" panose="02040503050406030204" pitchFamily="18" charset="0"/>
                                      </a:rPr>
                                      <m:t>1</m:t>
                                    </m:r>
                                  </m:sub>
                                </m:sSub>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MX" sz="2000" i="1">
                                        <a:effectLst/>
                                        <a:latin typeface="Cambria Math" panose="02040503050406030204" pitchFamily="18" charset="0"/>
                                      </a:rPr>
                                    </m:ctrlPr>
                                  </m:sSubPr>
                                  <m:e>
                                    <m:r>
                                      <a:rPr lang="es-ES" sz="2000">
                                        <a:effectLst/>
                                        <a:latin typeface="Cambria Math" panose="02040503050406030204" pitchFamily="18" charset="0"/>
                                      </a:rPr>
                                      <m:t>𝑥</m:t>
                                    </m:r>
                                  </m:e>
                                  <m:sub>
                                    <m:r>
                                      <a:rPr lang="es-ES" sz="2000">
                                        <a:effectLst/>
                                        <a:latin typeface="Cambria Math" panose="02040503050406030204" pitchFamily="18" charset="0"/>
                                      </a:rPr>
                                      <m:t>11</m:t>
                                    </m:r>
                                  </m:sub>
                                </m:sSub>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MX" sz="2000" i="1">
                                        <a:effectLst/>
                                        <a:latin typeface="Cambria Math" panose="02040503050406030204" pitchFamily="18" charset="0"/>
                                      </a:rPr>
                                    </m:ctrlPr>
                                  </m:sSubPr>
                                  <m:e>
                                    <m:r>
                                      <a:rPr lang="es-ES" sz="2000">
                                        <a:effectLst/>
                                        <a:latin typeface="Cambria Math" panose="02040503050406030204" pitchFamily="18" charset="0"/>
                                      </a:rPr>
                                      <m:t>𝑥</m:t>
                                    </m:r>
                                  </m:e>
                                  <m:sub>
                                    <m:r>
                                      <a:rPr lang="es-ES" sz="2000">
                                        <a:effectLst/>
                                        <a:latin typeface="Cambria Math" panose="02040503050406030204" pitchFamily="18" charset="0"/>
                                      </a:rPr>
                                      <m:t>12</m:t>
                                    </m:r>
                                  </m:sub>
                                </m:sSub>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r>
                                  <a:rPr lang="es-ES" sz="2000">
                                    <a:effectLst/>
                                    <a:latin typeface="Cambria Math" panose="02040503050406030204" pitchFamily="18" charset="0"/>
                                  </a:rPr>
                                  <m:t>⋯</m:t>
                                </m:r>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MX" sz="2000" i="1">
                                        <a:effectLst/>
                                        <a:latin typeface="Cambria Math" panose="02040503050406030204" pitchFamily="18" charset="0"/>
                                      </a:rPr>
                                    </m:ctrlPr>
                                  </m:sSubPr>
                                  <m:e>
                                    <m:r>
                                      <a:rPr lang="es-ES" sz="2000">
                                        <a:effectLst/>
                                        <a:latin typeface="Cambria Math" panose="02040503050406030204" pitchFamily="18" charset="0"/>
                                      </a:rPr>
                                      <m:t>𝑥</m:t>
                                    </m:r>
                                  </m:e>
                                  <m:sub>
                                    <m:r>
                                      <a:rPr lang="es-ES" sz="2000">
                                        <a:effectLst/>
                                        <a:latin typeface="Cambria Math" panose="02040503050406030204" pitchFamily="18" charset="0"/>
                                      </a:rPr>
                                      <m:t>1</m:t>
                                    </m:r>
                                    <m:r>
                                      <a:rPr lang="es-ES" sz="2000">
                                        <a:effectLst/>
                                        <a:latin typeface="Cambria Math" panose="02040503050406030204" pitchFamily="18" charset="0"/>
                                      </a:rPr>
                                      <m:t>𝑘</m:t>
                                    </m:r>
                                  </m:sub>
                                </m:sSub>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7707065"/>
                      </a:ext>
                    </a:extLst>
                  </a:tr>
                  <a:tr h="0">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r>
                                  <a:rPr lang="es-ES" sz="2000">
                                    <a:effectLst/>
                                    <a:latin typeface="Cambria Math" panose="02040503050406030204" pitchFamily="18" charset="0"/>
                                  </a:rPr>
                                  <m:t>2</m:t>
                                </m:r>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MX" sz="2000" i="1">
                                        <a:effectLst/>
                                        <a:latin typeface="Cambria Math" panose="02040503050406030204" pitchFamily="18" charset="0"/>
                                      </a:rPr>
                                    </m:ctrlPr>
                                  </m:sSubPr>
                                  <m:e>
                                    <m:r>
                                      <a:rPr lang="es-ES" sz="2000">
                                        <a:effectLst/>
                                        <a:latin typeface="Cambria Math" panose="02040503050406030204" pitchFamily="18" charset="0"/>
                                      </a:rPr>
                                      <m:t>𝑦</m:t>
                                    </m:r>
                                  </m:e>
                                  <m:sub>
                                    <m:r>
                                      <a:rPr lang="es-ES" sz="2000">
                                        <a:effectLst/>
                                        <a:latin typeface="Cambria Math" panose="02040503050406030204" pitchFamily="18" charset="0"/>
                                      </a:rPr>
                                      <m:t>2</m:t>
                                    </m:r>
                                  </m:sub>
                                </m:sSub>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MX" sz="2000" i="1">
                                        <a:effectLst/>
                                        <a:latin typeface="Cambria Math" panose="02040503050406030204" pitchFamily="18" charset="0"/>
                                      </a:rPr>
                                    </m:ctrlPr>
                                  </m:sSubPr>
                                  <m:e>
                                    <m:r>
                                      <a:rPr lang="es-ES" sz="2000">
                                        <a:effectLst/>
                                        <a:latin typeface="Cambria Math" panose="02040503050406030204" pitchFamily="18" charset="0"/>
                                      </a:rPr>
                                      <m:t>𝑥</m:t>
                                    </m:r>
                                  </m:e>
                                  <m:sub>
                                    <m:r>
                                      <a:rPr lang="es-ES" sz="2000">
                                        <a:effectLst/>
                                        <a:latin typeface="Cambria Math" panose="02040503050406030204" pitchFamily="18" charset="0"/>
                                      </a:rPr>
                                      <m:t>21</m:t>
                                    </m:r>
                                  </m:sub>
                                </m:sSub>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MX" sz="2000" i="1">
                                        <a:effectLst/>
                                        <a:latin typeface="Cambria Math" panose="02040503050406030204" pitchFamily="18" charset="0"/>
                                      </a:rPr>
                                    </m:ctrlPr>
                                  </m:sSubPr>
                                  <m:e>
                                    <m:r>
                                      <a:rPr lang="es-ES" sz="2000">
                                        <a:effectLst/>
                                        <a:latin typeface="Cambria Math" panose="02040503050406030204" pitchFamily="18" charset="0"/>
                                      </a:rPr>
                                      <m:t>𝑥</m:t>
                                    </m:r>
                                  </m:e>
                                  <m:sub>
                                    <m:r>
                                      <a:rPr lang="es-ES" sz="2000">
                                        <a:effectLst/>
                                        <a:latin typeface="Cambria Math" panose="02040503050406030204" pitchFamily="18" charset="0"/>
                                      </a:rPr>
                                      <m:t>22</m:t>
                                    </m:r>
                                  </m:sub>
                                </m:sSub>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r>
                                  <a:rPr lang="es-ES" sz="2000">
                                    <a:effectLst/>
                                    <a:latin typeface="Cambria Math" panose="02040503050406030204" pitchFamily="18" charset="0"/>
                                  </a:rPr>
                                  <m:t>⋯</m:t>
                                </m:r>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MX" sz="2000" i="1">
                                        <a:effectLst/>
                                        <a:latin typeface="Cambria Math" panose="02040503050406030204" pitchFamily="18" charset="0"/>
                                      </a:rPr>
                                    </m:ctrlPr>
                                  </m:sSubPr>
                                  <m:e>
                                    <m:r>
                                      <a:rPr lang="es-ES" sz="2000">
                                        <a:effectLst/>
                                        <a:latin typeface="Cambria Math" panose="02040503050406030204" pitchFamily="18" charset="0"/>
                                      </a:rPr>
                                      <m:t>𝑥</m:t>
                                    </m:r>
                                  </m:e>
                                  <m:sub>
                                    <m:r>
                                      <a:rPr lang="es-ES" sz="2000">
                                        <a:effectLst/>
                                        <a:latin typeface="Cambria Math" panose="02040503050406030204" pitchFamily="18" charset="0"/>
                                      </a:rPr>
                                      <m:t>2</m:t>
                                    </m:r>
                                    <m:r>
                                      <a:rPr lang="es-ES" sz="2000">
                                        <a:effectLst/>
                                        <a:latin typeface="Cambria Math" panose="02040503050406030204" pitchFamily="18" charset="0"/>
                                      </a:rPr>
                                      <m:t>𝑘</m:t>
                                    </m:r>
                                  </m:sub>
                                </m:sSub>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9163458"/>
                      </a:ext>
                    </a:extLst>
                  </a:tr>
                  <a:tr h="0">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r>
                                  <a:rPr lang="es-ES" sz="2000">
                                    <a:effectLst/>
                                    <a:latin typeface="Cambria Math" panose="02040503050406030204" pitchFamily="18" charset="0"/>
                                  </a:rPr>
                                  <m:t>⋮</m:t>
                                </m:r>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r>
                                  <a:rPr lang="es-ES" sz="2000">
                                    <a:effectLst/>
                                    <a:latin typeface="Cambria Math" panose="02040503050406030204" pitchFamily="18" charset="0"/>
                                  </a:rPr>
                                  <m:t>⋮</m:t>
                                </m:r>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r>
                                  <a:rPr lang="es-ES" sz="2000">
                                    <a:effectLst/>
                                    <a:latin typeface="Cambria Math" panose="02040503050406030204" pitchFamily="18" charset="0"/>
                                  </a:rPr>
                                  <m:t>⋮</m:t>
                                </m:r>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r>
                                  <a:rPr lang="es-ES" sz="2000">
                                    <a:effectLst/>
                                    <a:latin typeface="Cambria Math" panose="02040503050406030204" pitchFamily="18" charset="0"/>
                                  </a:rPr>
                                  <m:t>⋮</m:t>
                                </m:r>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r>
                                  <a:rPr lang="es-ES" sz="2000">
                                    <a:effectLst/>
                                    <a:latin typeface="Cambria Math" panose="02040503050406030204" pitchFamily="18" charset="0"/>
                                  </a:rPr>
                                  <m:t>⋯</m:t>
                                </m:r>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r>
                                  <a:rPr lang="es-ES" sz="2000">
                                    <a:effectLst/>
                                    <a:latin typeface="Cambria Math" panose="02040503050406030204" pitchFamily="18" charset="0"/>
                                  </a:rPr>
                                  <m:t>⋮</m:t>
                                </m:r>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8045679"/>
                      </a:ext>
                    </a:extLst>
                  </a:tr>
                  <a:tr h="0">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r>
                                  <a:rPr lang="es-ES" sz="2000">
                                    <a:effectLst/>
                                    <a:latin typeface="Cambria Math" panose="02040503050406030204" pitchFamily="18" charset="0"/>
                                  </a:rPr>
                                  <m:t>𝑛</m:t>
                                </m:r>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MX" sz="2000" i="1">
                                        <a:effectLst/>
                                        <a:latin typeface="Cambria Math" panose="02040503050406030204" pitchFamily="18" charset="0"/>
                                      </a:rPr>
                                    </m:ctrlPr>
                                  </m:sSubPr>
                                  <m:e>
                                    <m:r>
                                      <a:rPr lang="es-ES" sz="2000">
                                        <a:effectLst/>
                                        <a:latin typeface="Cambria Math" panose="02040503050406030204" pitchFamily="18" charset="0"/>
                                      </a:rPr>
                                      <m:t>𝑦</m:t>
                                    </m:r>
                                  </m:e>
                                  <m:sub>
                                    <m:r>
                                      <a:rPr lang="es-ES" sz="2000">
                                        <a:effectLst/>
                                        <a:latin typeface="Cambria Math" panose="02040503050406030204" pitchFamily="18" charset="0"/>
                                      </a:rPr>
                                      <m:t>𝑘</m:t>
                                    </m:r>
                                  </m:sub>
                                </m:sSub>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MX" sz="2000" i="1">
                                        <a:effectLst/>
                                        <a:latin typeface="Cambria Math" panose="02040503050406030204" pitchFamily="18" charset="0"/>
                                      </a:rPr>
                                    </m:ctrlPr>
                                  </m:sSubPr>
                                  <m:e>
                                    <m:r>
                                      <a:rPr lang="es-ES" sz="2000">
                                        <a:effectLst/>
                                        <a:latin typeface="Cambria Math" panose="02040503050406030204" pitchFamily="18" charset="0"/>
                                      </a:rPr>
                                      <m:t>𝑥</m:t>
                                    </m:r>
                                  </m:e>
                                  <m:sub>
                                    <m:r>
                                      <a:rPr lang="es-ES" sz="2000">
                                        <a:effectLst/>
                                        <a:latin typeface="Cambria Math" panose="02040503050406030204" pitchFamily="18" charset="0"/>
                                      </a:rPr>
                                      <m:t>𝑛</m:t>
                                    </m:r>
                                    <m:r>
                                      <a:rPr lang="es-ES" sz="2000">
                                        <a:effectLst/>
                                        <a:latin typeface="Cambria Math" panose="02040503050406030204" pitchFamily="18" charset="0"/>
                                      </a:rPr>
                                      <m:t>1</m:t>
                                    </m:r>
                                  </m:sub>
                                </m:sSub>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MX" sz="2000" i="1">
                                        <a:effectLst/>
                                        <a:latin typeface="Cambria Math" panose="02040503050406030204" pitchFamily="18" charset="0"/>
                                      </a:rPr>
                                    </m:ctrlPr>
                                  </m:sSubPr>
                                  <m:e>
                                    <m:r>
                                      <a:rPr lang="es-ES" sz="2000">
                                        <a:effectLst/>
                                        <a:latin typeface="Cambria Math" panose="02040503050406030204" pitchFamily="18" charset="0"/>
                                      </a:rPr>
                                      <m:t>𝑥</m:t>
                                    </m:r>
                                  </m:e>
                                  <m:sub>
                                    <m:r>
                                      <a:rPr lang="es-ES" sz="2000">
                                        <a:effectLst/>
                                        <a:latin typeface="Cambria Math" panose="02040503050406030204" pitchFamily="18" charset="0"/>
                                      </a:rPr>
                                      <m:t>𝑛</m:t>
                                    </m:r>
                                    <m:r>
                                      <a:rPr lang="es-ES" sz="2000">
                                        <a:effectLst/>
                                        <a:latin typeface="Cambria Math" panose="02040503050406030204" pitchFamily="18" charset="0"/>
                                      </a:rPr>
                                      <m:t>2</m:t>
                                    </m:r>
                                  </m:sub>
                                </m:sSub>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r>
                                  <a:rPr lang="es-ES" sz="2000">
                                    <a:effectLst/>
                                    <a:latin typeface="Cambria Math" panose="02040503050406030204" pitchFamily="18" charset="0"/>
                                  </a:rPr>
                                  <m:t>⋯</m:t>
                                </m:r>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MX" sz="2000" i="1">
                                        <a:effectLst/>
                                        <a:latin typeface="Cambria Math" panose="02040503050406030204" pitchFamily="18" charset="0"/>
                                      </a:rPr>
                                    </m:ctrlPr>
                                  </m:sSubPr>
                                  <m:e>
                                    <m:r>
                                      <a:rPr lang="es-ES" sz="2000">
                                        <a:effectLst/>
                                        <a:latin typeface="Cambria Math" panose="02040503050406030204" pitchFamily="18" charset="0"/>
                                      </a:rPr>
                                      <m:t>𝑥</m:t>
                                    </m:r>
                                  </m:e>
                                  <m:sub>
                                    <m:r>
                                      <a:rPr lang="es-ES" sz="2000">
                                        <a:effectLst/>
                                        <a:latin typeface="Cambria Math" panose="02040503050406030204" pitchFamily="18" charset="0"/>
                                      </a:rPr>
                                      <m:t>𝑛𝑘</m:t>
                                    </m:r>
                                  </m:sub>
                                </m:sSub>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2965252"/>
                      </a:ext>
                    </a:extLst>
                  </a:tr>
                  <a:tr h="0">
                    <a:tc gridSpan="6">
                      <a:txBody>
                        <a:bodyPr/>
                        <a:lstStyle/>
                        <a:p>
                          <a:pPr algn="just">
                            <a:lnSpc>
                              <a:spcPct val="115000"/>
                            </a:lnSpc>
                            <a:spcAft>
                              <a:spcPts val="1000"/>
                            </a:spcAft>
                          </a:pPr>
                          <a:r>
                            <a:rPr lang="es-ES" sz="2000" dirty="0">
                              <a:effectLst/>
                            </a:rPr>
                            <a:t>Tabla </a:t>
                          </a:r>
                          <a:r>
                            <a:rPr lang="es-ES" sz="2000" baseline="0" dirty="0">
                              <a:effectLst/>
                            </a:rPr>
                            <a:t> de </a:t>
                          </a:r>
                          <a:r>
                            <a:rPr lang="es-ES" sz="2000" dirty="0">
                              <a:effectLst/>
                            </a:rPr>
                            <a:t>Datos para la regresión lineal múltiple</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029338448"/>
                      </a:ext>
                    </a:extLst>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106264615"/>
                  </p:ext>
                </p:extLst>
              </p:nvPr>
            </p:nvGraphicFramePr>
            <p:xfrm>
              <a:off x="395536" y="404664"/>
              <a:ext cx="8208913" cy="3047492"/>
            </p:xfrm>
            <a:graphic>
              <a:graphicData uri="http://schemas.openxmlformats.org/drawingml/2006/table">
                <a:tbl>
                  <a:tblPr firstRow="1" firstCol="1" bandRow="1">
                    <a:tableStyleId>{5C22544A-7EE6-4342-B048-85BDC9FD1C3A}</a:tableStyleId>
                  </a:tblPr>
                  <a:tblGrid>
                    <a:gridCol w="1527717">
                      <a:extLst>
                        <a:ext uri="{9D8B030D-6E8A-4147-A177-3AD203B41FA5}">
                          <a16:colId xmlns:a16="http://schemas.microsoft.com/office/drawing/2014/main" val="641615045"/>
                        </a:ext>
                      </a:extLst>
                    </a:gridCol>
                    <a:gridCol w="1482420">
                      <a:extLst>
                        <a:ext uri="{9D8B030D-6E8A-4147-A177-3AD203B41FA5}">
                          <a16:colId xmlns:a16="http://schemas.microsoft.com/office/drawing/2014/main" val="2887268100"/>
                        </a:ext>
                      </a:extLst>
                    </a:gridCol>
                    <a:gridCol w="1299179">
                      <a:extLst>
                        <a:ext uri="{9D8B030D-6E8A-4147-A177-3AD203B41FA5}">
                          <a16:colId xmlns:a16="http://schemas.microsoft.com/office/drawing/2014/main" val="23703791"/>
                        </a:ext>
                      </a:extLst>
                    </a:gridCol>
                    <a:gridCol w="1299179">
                      <a:extLst>
                        <a:ext uri="{9D8B030D-6E8A-4147-A177-3AD203B41FA5}">
                          <a16:colId xmlns:a16="http://schemas.microsoft.com/office/drawing/2014/main" val="1456579619"/>
                        </a:ext>
                      </a:extLst>
                    </a:gridCol>
                    <a:gridCol w="1300209">
                      <a:extLst>
                        <a:ext uri="{9D8B030D-6E8A-4147-A177-3AD203B41FA5}">
                          <a16:colId xmlns:a16="http://schemas.microsoft.com/office/drawing/2014/main" val="3759038515"/>
                        </a:ext>
                      </a:extLst>
                    </a:gridCol>
                    <a:gridCol w="1300209">
                      <a:extLst>
                        <a:ext uri="{9D8B030D-6E8A-4147-A177-3AD203B41FA5}">
                          <a16:colId xmlns:a16="http://schemas.microsoft.com/office/drawing/2014/main" val="3861871094"/>
                        </a:ext>
                      </a:extLst>
                    </a:gridCol>
                  </a:tblGrid>
                  <a:tr h="329946">
                    <a:tc>
                      <a:txBody>
                        <a:bodyPr/>
                        <a:lstStyle/>
                        <a:p>
                          <a:pPr algn="just">
                            <a:lnSpc>
                              <a:spcPct val="115000"/>
                            </a:lnSpc>
                            <a:spcAft>
                              <a:spcPts val="1000"/>
                            </a:spcAft>
                          </a:pPr>
                          <a:r>
                            <a:rPr lang="es-ES" sz="2000">
                              <a:effectLst/>
                            </a:rPr>
                            <a:t>Observación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s-ES" sz="2000" dirty="0">
                              <a:effectLst/>
                            </a:rPr>
                            <a:t>Respuesta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algn="ctr">
                            <a:lnSpc>
                              <a:spcPct val="115000"/>
                            </a:lnSpc>
                            <a:spcAft>
                              <a:spcPts val="1000"/>
                            </a:spcAft>
                          </a:pPr>
                          <a:r>
                            <a:rPr lang="es-ES" sz="2000">
                              <a:effectLst/>
                            </a:rPr>
                            <a:t>Regresores</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129524666"/>
                      </a:ext>
                    </a:extLst>
                  </a:tr>
                  <a:tr h="477520">
                    <a:tc>
                      <a:txBody>
                        <a:bodyPr/>
                        <a:lstStyle/>
                        <a:p>
                          <a:endParaRPr lang="es-MX"/>
                        </a:p>
                      </a:txBody>
                      <a:tcPr marL="68580" marR="68580" marT="0" marB="0">
                        <a:blipFill>
                          <a:blip r:embed="rId2"/>
                          <a:stretch>
                            <a:fillRect l="-398" t="-79747" r="-438645" b="-497468"/>
                          </a:stretch>
                        </a:blipFill>
                      </a:tcPr>
                    </a:tc>
                    <a:tc>
                      <a:txBody>
                        <a:bodyPr/>
                        <a:lstStyle/>
                        <a:p>
                          <a:endParaRPr lang="es-MX"/>
                        </a:p>
                      </a:txBody>
                      <a:tcPr marL="68580" marR="68580" marT="0" marB="0">
                        <a:blipFill>
                          <a:blip r:embed="rId2"/>
                          <a:stretch>
                            <a:fillRect l="-103704" t="-79747" r="-353086" b="-497468"/>
                          </a:stretch>
                        </a:blipFill>
                      </a:tcPr>
                    </a:tc>
                    <a:tc>
                      <a:txBody>
                        <a:bodyPr/>
                        <a:lstStyle/>
                        <a:p>
                          <a:endParaRPr lang="es-MX"/>
                        </a:p>
                      </a:txBody>
                      <a:tcPr marL="68580" marR="68580" marT="0" marB="0">
                        <a:blipFill>
                          <a:blip r:embed="rId2"/>
                          <a:stretch>
                            <a:fillRect l="-231308" t="-79747" r="-300935" b="-497468"/>
                          </a:stretch>
                        </a:blipFill>
                      </a:tcPr>
                    </a:tc>
                    <a:tc>
                      <a:txBody>
                        <a:bodyPr/>
                        <a:lstStyle/>
                        <a:p>
                          <a:endParaRPr lang="es-MX"/>
                        </a:p>
                      </a:txBody>
                      <a:tcPr marL="68580" marR="68580" marT="0" marB="0">
                        <a:blipFill>
                          <a:blip r:embed="rId2"/>
                          <a:stretch>
                            <a:fillRect l="-332864" t="-79747" r="-202347" b="-497468"/>
                          </a:stretch>
                        </a:blipFill>
                      </a:tcPr>
                    </a:tc>
                    <a:tc>
                      <a:txBody>
                        <a:bodyPr/>
                        <a:lstStyle/>
                        <a:p>
                          <a:endParaRPr lang="es-MX"/>
                        </a:p>
                      </a:txBody>
                      <a:tcPr marL="68580" marR="68580" marT="0" marB="0">
                        <a:blipFill>
                          <a:blip r:embed="rId2"/>
                          <a:stretch>
                            <a:fillRect l="-432864" t="-79747" r="-102347" b="-497468"/>
                          </a:stretch>
                        </a:blipFill>
                      </a:tcPr>
                    </a:tc>
                    <a:tc>
                      <a:txBody>
                        <a:bodyPr/>
                        <a:lstStyle/>
                        <a:p>
                          <a:endParaRPr lang="es-MX"/>
                        </a:p>
                      </a:txBody>
                      <a:tcPr marL="68580" marR="68580" marT="0" marB="0">
                        <a:blipFill>
                          <a:blip r:embed="rId2"/>
                          <a:stretch>
                            <a:fillRect l="-530374" t="-79747" r="-1869" b="-497468"/>
                          </a:stretch>
                        </a:blipFill>
                      </a:tcPr>
                    </a:tc>
                    <a:extLst>
                      <a:ext uri="{0D108BD9-81ED-4DB2-BD59-A6C34878D82A}">
                        <a16:rowId xmlns:a16="http://schemas.microsoft.com/office/drawing/2014/main" val="1227664704"/>
                      </a:ext>
                    </a:extLst>
                  </a:tr>
                  <a:tr h="477520">
                    <a:tc>
                      <a:txBody>
                        <a:bodyPr/>
                        <a:lstStyle/>
                        <a:p>
                          <a:endParaRPr lang="es-MX"/>
                        </a:p>
                      </a:txBody>
                      <a:tcPr marL="68580" marR="68580" marT="0" marB="0">
                        <a:blipFill>
                          <a:blip r:embed="rId2"/>
                          <a:stretch>
                            <a:fillRect l="-398" t="-182051" r="-438645" b="-403846"/>
                          </a:stretch>
                        </a:blipFill>
                      </a:tcPr>
                    </a:tc>
                    <a:tc>
                      <a:txBody>
                        <a:bodyPr/>
                        <a:lstStyle/>
                        <a:p>
                          <a:endParaRPr lang="es-MX"/>
                        </a:p>
                      </a:txBody>
                      <a:tcPr marL="68580" marR="68580" marT="0" marB="0">
                        <a:blipFill>
                          <a:blip r:embed="rId2"/>
                          <a:stretch>
                            <a:fillRect l="-103704" t="-182051" r="-353086" b="-403846"/>
                          </a:stretch>
                        </a:blipFill>
                      </a:tcPr>
                    </a:tc>
                    <a:tc>
                      <a:txBody>
                        <a:bodyPr/>
                        <a:lstStyle/>
                        <a:p>
                          <a:endParaRPr lang="es-MX"/>
                        </a:p>
                      </a:txBody>
                      <a:tcPr marL="68580" marR="68580" marT="0" marB="0">
                        <a:blipFill>
                          <a:blip r:embed="rId2"/>
                          <a:stretch>
                            <a:fillRect l="-231308" t="-182051" r="-300935" b="-403846"/>
                          </a:stretch>
                        </a:blipFill>
                      </a:tcPr>
                    </a:tc>
                    <a:tc>
                      <a:txBody>
                        <a:bodyPr/>
                        <a:lstStyle/>
                        <a:p>
                          <a:endParaRPr lang="es-MX"/>
                        </a:p>
                      </a:txBody>
                      <a:tcPr marL="68580" marR="68580" marT="0" marB="0">
                        <a:blipFill>
                          <a:blip r:embed="rId2"/>
                          <a:stretch>
                            <a:fillRect l="-332864" t="-182051" r="-202347" b="-403846"/>
                          </a:stretch>
                        </a:blipFill>
                      </a:tcPr>
                    </a:tc>
                    <a:tc>
                      <a:txBody>
                        <a:bodyPr/>
                        <a:lstStyle/>
                        <a:p>
                          <a:endParaRPr lang="es-MX"/>
                        </a:p>
                      </a:txBody>
                      <a:tcPr marL="68580" marR="68580" marT="0" marB="0">
                        <a:blipFill>
                          <a:blip r:embed="rId2"/>
                          <a:stretch>
                            <a:fillRect l="-432864" t="-182051" r="-102347" b="-403846"/>
                          </a:stretch>
                        </a:blipFill>
                      </a:tcPr>
                    </a:tc>
                    <a:tc>
                      <a:txBody>
                        <a:bodyPr/>
                        <a:lstStyle/>
                        <a:p>
                          <a:endParaRPr lang="es-MX"/>
                        </a:p>
                      </a:txBody>
                      <a:tcPr marL="68580" marR="68580" marT="0" marB="0">
                        <a:blipFill>
                          <a:blip r:embed="rId2"/>
                          <a:stretch>
                            <a:fillRect l="-530374" t="-182051" r="-1869" b="-403846"/>
                          </a:stretch>
                        </a:blipFill>
                      </a:tcPr>
                    </a:tc>
                    <a:extLst>
                      <a:ext uri="{0D108BD9-81ED-4DB2-BD59-A6C34878D82A}">
                        <a16:rowId xmlns:a16="http://schemas.microsoft.com/office/drawing/2014/main" val="3347707065"/>
                      </a:ext>
                    </a:extLst>
                  </a:tr>
                  <a:tr h="477520">
                    <a:tc>
                      <a:txBody>
                        <a:bodyPr/>
                        <a:lstStyle/>
                        <a:p>
                          <a:endParaRPr lang="es-MX"/>
                        </a:p>
                      </a:txBody>
                      <a:tcPr marL="68580" marR="68580" marT="0" marB="0">
                        <a:blipFill>
                          <a:blip r:embed="rId2"/>
                          <a:stretch>
                            <a:fillRect l="-398" t="-278481" r="-438645" b="-298734"/>
                          </a:stretch>
                        </a:blipFill>
                      </a:tcPr>
                    </a:tc>
                    <a:tc>
                      <a:txBody>
                        <a:bodyPr/>
                        <a:lstStyle/>
                        <a:p>
                          <a:endParaRPr lang="es-MX"/>
                        </a:p>
                      </a:txBody>
                      <a:tcPr marL="68580" marR="68580" marT="0" marB="0">
                        <a:blipFill>
                          <a:blip r:embed="rId2"/>
                          <a:stretch>
                            <a:fillRect l="-103704" t="-278481" r="-353086" b="-298734"/>
                          </a:stretch>
                        </a:blipFill>
                      </a:tcPr>
                    </a:tc>
                    <a:tc>
                      <a:txBody>
                        <a:bodyPr/>
                        <a:lstStyle/>
                        <a:p>
                          <a:endParaRPr lang="es-MX"/>
                        </a:p>
                      </a:txBody>
                      <a:tcPr marL="68580" marR="68580" marT="0" marB="0">
                        <a:blipFill>
                          <a:blip r:embed="rId2"/>
                          <a:stretch>
                            <a:fillRect l="-231308" t="-278481" r="-300935" b="-298734"/>
                          </a:stretch>
                        </a:blipFill>
                      </a:tcPr>
                    </a:tc>
                    <a:tc>
                      <a:txBody>
                        <a:bodyPr/>
                        <a:lstStyle/>
                        <a:p>
                          <a:endParaRPr lang="es-MX"/>
                        </a:p>
                      </a:txBody>
                      <a:tcPr marL="68580" marR="68580" marT="0" marB="0">
                        <a:blipFill>
                          <a:blip r:embed="rId2"/>
                          <a:stretch>
                            <a:fillRect l="-332864" t="-278481" r="-202347" b="-298734"/>
                          </a:stretch>
                        </a:blipFill>
                      </a:tcPr>
                    </a:tc>
                    <a:tc>
                      <a:txBody>
                        <a:bodyPr/>
                        <a:lstStyle/>
                        <a:p>
                          <a:endParaRPr lang="es-MX"/>
                        </a:p>
                      </a:txBody>
                      <a:tcPr marL="68580" marR="68580" marT="0" marB="0">
                        <a:blipFill>
                          <a:blip r:embed="rId2"/>
                          <a:stretch>
                            <a:fillRect l="-432864" t="-278481" r="-102347" b="-298734"/>
                          </a:stretch>
                        </a:blipFill>
                      </a:tcPr>
                    </a:tc>
                    <a:tc>
                      <a:txBody>
                        <a:bodyPr/>
                        <a:lstStyle/>
                        <a:p>
                          <a:endParaRPr lang="es-MX"/>
                        </a:p>
                      </a:txBody>
                      <a:tcPr marL="68580" marR="68580" marT="0" marB="0">
                        <a:blipFill>
                          <a:blip r:embed="rId2"/>
                          <a:stretch>
                            <a:fillRect l="-530374" t="-278481" r="-1869" b="-298734"/>
                          </a:stretch>
                        </a:blipFill>
                      </a:tcPr>
                    </a:tc>
                    <a:extLst>
                      <a:ext uri="{0D108BD9-81ED-4DB2-BD59-A6C34878D82A}">
                        <a16:rowId xmlns:a16="http://schemas.microsoft.com/office/drawing/2014/main" val="3889163458"/>
                      </a:ext>
                    </a:extLst>
                  </a:tr>
                  <a:tr h="477520">
                    <a:tc>
                      <a:txBody>
                        <a:bodyPr/>
                        <a:lstStyle/>
                        <a:p>
                          <a:endParaRPr lang="es-MX"/>
                        </a:p>
                      </a:txBody>
                      <a:tcPr marL="68580" marR="68580" marT="0" marB="0">
                        <a:blipFill>
                          <a:blip r:embed="rId2"/>
                          <a:stretch>
                            <a:fillRect l="-398" t="-383333" r="-438645" b="-202564"/>
                          </a:stretch>
                        </a:blipFill>
                      </a:tcPr>
                    </a:tc>
                    <a:tc>
                      <a:txBody>
                        <a:bodyPr/>
                        <a:lstStyle/>
                        <a:p>
                          <a:endParaRPr lang="es-MX"/>
                        </a:p>
                      </a:txBody>
                      <a:tcPr marL="68580" marR="68580" marT="0" marB="0">
                        <a:blipFill>
                          <a:blip r:embed="rId2"/>
                          <a:stretch>
                            <a:fillRect l="-103704" t="-383333" r="-353086" b="-202564"/>
                          </a:stretch>
                        </a:blipFill>
                      </a:tcPr>
                    </a:tc>
                    <a:tc>
                      <a:txBody>
                        <a:bodyPr/>
                        <a:lstStyle/>
                        <a:p>
                          <a:endParaRPr lang="es-MX"/>
                        </a:p>
                      </a:txBody>
                      <a:tcPr marL="68580" marR="68580" marT="0" marB="0">
                        <a:blipFill>
                          <a:blip r:embed="rId2"/>
                          <a:stretch>
                            <a:fillRect l="-231308" t="-383333" r="-300935" b="-202564"/>
                          </a:stretch>
                        </a:blipFill>
                      </a:tcPr>
                    </a:tc>
                    <a:tc>
                      <a:txBody>
                        <a:bodyPr/>
                        <a:lstStyle/>
                        <a:p>
                          <a:endParaRPr lang="es-MX"/>
                        </a:p>
                      </a:txBody>
                      <a:tcPr marL="68580" marR="68580" marT="0" marB="0">
                        <a:blipFill>
                          <a:blip r:embed="rId2"/>
                          <a:stretch>
                            <a:fillRect l="-332864" t="-383333" r="-202347" b="-202564"/>
                          </a:stretch>
                        </a:blipFill>
                      </a:tcPr>
                    </a:tc>
                    <a:tc>
                      <a:txBody>
                        <a:bodyPr/>
                        <a:lstStyle/>
                        <a:p>
                          <a:endParaRPr lang="es-MX"/>
                        </a:p>
                      </a:txBody>
                      <a:tcPr marL="68580" marR="68580" marT="0" marB="0">
                        <a:blipFill>
                          <a:blip r:embed="rId2"/>
                          <a:stretch>
                            <a:fillRect l="-432864" t="-383333" r="-102347" b="-202564"/>
                          </a:stretch>
                        </a:blipFill>
                      </a:tcPr>
                    </a:tc>
                    <a:tc>
                      <a:txBody>
                        <a:bodyPr/>
                        <a:lstStyle/>
                        <a:p>
                          <a:endParaRPr lang="es-MX"/>
                        </a:p>
                      </a:txBody>
                      <a:tcPr marL="68580" marR="68580" marT="0" marB="0">
                        <a:blipFill>
                          <a:blip r:embed="rId2"/>
                          <a:stretch>
                            <a:fillRect l="-530374" t="-383333" r="-1869" b="-202564"/>
                          </a:stretch>
                        </a:blipFill>
                      </a:tcPr>
                    </a:tc>
                    <a:extLst>
                      <a:ext uri="{0D108BD9-81ED-4DB2-BD59-A6C34878D82A}">
                        <a16:rowId xmlns:a16="http://schemas.microsoft.com/office/drawing/2014/main" val="2708045679"/>
                      </a:ext>
                    </a:extLst>
                  </a:tr>
                  <a:tr h="477520">
                    <a:tc>
                      <a:txBody>
                        <a:bodyPr/>
                        <a:lstStyle/>
                        <a:p>
                          <a:endParaRPr lang="es-MX"/>
                        </a:p>
                      </a:txBody>
                      <a:tcPr marL="68580" marR="68580" marT="0" marB="0">
                        <a:blipFill>
                          <a:blip r:embed="rId2"/>
                          <a:stretch>
                            <a:fillRect l="-398" t="-477215" r="-438645" b="-100000"/>
                          </a:stretch>
                        </a:blipFill>
                      </a:tcPr>
                    </a:tc>
                    <a:tc>
                      <a:txBody>
                        <a:bodyPr/>
                        <a:lstStyle/>
                        <a:p>
                          <a:endParaRPr lang="es-MX"/>
                        </a:p>
                      </a:txBody>
                      <a:tcPr marL="68580" marR="68580" marT="0" marB="0">
                        <a:blipFill>
                          <a:blip r:embed="rId2"/>
                          <a:stretch>
                            <a:fillRect l="-103704" t="-477215" r="-353086" b="-100000"/>
                          </a:stretch>
                        </a:blipFill>
                      </a:tcPr>
                    </a:tc>
                    <a:tc>
                      <a:txBody>
                        <a:bodyPr/>
                        <a:lstStyle/>
                        <a:p>
                          <a:endParaRPr lang="es-MX"/>
                        </a:p>
                      </a:txBody>
                      <a:tcPr marL="68580" marR="68580" marT="0" marB="0">
                        <a:blipFill>
                          <a:blip r:embed="rId2"/>
                          <a:stretch>
                            <a:fillRect l="-231308" t="-477215" r="-300935" b="-100000"/>
                          </a:stretch>
                        </a:blipFill>
                      </a:tcPr>
                    </a:tc>
                    <a:tc>
                      <a:txBody>
                        <a:bodyPr/>
                        <a:lstStyle/>
                        <a:p>
                          <a:endParaRPr lang="es-MX"/>
                        </a:p>
                      </a:txBody>
                      <a:tcPr marL="68580" marR="68580" marT="0" marB="0">
                        <a:blipFill>
                          <a:blip r:embed="rId2"/>
                          <a:stretch>
                            <a:fillRect l="-332864" t="-477215" r="-202347" b="-100000"/>
                          </a:stretch>
                        </a:blipFill>
                      </a:tcPr>
                    </a:tc>
                    <a:tc>
                      <a:txBody>
                        <a:bodyPr/>
                        <a:lstStyle/>
                        <a:p>
                          <a:endParaRPr lang="es-MX"/>
                        </a:p>
                      </a:txBody>
                      <a:tcPr marL="68580" marR="68580" marT="0" marB="0">
                        <a:blipFill>
                          <a:blip r:embed="rId2"/>
                          <a:stretch>
                            <a:fillRect l="-432864" t="-477215" r="-102347" b="-100000"/>
                          </a:stretch>
                        </a:blipFill>
                      </a:tcPr>
                    </a:tc>
                    <a:tc>
                      <a:txBody>
                        <a:bodyPr/>
                        <a:lstStyle/>
                        <a:p>
                          <a:endParaRPr lang="es-MX"/>
                        </a:p>
                      </a:txBody>
                      <a:tcPr marL="68580" marR="68580" marT="0" marB="0">
                        <a:blipFill>
                          <a:blip r:embed="rId2"/>
                          <a:stretch>
                            <a:fillRect l="-530374" t="-477215" r="-1869" b="-100000"/>
                          </a:stretch>
                        </a:blipFill>
                      </a:tcPr>
                    </a:tc>
                    <a:extLst>
                      <a:ext uri="{0D108BD9-81ED-4DB2-BD59-A6C34878D82A}">
                        <a16:rowId xmlns:a16="http://schemas.microsoft.com/office/drawing/2014/main" val="2312965252"/>
                      </a:ext>
                    </a:extLst>
                  </a:tr>
                  <a:tr h="329946">
                    <a:tc gridSpan="6">
                      <a:txBody>
                        <a:bodyPr/>
                        <a:lstStyle/>
                        <a:p>
                          <a:pPr algn="just">
                            <a:lnSpc>
                              <a:spcPct val="115000"/>
                            </a:lnSpc>
                            <a:spcAft>
                              <a:spcPts val="1000"/>
                            </a:spcAft>
                          </a:pPr>
                          <a:r>
                            <a:rPr lang="es-ES" sz="2000" dirty="0">
                              <a:effectLst/>
                            </a:rPr>
                            <a:t>Tabla </a:t>
                          </a:r>
                          <a:r>
                            <a:rPr lang="es-ES" sz="2000" baseline="0" dirty="0" smtClean="0">
                              <a:effectLst/>
                            </a:rPr>
                            <a:t> de </a:t>
                          </a:r>
                          <a:r>
                            <a:rPr lang="es-ES" sz="2000" dirty="0" smtClean="0">
                              <a:effectLst/>
                            </a:rPr>
                            <a:t>Datos </a:t>
                          </a:r>
                          <a:r>
                            <a:rPr lang="es-ES" sz="2000" dirty="0">
                              <a:effectLst/>
                            </a:rPr>
                            <a:t>para la regresión lineal múltiple</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029338448"/>
                      </a:ext>
                    </a:extLst>
                  </a:tr>
                </a:tbl>
              </a:graphicData>
            </a:graphic>
          </p:graphicFrame>
        </mc:Fallback>
      </mc:AlternateContent>
      <p:sp>
        <p:nvSpPr>
          <p:cNvPr id="3" name="Rectángulo 2"/>
          <p:cNvSpPr/>
          <p:nvPr/>
        </p:nvSpPr>
        <p:spPr>
          <a:xfrm>
            <a:off x="395536" y="3861048"/>
            <a:ext cx="7488832" cy="830997"/>
          </a:xfrm>
          <a:prstGeom prst="rect">
            <a:avLst/>
          </a:prstGeom>
        </p:spPr>
        <p:txBody>
          <a:bodyPr wrap="square">
            <a:spAutoFit/>
          </a:bodyPr>
          <a:lstStyle/>
          <a:p>
            <a:r>
              <a:rPr lang="es-ES" sz="2400" dirty="0">
                <a:latin typeface="Times New Roman" panose="02020603050405020304" pitchFamily="18" charset="0"/>
                <a:ea typeface="Times New Roman" panose="02020603050405020304" pitchFamily="18" charset="0"/>
              </a:rPr>
              <a:t>Se puede escribir en la siguiente forma el modelo muestral de regresión </a:t>
            </a:r>
            <a:endParaRPr lang="es-MX" sz="2400" dirty="0"/>
          </a:p>
        </p:txBody>
      </p:sp>
      <mc:AlternateContent xmlns:mc="http://schemas.openxmlformats.org/markup-compatibility/2006" xmlns:a14="http://schemas.microsoft.com/office/drawing/2010/main">
        <mc:Choice Requires="a14">
          <p:sp>
            <p:nvSpPr>
              <p:cNvPr id="4" name="Rectángulo 3"/>
              <p:cNvSpPr/>
              <p:nvPr/>
            </p:nvSpPr>
            <p:spPr>
              <a:xfrm>
                <a:off x="1853952" y="4797152"/>
                <a:ext cx="4572000" cy="1354986"/>
              </a:xfrm>
              <a:prstGeom prst="rect">
                <a:avLst/>
              </a:prstGeom>
            </p:spPr>
            <p:txBody>
              <a:bodyPr>
                <a:spAutoFit/>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𝑖𝑘</m:t>
                          </m:r>
                        </m:sub>
                      </m:s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m:oMathPara>
                </a14:m>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MX" sz="1800" i="1">
                              <a:effectLst/>
                              <a:latin typeface="Cambria Math" panose="02040503050406030204" pitchFamily="18" charset="0"/>
                              <a:ea typeface="Times New Roman" panose="02020603050405020304" pitchFamily="18" charset="0"/>
                            </a:rPr>
                          </m:ctrlPr>
                        </m:sSubPr>
                        <m:e>
                          <m:r>
                            <a:rPr lang="es-MX" sz="1800" b="0" i="1" smtClean="0">
                              <a:effectLst/>
                              <a:latin typeface="Cambria Math" panose="02040503050406030204" pitchFamily="18" charset="0"/>
                              <a:ea typeface="Times New Roman" panose="02020603050405020304" pitchFamily="18" charset="0"/>
                            </a:rPr>
                            <m:t>      </m:t>
                          </m:r>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s-MX" sz="1800" i="1">
                              <a:effectLst/>
                              <a:latin typeface="Cambria Math" panose="02040503050406030204" pitchFamily="18" charset="0"/>
                              <a:ea typeface="Times New Roman" panose="02020603050405020304" pitchFamily="18" charset="0"/>
                            </a:rPr>
                          </m:ctrlPr>
                        </m:naryPr>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𝑗</m:t>
                          </m:r>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𝑘</m:t>
                          </m:r>
                        </m:sup>
                        <m:e>
                          <m:sSub>
                            <m:sSubPr>
                              <m:ctrlPr>
                                <a:rPr lang="es-MX" sz="1800" i="1">
                                  <a:effectLst/>
                                  <a:latin typeface="Cambria Math" panose="02040503050406030204" pitchFamily="18" charset="0"/>
                                  <a:ea typeface="Times New Roman" panose="02020603050405020304" pitchFamily="18" charset="0"/>
                                </a:rPr>
                              </m:ctrlPr>
                            </m:sSubPr>
                            <m:e>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sSub>
                            <m:sSubPr>
                              <m:ctrlPr>
                                <a:rPr lang="es-MX" sz="1800" i="1">
                                  <a:effectLst/>
                                  <a:latin typeface="Cambria Math" panose="02040503050406030204" pitchFamily="18" charset="0"/>
                                  <a:ea typeface="Times New Roman" panose="02020603050405020304" pitchFamily="18" charset="0"/>
                                </a:rPr>
                              </m:ctrlPr>
                            </m:sSubPr>
                            <m:e>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𝑖𝑗</m:t>
                              </m:r>
                            </m:sub>
                          </m:s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1800" i="1">
                                  <a:effectLst/>
                                  <a:latin typeface="Cambria Math" panose="02040503050406030204" pitchFamily="18" charset="0"/>
                                  <a:ea typeface="Times New Roman" panose="02020603050405020304" pitchFamily="18" charset="0"/>
                                </a:rPr>
                              </m:ctrlPr>
                            </m:sSubPr>
                            <m:e>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=1,2,…,</m:t>
                          </m:r>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𝑛</m:t>
                          </m:r>
                        </m:e>
                      </m:nary>
                    </m:oMath>
                  </m:oMathPara>
                </a14:m>
                <a:endParaRPr lang="es-MX" dirty="0"/>
              </a:p>
            </p:txBody>
          </p:sp>
        </mc:Choice>
        <mc:Fallback xmlns="">
          <p:sp>
            <p:nvSpPr>
              <p:cNvPr id="4" name="Rectángulo 3"/>
              <p:cNvSpPr>
                <a:spLocks noRot="1" noChangeAspect="1" noMove="1" noResize="1" noEditPoints="1" noAdjustHandles="1" noChangeArrowheads="1" noChangeShapeType="1" noTextEdit="1"/>
              </p:cNvSpPr>
              <p:nvPr/>
            </p:nvSpPr>
            <p:spPr>
              <a:xfrm>
                <a:off x="1853952" y="4797152"/>
                <a:ext cx="4572000" cy="1354986"/>
              </a:xfrm>
              <a:prstGeom prst="rect">
                <a:avLst/>
              </a:prstGeom>
              <a:blipFill>
                <a:blip r:embed="rId3"/>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3292556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536" y="332656"/>
            <a:ext cx="3576620" cy="410882"/>
          </a:xfrm>
          <a:prstGeom prst="rect">
            <a:avLst/>
          </a:prstGeom>
        </p:spPr>
        <p:txBody>
          <a:bodyPr wrap="none">
            <a:spAutoFit/>
          </a:bodyPr>
          <a:lstStyle/>
          <a:p>
            <a:pPr algn="just">
              <a:lnSpc>
                <a:spcPct val="115000"/>
              </a:lnSpc>
              <a:spcAft>
                <a:spcPts val="1000"/>
              </a:spcAft>
            </a:pPr>
            <a:r>
              <a:rPr lang="es-ES" dirty="0">
                <a:latin typeface="Times New Roman" panose="02020603050405020304" pitchFamily="18" charset="0"/>
                <a:ea typeface="Times New Roman" panose="02020603050405020304" pitchFamily="18" charset="0"/>
                <a:cs typeface="Times New Roman" panose="02020603050405020304" pitchFamily="18" charset="0"/>
              </a:rPr>
              <a:t>La función de mínimos cuadrados es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467544" y="1088191"/>
                <a:ext cx="7560840" cy="494687"/>
              </a:xfrm>
              <a:prstGeom prst="rect">
                <a:avLst/>
              </a:prstGeom>
            </p:spPr>
            <p:txBody>
              <a:bodyPr wrap="square">
                <a:spAutoFit/>
              </a:bodyPr>
              <a:lstStyle/>
              <a:p>
                <a:pPr algn="just">
                  <a:lnSpc>
                    <a:spcPct val="115000"/>
                  </a:lnSpc>
                  <a:spcAft>
                    <a:spcPts val="1000"/>
                  </a:spcAft>
                </a:pPr>
                <a:r>
                  <a:rPr lang="es-MX" sz="1800" dirty="0">
                    <a:effectLst/>
                    <a:ea typeface="Times New Roman" panose="02020603050405020304" pitchFamily="18" charset="0"/>
                    <a:cs typeface="Times New Roman" panose="02020603050405020304" pitchFamily="18" charset="0"/>
                  </a:rPr>
                  <a:t>L</a:t>
                </a:r>
                <a14:m>
                  <m:oMath xmlns:m="http://schemas.openxmlformats.org/officeDocument/2006/math">
                    <m:d>
                      <m:d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 …, </m:t>
                        </m:r>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e>
                    </m:d>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𝑛</m:t>
                        </m:r>
                      </m:sup>
                      <m:e>
                        <m:sSubSup>
                          <m:sSubSup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e>
                    </m:nary>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𝑛</m:t>
                        </m:r>
                      </m:sup>
                      <m:e>
                        <m:sSup>
                          <m:sSup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𝑛</m:t>
                                    </m:r>
                                  </m:sup>
                                  <m:e>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𝑖𝑗</m:t>
                                        </m:r>
                                      </m:sub>
                                    </m:sSub>
                                  </m:e>
                                </m:nary>
                              </m:e>
                            </m:d>
                          </m:e>
                          <m:sup>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e>
                    </m:nary>
                  </m:oMath>
                </a14:m>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467544" y="1088191"/>
                <a:ext cx="7560840" cy="494687"/>
              </a:xfrm>
              <a:prstGeom prst="rect">
                <a:avLst/>
              </a:prstGeom>
              <a:blipFill>
                <a:blip r:embed="rId2"/>
                <a:stretch>
                  <a:fillRect l="-726" t="-69136" b="-13456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323528" y="2726419"/>
                <a:ext cx="8424936" cy="729430"/>
              </a:xfrm>
              <a:prstGeom prst="rect">
                <a:avLst/>
              </a:prstGeom>
            </p:spPr>
            <p:txBody>
              <a:bodyPr wrap="square">
                <a:spAutoFit/>
              </a:bodyPr>
              <a:lstStyle/>
              <a:p>
                <a:pPr algn="just">
                  <a:lnSpc>
                    <a:spcPct val="115000"/>
                  </a:lnSpc>
                  <a:spcAft>
                    <a:spcPts val="1000"/>
                  </a:spcAft>
                </a:pPr>
                <a:r>
                  <a:rPr lang="es-ES" dirty="0">
                    <a:latin typeface="Times New Roman" panose="02020603050405020304" pitchFamily="18" charset="0"/>
                    <a:ea typeface="Times New Roman" panose="02020603050405020304" pitchFamily="18" charset="0"/>
                    <a:cs typeface="Times New Roman" panose="02020603050405020304" pitchFamily="18" charset="0"/>
                  </a:rPr>
                  <a:t>Se debe minimizar la función </a:t>
                </a:r>
                <a14:m>
                  <m:oMath xmlns:m="http://schemas.openxmlformats.org/officeDocument/2006/math">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𝑆</m:t>
                    </m:r>
                  </m:oMath>
                </a14:m>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respecto a </a:t>
                </a:r>
                <a14:m>
                  <m:oMath xmlns:m="http://schemas.openxmlformats.org/officeDocument/2006/math">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oMath>
                </a14:m>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Los estimadores de </a:t>
                </a:r>
                <a14:m>
                  <m:oMath xmlns:m="http://schemas.openxmlformats.org/officeDocument/2006/math">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es-ES" sz="18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oMath>
                </a14:m>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por mínimos cuadrados deben satisfacer</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323528" y="2726419"/>
                <a:ext cx="8424936" cy="729430"/>
              </a:xfrm>
              <a:prstGeom prst="rect">
                <a:avLst/>
              </a:prstGeom>
              <a:blipFill>
                <a:blip r:embed="rId3"/>
                <a:stretch>
                  <a:fillRect l="-579" t="-1667" b="-916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395536" y="3597177"/>
                <a:ext cx="5904656" cy="9840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i="1">
                              <a:latin typeface="Cambria Math" panose="02040503050406030204" pitchFamily="18" charset="0"/>
                            </a:rPr>
                          </m:ctrlPr>
                        </m:sSubPr>
                        <m:e>
                          <m:d>
                            <m:dPr>
                              <m:begChr m:val=""/>
                              <m:endChr m:val="|"/>
                              <m:ctrlPr>
                                <a:rPr lang="es-MX" i="1">
                                  <a:latin typeface="Cambria Math" panose="02040503050406030204" pitchFamily="18" charset="0"/>
                                </a:rPr>
                              </m:ctrlPr>
                            </m:dPr>
                            <m:e>
                              <m:f>
                                <m:fPr>
                                  <m:ctrlPr>
                                    <a:rPr lang="es-MX" i="1">
                                      <a:latin typeface="Cambria Math" panose="02040503050406030204" pitchFamily="18" charset="0"/>
                                    </a:rPr>
                                  </m:ctrlPr>
                                </m:fPr>
                                <m:num>
                                  <m:r>
                                    <a:rPr lang="es-MX" i="1">
                                      <a:latin typeface="Cambria Math" panose="02040503050406030204" pitchFamily="18" charset="0"/>
                                    </a:rPr>
                                    <m:t>𝜕</m:t>
                                  </m:r>
                                  <m:r>
                                    <a:rPr lang="es-MX" i="1">
                                      <a:latin typeface="Cambria Math" panose="02040503050406030204" pitchFamily="18" charset="0"/>
                                    </a:rPr>
                                    <m:t>𝐿</m:t>
                                  </m:r>
                                </m:num>
                                <m:den>
                                  <m:r>
                                    <a:rPr lang="es-MX" i="1">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𝛽</m:t>
                                      </m:r>
                                    </m:e>
                                    <m:sub>
                                      <m:r>
                                        <a:rPr lang="es-MX" i="1">
                                          <a:latin typeface="Cambria Math" panose="02040503050406030204" pitchFamily="18" charset="0"/>
                                        </a:rPr>
                                        <m:t>0</m:t>
                                      </m:r>
                                    </m:sub>
                                  </m:sSub>
                                </m:den>
                              </m:f>
                            </m:e>
                          </m:d>
                        </m:e>
                        <m:sub>
                          <m:sSub>
                            <m:sSubPr>
                              <m:ctrlPr>
                                <a:rPr lang="es-MX" i="1">
                                  <a:latin typeface="Cambria Math" panose="02040503050406030204" pitchFamily="18" charset="0"/>
                                </a:rPr>
                              </m:ctrlPr>
                            </m:sSubPr>
                            <m:e>
                              <m:acc>
                                <m:accPr>
                                  <m:chr m:val="̂"/>
                                  <m:ctrlPr>
                                    <a:rPr lang="es-MX" i="1">
                                      <a:latin typeface="Cambria Math" panose="02040503050406030204" pitchFamily="18" charset="0"/>
                                    </a:rPr>
                                  </m:ctrlPr>
                                </m:accPr>
                                <m:e>
                                  <m:r>
                                    <a:rPr lang="es-MX" i="1">
                                      <a:latin typeface="Cambria Math" panose="02040503050406030204" pitchFamily="18" charset="0"/>
                                    </a:rPr>
                                    <m:t>𝛽</m:t>
                                  </m:r>
                                </m:e>
                              </m:acc>
                            </m:e>
                            <m:sub>
                              <m:r>
                                <a:rPr lang="es-MX" i="1">
                                  <a:latin typeface="Cambria Math" panose="02040503050406030204" pitchFamily="18" charset="0"/>
                                </a:rPr>
                                <m:t>0</m:t>
                              </m:r>
                            </m:sub>
                          </m:sSub>
                          <m:r>
                            <a:rPr lang="es-MX" i="1">
                              <a:latin typeface="Cambria Math" panose="02040503050406030204" pitchFamily="18" charset="0"/>
                            </a:rPr>
                            <m:t>,</m:t>
                          </m:r>
                          <m:sSub>
                            <m:sSubPr>
                              <m:ctrlPr>
                                <a:rPr lang="es-MX" i="1">
                                  <a:latin typeface="Cambria Math" panose="02040503050406030204" pitchFamily="18" charset="0"/>
                                </a:rPr>
                              </m:ctrlPr>
                            </m:sSubPr>
                            <m:e>
                              <m:acc>
                                <m:accPr>
                                  <m:chr m:val="̂"/>
                                  <m:ctrlPr>
                                    <a:rPr lang="es-MX" i="1">
                                      <a:latin typeface="Cambria Math" panose="02040503050406030204" pitchFamily="18" charset="0"/>
                                    </a:rPr>
                                  </m:ctrlPr>
                                </m:accPr>
                                <m:e>
                                  <m:r>
                                    <a:rPr lang="es-MX" i="1">
                                      <a:latin typeface="Cambria Math" panose="02040503050406030204" pitchFamily="18" charset="0"/>
                                    </a:rPr>
                                    <m:t> </m:t>
                                  </m:r>
                                  <m:r>
                                    <a:rPr lang="es-MX" i="1">
                                      <a:latin typeface="Cambria Math" panose="02040503050406030204" pitchFamily="18" charset="0"/>
                                    </a:rPr>
                                    <m:t>𝛽</m:t>
                                  </m:r>
                                </m:e>
                              </m:acc>
                            </m:e>
                            <m:sub>
                              <m:r>
                                <a:rPr lang="es-MX" i="1">
                                  <a:latin typeface="Cambria Math" panose="02040503050406030204" pitchFamily="18" charset="0"/>
                                </a:rPr>
                                <m:t>1</m:t>
                              </m:r>
                            </m:sub>
                          </m:sSub>
                          <m:r>
                            <a:rPr lang="es-MX" i="1">
                              <a:latin typeface="Cambria Math" panose="02040503050406030204" pitchFamily="18" charset="0"/>
                            </a:rPr>
                            <m:t>,…, </m:t>
                          </m:r>
                          <m:sSub>
                            <m:sSubPr>
                              <m:ctrlPr>
                                <a:rPr lang="es-MX" i="1">
                                  <a:latin typeface="Cambria Math" panose="02040503050406030204" pitchFamily="18" charset="0"/>
                                </a:rPr>
                              </m:ctrlPr>
                            </m:sSubPr>
                            <m:e>
                              <m:acc>
                                <m:accPr>
                                  <m:chr m:val="̂"/>
                                  <m:ctrlPr>
                                    <a:rPr lang="es-MX" i="1">
                                      <a:latin typeface="Cambria Math" panose="02040503050406030204" pitchFamily="18" charset="0"/>
                                    </a:rPr>
                                  </m:ctrlPr>
                                </m:accPr>
                                <m:e>
                                  <m:r>
                                    <a:rPr lang="es-MX" i="1">
                                      <a:latin typeface="Cambria Math" panose="02040503050406030204" pitchFamily="18" charset="0"/>
                                    </a:rPr>
                                    <m:t> </m:t>
                                  </m:r>
                                  <m:r>
                                    <a:rPr lang="es-MX" i="1">
                                      <a:latin typeface="Cambria Math" panose="02040503050406030204" pitchFamily="18" charset="0"/>
                                    </a:rPr>
                                    <m:t>𝛽</m:t>
                                  </m:r>
                                </m:e>
                              </m:acc>
                            </m:e>
                            <m:sub>
                              <m:r>
                                <a:rPr lang="es-MX" i="1">
                                  <a:latin typeface="Cambria Math" panose="02040503050406030204" pitchFamily="18" charset="0"/>
                                </a:rPr>
                                <m:t>𝑘</m:t>
                              </m:r>
                            </m:sub>
                          </m:sSub>
                        </m:sub>
                      </m:sSub>
                      <m:r>
                        <a:rPr lang="es-MX" i="1">
                          <a:latin typeface="Cambria Math" panose="02040503050406030204" pitchFamily="18" charset="0"/>
                        </a:rPr>
                        <m:t>=−2</m:t>
                      </m:r>
                      <m:nary>
                        <m:naryPr>
                          <m:chr m:val="∑"/>
                          <m:limLoc m:val="undOvr"/>
                          <m:ctrlPr>
                            <a:rPr lang="es-MX" i="1">
                              <a:latin typeface="Cambria Math" panose="02040503050406030204" pitchFamily="18" charset="0"/>
                            </a:rPr>
                          </m:ctrlPr>
                        </m:naryPr>
                        <m:sub>
                          <m:r>
                            <a:rPr lang="es-MX" i="1">
                              <a:latin typeface="Cambria Math" panose="02040503050406030204" pitchFamily="18" charset="0"/>
                            </a:rPr>
                            <m:t>𝑖</m:t>
                          </m:r>
                          <m:r>
                            <a:rPr lang="es-MX" i="1">
                              <a:latin typeface="Cambria Math" panose="02040503050406030204" pitchFamily="18" charset="0"/>
                            </a:rPr>
                            <m:t>=1</m:t>
                          </m:r>
                        </m:sub>
                        <m:sup>
                          <m:r>
                            <a:rPr lang="es-MX" i="1">
                              <a:latin typeface="Cambria Math" panose="02040503050406030204" pitchFamily="18" charset="0"/>
                            </a:rPr>
                            <m:t>𝑛</m:t>
                          </m:r>
                        </m:sup>
                        <m:e>
                          <m:d>
                            <m:dPr>
                              <m:ctrlPr>
                                <a:rPr lang="es-MX" i="1">
                                  <a:latin typeface="Cambria Math" panose="02040503050406030204" pitchFamily="18" charset="0"/>
                                </a:rPr>
                              </m:ctrlPr>
                            </m:dPr>
                            <m:e>
                              <m:sSub>
                                <m:sSubPr>
                                  <m:ctrlPr>
                                    <a:rPr lang="es-MX" i="1">
                                      <a:latin typeface="Cambria Math" panose="02040503050406030204" pitchFamily="18" charset="0"/>
                                    </a:rPr>
                                  </m:ctrlPr>
                                </m:sSubPr>
                                <m:e>
                                  <m:r>
                                    <a:rPr lang="es-MX" i="1">
                                      <a:latin typeface="Cambria Math" panose="02040503050406030204" pitchFamily="18" charset="0"/>
                                    </a:rPr>
                                    <m:t>𝑦</m:t>
                                  </m:r>
                                </m:e>
                                <m:sub>
                                  <m:r>
                                    <a:rPr lang="es-MX" i="1">
                                      <a:latin typeface="Cambria Math" panose="02040503050406030204" pitchFamily="18" charset="0"/>
                                    </a:rPr>
                                    <m:t>𝑖</m:t>
                                  </m:r>
                                </m:sub>
                              </m:sSub>
                              <m:r>
                                <a:rPr lang="es-MX" i="1">
                                  <a:latin typeface="Cambria Math" panose="02040503050406030204" pitchFamily="18" charset="0"/>
                                </a:rPr>
                                <m:t>− </m:t>
                              </m:r>
                              <m:sSub>
                                <m:sSubPr>
                                  <m:ctrlPr>
                                    <a:rPr lang="es-MX" i="1">
                                      <a:latin typeface="Cambria Math" panose="02040503050406030204" pitchFamily="18" charset="0"/>
                                    </a:rPr>
                                  </m:ctrlPr>
                                </m:sSubPr>
                                <m:e>
                                  <m:acc>
                                    <m:accPr>
                                      <m:chr m:val="̂"/>
                                      <m:ctrlPr>
                                        <a:rPr lang="es-MX" i="1">
                                          <a:latin typeface="Cambria Math" panose="02040503050406030204" pitchFamily="18" charset="0"/>
                                        </a:rPr>
                                      </m:ctrlPr>
                                    </m:accPr>
                                    <m:e>
                                      <m:r>
                                        <a:rPr lang="es-MX" i="1">
                                          <a:latin typeface="Cambria Math" panose="02040503050406030204" pitchFamily="18" charset="0"/>
                                        </a:rPr>
                                        <m:t>𝛽</m:t>
                                      </m:r>
                                    </m:e>
                                  </m:acc>
                                </m:e>
                                <m:sub>
                                  <m:r>
                                    <a:rPr lang="es-MX" i="1">
                                      <a:latin typeface="Cambria Math" panose="02040503050406030204" pitchFamily="18" charset="0"/>
                                    </a:rPr>
                                    <m:t>0</m:t>
                                  </m:r>
                                </m:sub>
                              </m:sSub>
                              <m:r>
                                <a:rPr lang="es-MX" i="1">
                                  <a:latin typeface="Cambria Math" panose="02040503050406030204" pitchFamily="18" charset="0"/>
                                </a:rPr>
                                <m:t>− </m:t>
                              </m:r>
                              <m:nary>
                                <m:naryPr>
                                  <m:chr m:val="∑"/>
                                  <m:limLoc m:val="undOvr"/>
                                  <m:ctrlPr>
                                    <a:rPr lang="es-MX" i="1">
                                      <a:latin typeface="Cambria Math" panose="02040503050406030204" pitchFamily="18" charset="0"/>
                                    </a:rPr>
                                  </m:ctrlPr>
                                </m:naryPr>
                                <m:sub>
                                  <m:r>
                                    <a:rPr lang="es-MX" i="1">
                                      <a:latin typeface="Cambria Math" panose="02040503050406030204" pitchFamily="18" charset="0"/>
                                    </a:rPr>
                                    <m:t>𝑗</m:t>
                                  </m:r>
                                  <m:r>
                                    <a:rPr lang="es-MX" i="1">
                                      <a:latin typeface="Cambria Math" panose="02040503050406030204" pitchFamily="18" charset="0"/>
                                    </a:rPr>
                                    <m:t>=1</m:t>
                                  </m:r>
                                </m:sub>
                                <m:sup>
                                  <m:r>
                                    <a:rPr lang="es-MX" i="1">
                                      <a:latin typeface="Cambria Math" panose="02040503050406030204" pitchFamily="18" charset="0"/>
                                    </a:rPr>
                                    <m:t>𝑘</m:t>
                                  </m:r>
                                </m:sup>
                                <m:e>
                                  <m:sSub>
                                    <m:sSubPr>
                                      <m:ctrlPr>
                                        <a:rPr lang="es-MX" i="1">
                                          <a:latin typeface="Cambria Math" panose="02040503050406030204" pitchFamily="18" charset="0"/>
                                        </a:rPr>
                                      </m:ctrlPr>
                                    </m:sSubPr>
                                    <m:e>
                                      <m:acc>
                                        <m:accPr>
                                          <m:chr m:val="̂"/>
                                          <m:ctrlPr>
                                            <a:rPr lang="es-MX" i="1">
                                              <a:latin typeface="Cambria Math" panose="02040503050406030204" pitchFamily="18" charset="0"/>
                                            </a:rPr>
                                          </m:ctrlPr>
                                        </m:accPr>
                                        <m:e>
                                          <m:r>
                                            <a:rPr lang="es-MX" i="1">
                                              <a:latin typeface="Cambria Math" panose="02040503050406030204" pitchFamily="18" charset="0"/>
                                            </a:rPr>
                                            <m:t>𝛽</m:t>
                                          </m:r>
                                        </m:e>
                                      </m:acc>
                                    </m:e>
                                    <m:sub>
                                      <m:r>
                                        <a:rPr lang="es-MX" i="1">
                                          <a:latin typeface="Cambria Math" panose="02040503050406030204" pitchFamily="18" charset="0"/>
                                        </a:rPr>
                                        <m:t>𝑗</m:t>
                                      </m:r>
                                    </m:sub>
                                  </m:sSub>
                                  <m:sSub>
                                    <m:sSubPr>
                                      <m:ctrlPr>
                                        <a:rPr lang="es-MX" i="1">
                                          <a:latin typeface="Cambria Math" panose="02040503050406030204" pitchFamily="18" charset="0"/>
                                        </a:rPr>
                                      </m:ctrlPr>
                                    </m:sSubPr>
                                    <m:e>
                                      <m:r>
                                        <a:rPr lang="es-MX" i="1">
                                          <a:latin typeface="Cambria Math" panose="02040503050406030204" pitchFamily="18" charset="0"/>
                                        </a:rPr>
                                        <m:t>𝑥</m:t>
                                      </m:r>
                                    </m:e>
                                    <m:sub>
                                      <m:r>
                                        <a:rPr lang="es-MX" i="1">
                                          <a:latin typeface="Cambria Math" panose="02040503050406030204" pitchFamily="18" charset="0"/>
                                        </a:rPr>
                                        <m:t>𝑖𝑗</m:t>
                                      </m:r>
                                    </m:sub>
                                  </m:sSub>
                                </m:e>
                              </m:nary>
                            </m:e>
                          </m:d>
                        </m:e>
                      </m:nary>
                      <m:r>
                        <a:rPr lang="es-MX" i="1">
                          <a:latin typeface="Cambria Math" panose="02040503050406030204" pitchFamily="18" charset="0"/>
                        </a:rPr>
                        <m:t>=0</m:t>
                      </m:r>
                    </m:oMath>
                  </m:oMathPara>
                </a14:m>
                <a:endParaRPr lang="es-MX" dirty="0"/>
              </a:p>
            </p:txBody>
          </p:sp>
        </mc:Choice>
        <mc:Fallback xmlns="">
          <p:sp>
            <p:nvSpPr>
              <p:cNvPr id="5" name="Rectángulo 4"/>
              <p:cNvSpPr>
                <a:spLocks noRot="1" noChangeAspect="1" noMove="1" noResize="1" noEditPoints="1" noAdjustHandles="1" noChangeArrowheads="1" noChangeShapeType="1" noTextEdit="1"/>
              </p:cNvSpPr>
              <p:nvPr/>
            </p:nvSpPr>
            <p:spPr>
              <a:xfrm>
                <a:off x="395536" y="3597177"/>
                <a:ext cx="5904656" cy="984052"/>
              </a:xfrm>
              <a:prstGeom prst="rect">
                <a:avLst/>
              </a:prstGeom>
              <a:blipFill>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743879" y="4987773"/>
                <a:ext cx="7200800" cy="9840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i="1">
                              <a:latin typeface="Cambria Math" panose="02040503050406030204" pitchFamily="18" charset="0"/>
                            </a:rPr>
                          </m:ctrlPr>
                        </m:sSubPr>
                        <m:e>
                          <m:d>
                            <m:dPr>
                              <m:begChr m:val=""/>
                              <m:endChr m:val="|"/>
                              <m:ctrlPr>
                                <a:rPr lang="es-MX" i="1">
                                  <a:latin typeface="Cambria Math" panose="02040503050406030204" pitchFamily="18" charset="0"/>
                                </a:rPr>
                              </m:ctrlPr>
                            </m:dPr>
                            <m:e>
                              <m:f>
                                <m:fPr>
                                  <m:ctrlPr>
                                    <a:rPr lang="es-MX" i="1">
                                      <a:latin typeface="Cambria Math" panose="02040503050406030204" pitchFamily="18" charset="0"/>
                                    </a:rPr>
                                  </m:ctrlPr>
                                </m:fPr>
                                <m:num>
                                  <m:r>
                                    <a:rPr lang="es-MX" i="1">
                                      <a:latin typeface="Cambria Math" panose="02040503050406030204" pitchFamily="18" charset="0"/>
                                    </a:rPr>
                                    <m:t>𝜕</m:t>
                                  </m:r>
                                  <m:r>
                                    <a:rPr lang="es-MX" i="1">
                                      <a:latin typeface="Cambria Math" panose="02040503050406030204" pitchFamily="18" charset="0"/>
                                    </a:rPr>
                                    <m:t>𝐿</m:t>
                                  </m:r>
                                </m:num>
                                <m:den>
                                  <m:r>
                                    <a:rPr lang="es-MX" i="1">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𝛽</m:t>
                                      </m:r>
                                    </m:e>
                                    <m:sub>
                                      <m:r>
                                        <a:rPr lang="es-MX" i="1">
                                          <a:latin typeface="Cambria Math" panose="02040503050406030204" pitchFamily="18" charset="0"/>
                                        </a:rPr>
                                        <m:t>𝑗</m:t>
                                      </m:r>
                                    </m:sub>
                                  </m:sSub>
                                </m:den>
                              </m:f>
                            </m:e>
                          </m:d>
                        </m:e>
                        <m:sub>
                          <m:sSub>
                            <m:sSubPr>
                              <m:ctrlPr>
                                <a:rPr lang="es-MX" i="1">
                                  <a:latin typeface="Cambria Math" panose="02040503050406030204" pitchFamily="18" charset="0"/>
                                </a:rPr>
                              </m:ctrlPr>
                            </m:sSubPr>
                            <m:e>
                              <m:acc>
                                <m:accPr>
                                  <m:chr m:val="̂"/>
                                  <m:ctrlPr>
                                    <a:rPr lang="es-MX" i="1">
                                      <a:latin typeface="Cambria Math" panose="02040503050406030204" pitchFamily="18" charset="0"/>
                                    </a:rPr>
                                  </m:ctrlPr>
                                </m:accPr>
                                <m:e>
                                  <m:r>
                                    <a:rPr lang="es-MX" i="1">
                                      <a:latin typeface="Cambria Math" panose="02040503050406030204" pitchFamily="18" charset="0"/>
                                    </a:rPr>
                                    <m:t>𝛽</m:t>
                                  </m:r>
                                </m:e>
                              </m:acc>
                            </m:e>
                            <m:sub>
                              <m:r>
                                <a:rPr lang="es-MX" i="1">
                                  <a:latin typeface="Cambria Math" panose="02040503050406030204" pitchFamily="18" charset="0"/>
                                </a:rPr>
                                <m:t>0</m:t>
                              </m:r>
                            </m:sub>
                          </m:sSub>
                          <m:r>
                            <a:rPr lang="es-MX" i="1">
                              <a:latin typeface="Cambria Math" panose="02040503050406030204" pitchFamily="18" charset="0"/>
                            </a:rPr>
                            <m:t>,</m:t>
                          </m:r>
                          <m:sSub>
                            <m:sSubPr>
                              <m:ctrlPr>
                                <a:rPr lang="es-MX" i="1">
                                  <a:latin typeface="Cambria Math" panose="02040503050406030204" pitchFamily="18" charset="0"/>
                                </a:rPr>
                              </m:ctrlPr>
                            </m:sSubPr>
                            <m:e>
                              <m:acc>
                                <m:accPr>
                                  <m:chr m:val="̂"/>
                                  <m:ctrlPr>
                                    <a:rPr lang="es-MX" i="1">
                                      <a:latin typeface="Cambria Math" panose="02040503050406030204" pitchFamily="18" charset="0"/>
                                    </a:rPr>
                                  </m:ctrlPr>
                                </m:accPr>
                                <m:e>
                                  <m:r>
                                    <a:rPr lang="es-MX" i="1">
                                      <a:latin typeface="Cambria Math" panose="02040503050406030204" pitchFamily="18" charset="0"/>
                                    </a:rPr>
                                    <m:t>𝛽</m:t>
                                  </m:r>
                                  <m:r>
                                    <a:rPr lang="es-MX" i="1">
                                      <a:latin typeface="Cambria Math" panose="02040503050406030204" pitchFamily="18" charset="0"/>
                                    </a:rPr>
                                    <m:t> </m:t>
                                  </m:r>
                                </m:e>
                              </m:acc>
                            </m:e>
                            <m:sub>
                              <m:r>
                                <a:rPr lang="es-MX" i="1">
                                  <a:latin typeface="Cambria Math" panose="02040503050406030204" pitchFamily="18" charset="0"/>
                                </a:rPr>
                                <m:t>1</m:t>
                              </m:r>
                            </m:sub>
                          </m:sSub>
                          <m:r>
                            <a:rPr lang="es-MX" i="1">
                              <a:latin typeface="Cambria Math" panose="02040503050406030204" pitchFamily="18" charset="0"/>
                            </a:rPr>
                            <m:t>,…, </m:t>
                          </m:r>
                          <m:sSub>
                            <m:sSubPr>
                              <m:ctrlPr>
                                <a:rPr lang="es-MX" i="1">
                                  <a:latin typeface="Cambria Math" panose="02040503050406030204" pitchFamily="18" charset="0"/>
                                </a:rPr>
                              </m:ctrlPr>
                            </m:sSubPr>
                            <m:e>
                              <m:acc>
                                <m:accPr>
                                  <m:chr m:val="̂"/>
                                  <m:ctrlPr>
                                    <a:rPr lang="es-MX" i="1">
                                      <a:latin typeface="Cambria Math" panose="02040503050406030204" pitchFamily="18" charset="0"/>
                                    </a:rPr>
                                  </m:ctrlPr>
                                </m:accPr>
                                <m:e>
                                  <m:r>
                                    <a:rPr lang="es-MX" i="1">
                                      <a:latin typeface="Cambria Math" panose="02040503050406030204" pitchFamily="18" charset="0"/>
                                    </a:rPr>
                                    <m:t>𝛽</m:t>
                                  </m:r>
                                </m:e>
                              </m:acc>
                            </m:e>
                            <m:sub>
                              <m:r>
                                <a:rPr lang="es-MX" i="1">
                                  <a:latin typeface="Cambria Math" panose="02040503050406030204" pitchFamily="18" charset="0"/>
                                </a:rPr>
                                <m:t>𝑘</m:t>
                              </m:r>
                            </m:sub>
                          </m:sSub>
                        </m:sub>
                      </m:sSub>
                      <m:r>
                        <a:rPr lang="es-MX" i="1">
                          <a:latin typeface="Cambria Math" panose="02040503050406030204" pitchFamily="18" charset="0"/>
                        </a:rPr>
                        <m:t>=−2</m:t>
                      </m:r>
                      <m:nary>
                        <m:naryPr>
                          <m:chr m:val="∑"/>
                          <m:limLoc m:val="undOvr"/>
                          <m:ctrlPr>
                            <a:rPr lang="es-MX" i="1">
                              <a:latin typeface="Cambria Math" panose="02040503050406030204" pitchFamily="18" charset="0"/>
                            </a:rPr>
                          </m:ctrlPr>
                        </m:naryPr>
                        <m:sub>
                          <m:r>
                            <a:rPr lang="es-MX" i="1">
                              <a:latin typeface="Cambria Math" panose="02040503050406030204" pitchFamily="18" charset="0"/>
                            </a:rPr>
                            <m:t>𝑖</m:t>
                          </m:r>
                          <m:r>
                            <a:rPr lang="es-MX" i="1">
                              <a:latin typeface="Cambria Math" panose="02040503050406030204" pitchFamily="18" charset="0"/>
                            </a:rPr>
                            <m:t>=1</m:t>
                          </m:r>
                        </m:sub>
                        <m:sup>
                          <m:r>
                            <a:rPr lang="es-MX" i="1">
                              <a:latin typeface="Cambria Math" panose="02040503050406030204" pitchFamily="18" charset="0"/>
                            </a:rPr>
                            <m:t>𝑛</m:t>
                          </m:r>
                        </m:sup>
                        <m:e>
                          <m:d>
                            <m:dPr>
                              <m:ctrlPr>
                                <a:rPr lang="es-MX" i="1">
                                  <a:latin typeface="Cambria Math" panose="02040503050406030204" pitchFamily="18" charset="0"/>
                                </a:rPr>
                              </m:ctrlPr>
                            </m:dPr>
                            <m:e>
                              <m:sSub>
                                <m:sSubPr>
                                  <m:ctrlPr>
                                    <a:rPr lang="es-MX" i="1">
                                      <a:latin typeface="Cambria Math" panose="02040503050406030204" pitchFamily="18" charset="0"/>
                                    </a:rPr>
                                  </m:ctrlPr>
                                </m:sSubPr>
                                <m:e>
                                  <m:r>
                                    <a:rPr lang="es-MX" i="1">
                                      <a:latin typeface="Cambria Math" panose="02040503050406030204" pitchFamily="18" charset="0"/>
                                    </a:rPr>
                                    <m:t>𝑦</m:t>
                                  </m:r>
                                </m:e>
                                <m:sub>
                                  <m:r>
                                    <a:rPr lang="es-MX" i="1">
                                      <a:latin typeface="Cambria Math" panose="02040503050406030204" pitchFamily="18" charset="0"/>
                                    </a:rPr>
                                    <m:t>𝑖</m:t>
                                  </m:r>
                                </m:sub>
                              </m:sSub>
                              <m:r>
                                <a:rPr lang="es-MX" i="1">
                                  <a:latin typeface="Cambria Math" panose="02040503050406030204" pitchFamily="18" charset="0"/>
                                </a:rPr>
                                <m:t>− </m:t>
                              </m:r>
                              <m:sSub>
                                <m:sSubPr>
                                  <m:ctrlPr>
                                    <a:rPr lang="es-MX" i="1">
                                      <a:latin typeface="Cambria Math" panose="02040503050406030204" pitchFamily="18" charset="0"/>
                                    </a:rPr>
                                  </m:ctrlPr>
                                </m:sSubPr>
                                <m:e>
                                  <m:acc>
                                    <m:accPr>
                                      <m:chr m:val="̂"/>
                                      <m:ctrlPr>
                                        <a:rPr lang="es-MX" i="1">
                                          <a:latin typeface="Cambria Math" panose="02040503050406030204" pitchFamily="18" charset="0"/>
                                        </a:rPr>
                                      </m:ctrlPr>
                                    </m:accPr>
                                    <m:e>
                                      <m:r>
                                        <a:rPr lang="es-MX" i="1">
                                          <a:latin typeface="Cambria Math" panose="02040503050406030204" pitchFamily="18" charset="0"/>
                                        </a:rPr>
                                        <m:t>𝛽</m:t>
                                      </m:r>
                                    </m:e>
                                  </m:acc>
                                </m:e>
                                <m:sub>
                                  <m:r>
                                    <a:rPr lang="es-MX" i="1">
                                      <a:latin typeface="Cambria Math" panose="02040503050406030204" pitchFamily="18" charset="0"/>
                                    </a:rPr>
                                    <m:t>0</m:t>
                                  </m:r>
                                </m:sub>
                              </m:sSub>
                              <m:r>
                                <a:rPr lang="es-MX" i="1">
                                  <a:latin typeface="Cambria Math" panose="02040503050406030204" pitchFamily="18" charset="0"/>
                                </a:rPr>
                                <m:t>− </m:t>
                              </m:r>
                              <m:nary>
                                <m:naryPr>
                                  <m:chr m:val="∑"/>
                                  <m:limLoc m:val="undOvr"/>
                                  <m:ctrlPr>
                                    <a:rPr lang="es-MX" i="1">
                                      <a:latin typeface="Cambria Math" panose="02040503050406030204" pitchFamily="18" charset="0"/>
                                    </a:rPr>
                                  </m:ctrlPr>
                                </m:naryPr>
                                <m:sub>
                                  <m:r>
                                    <a:rPr lang="es-MX" i="1">
                                      <a:latin typeface="Cambria Math" panose="02040503050406030204" pitchFamily="18" charset="0"/>
                                    </a:rPr>
                                    <m:t>𝑗</m:t>
                                  </m:r>
                                  <m:r>
                                    <a:rPr lang="es-MX" i="1">
                                      <a:latin typeface="Cambria Math" panose="02040503050406030204" pitchFamily="18" charset="0"/>
                                    </a:rPr>
                                    <m:t>=1</m:t>
                                  </m:r>
                                </m:sub>
                                <m:sup>
                                  <m:r>
                                    <a:rPr lang="es-MX" i="1">
                                      <a:latin typeface="Cambria Math" panose="02040503050406030204" pitchFamily="18" charset="0"/>
                                    </a:rPr>
                                    <m:t>𝑘</m:t>
                                  </m:r>
                                </m:sup>
                                <m:e>
                                  <m:sSub>
                                    <m:sSubPr>
                                      <m:ctrlPr>
                                        <a:rPr lang="es-MX" i="1">
                                          <a:latin typeface="Cambria Math" panose="02040503050406030204" pitchFamily="18" charset="0"/>
                                        </a:rPr>
                                      </m:ctrlPr>
                                    </m:sSubPr>
                                    <m:e>
                                      <m:acc>
                                        <m:accPr>
                                          <m:chr m:val="̂"/>
                                          <m:ctrlPr>
                                            <a:rPr lang="es-MX" i="1">
                                              <a:latin typeface="Cambria Math" panose="02040503050406030204" pitchFamily="18" charset="0"/>
                                            </a:rPr>
                                          </m:ctrlPr>
                                        </m:accPr>
                                        <m:e>
                                          <m:r>
                                            <a:rPr lang="es-MX" i="1">
                                              <a:latin typeface="Cambria Math" panose="02040503050406030204" pitchFamily="18" charset="0"/>
                                            </a:rPr>
                                            <m:t>𝛽</m:t>
                                          </m:r>
                                        </m:e>
                                      </m:acc>
                                    </m:e>
                                    <m:sub>
                                      <m:r>
                                        <a:rPr lang="es-MX" i="1">
                                          <a:latin typeface="Cambria Math" panose="02040503050406030204" pitchFamily="18" charset="0"/>
                                        </a:rPr>
                                        <m:t>𝑗</m:t>
                                      </m:r>
                                    </m:sub>
                                  </m:sSub>
                                  <m:sSub>
                                    <m:sSubPr>
                                      <m:ctrlPr>
                                        <a:rPr lang="es-MX" i="1">
                                          <a:latin typeface="Cambria Math" panose="02040503050406030204" pitchFamily="18" charset="0"/>
                                        </a:rPr>
                                      </m:ctrlPr>
                                    </m:sSubPr>
                                    <m:e>
                                      <m:r>
                                        <a:rPr lang="es-MX" i="1">
                                          <a:latin typeface="Cambria Math" panose="02040503050406030204" pitchFamily="18" charset="0"/>
                                        </a:rPr>
                                        <m:t>𝑥</m:t>
                                      </m:r>
                                    </m:e>
                                    <m:sub>
                                      <m:r>
                                        <a:rPr lang="es-MX" i="1">
                                          <a:latin typeface="Cambria Math" panose="02040503050406030204" pitchFamily="18" charset="0"/>
                                        </a:rPr>
                                        <m:t>𝑖𝑗</m:t>
                                      </m:r>
                                    </m:sub>
                                  </m:sSub>
                                </m:e>
                              </m:nary>
                            </m:e>
                          </m:d>
                        </m:e>
                      </m:nary>
                      <m:sSub>
                        <m:sSubPr>
                          <m:ctrlPr>
                            <a:rPr lang="es-MX" i="1">
                              <a:latin typeface="Cambria Math" panose="02040503050406030204" pitchFamily="18" charset="0"/>
                            </a:rPr>
                          </m:ctrlPr>
                        </m:sSubPr>
                        <m:e>
                          <m:r>
                            <a:rPr lang="es-MX" i="1">
                              <a:latin typeface="Cambria Math" panose="02040503050406030204" pitchFamily="18" charset="0"/>
                            </a:rPr>
                            <m:t>𝑥</m:t>
                          </m:r>
                        </m:e>
                        <m:sub>
                          <m:r>
                            <a:rPr lang="es-MX" i="1">
                              <a:latin typeface="Cambria Math" panose="02040503050406030204" pitchFamily="18" charset="0"/>
                            </a:rPr>
                            <m:t>𝑖𝑗</m:t>
                          </m:r>
                        </m:sub>
                      </m:sSub>
                      <m:r>
                        <a:rPr lang="es-MX" i="1">
                          <a:latin typeface="Cambria Math" panose="02040503050406030204" pitchFamily="18" charset="0"/>
                        </a:rPr>
                        <m:t>=0     </m:t>
                      </m:r>
                      <m:r>
                        <a:rPr lang="es-MX" i="1">
                          <a:latin typeface="Cambria Math" panose="02040503050406030204" pitchFamily="18" charset="0"/>
                        </a:rPr>
                        <m:t>𝑗</m:t>
                      </m:r>
                      <m:r>
                        <a:rPr lang="es-MX" i="1">
                          <a:latin typeface="Cambria Math" panose="02040503050406030204" pitchFamily="18" charset="0"/>
                        </a:rPr>
                        <m:t>=1,2,…,</m:t>
                      </m:r>
                      <m:r>
                        <a:rPr lang="es-MX" i="1">
                          <a:latin typeface="Cambria Math" panose="02040503050406030204" pitchFamily="18" charset="0"/>
                        </a:rPr>
                        <m:t>𝑘</m:t>
                      </m:r>
                    </m:oMath>
                  </m:oMathPara>
                </a14:m>
                <a:endParaRPr lang="es-MX" dirty="0"/>
              </a:p>
            </p:txBody>
          </p:sp>
        </mc:Choice>
        <mc:Fallback xmlns="">
          <p:sp>
            <p:nvSpPr>
              <p:cNvPr id="6" name="Rectángulo 5"/>
              <p:cNvSpPr>
                <a:spLocks noRot="1" noChangeAspect="1" noMove="1" noResize="1" noEditPoints="1" noAdjustHandles="1" noChangeArrowheads="1" noChangeShapeType="1" noTextEdit="1"/>
              </p:cNvSpPr>
              <p:nvPr/>
            </p:nvSpPr>
            <p:spPr>
              <a:xfrm>
                <a:off x="743879" y="4987773"/>
                <a:ext cx="7200800" cy="984052"/>
              </a:xfrm>
              <a:prstGeom prst="rect">
                <a:avLst/>
              </a:prstGeom>
              <a:blipFill>
                <a:blip r:embed="rId5"/>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1955438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536" y="404664"/>
            <a:ext cx="8136904" cy="777777"/>
          </a:xfrm>
          <a:prstGeom prst="rect">
            <a:avLst/>
          </a:prstGeom>
        </p:spPr>
        <p:txBody>
          <a:bodyPr wrap="square">
            <a:spAutoFit/>
          </a:bodyPr>
          <a:lstStyle/>
          <a:p>
            <a:pPr algn="just">
              <a:lnSpc>
                <a:spcPct val="115000"/>
              </a:lnSpc>
              <a:spcAft>
                <a:spcPts val="1000"/>
              </a:spcAft>
            </a:pPr>
            <a:r>
              <a:rPr lang="es-ES" sz="2000" dirty="0">
                <a:latin typeface="Times New Roman" panose="02020603050405020304" pitchFamily="18" charset="0"/>
                <a:ea typeface="Times New Roman" panose="02020603050405020304" pitchFamily="18" charset="0"/>
                <a:cs typeface="Times New Roman" panose="02020603050405020304" pitchFamily="18" charset="0"/>
              </a:rPr>
              <a:t>Al simplificar la ecuación </a:t>
            </a:r>
            <a:r>
              <a:rPr lang="es-MX"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Times New Roman" panose="02020603050405020304" pitchFamily="18" charset="0"/>
                <a:ea typeface="Times New Roman" panose="02020603050405020304" pitchFamily="18" charset="0"/>
                <a:cs typeface="Times New Roman" panose="02020603050405020304" pitchFamily="18" charset="0"/>
              </a:rPr>
              <a:t>se obtienen las </a:t>
            </a:r>
            <a:r>
              <a:rPr lang="es-ES" sz="2000" b="1" dirty="0">
                <a:latin typeface="Times New Roman" panose="02020603050405020304" pitchFamily="18" charset="0"/>
                <a:ea typeface="Times New Roman" panose="02020603050405020304" pitchFamily="18" charset="0"/>
                <a:cs typeface="Times New Roman" panose="02020603050405020304" pitchFamily="18" charset="0"/>
              </a:rPr>
              <a:t>ecuaciones normales de mínimos cuadrados</a:t>
            </a:r>
            <a:endParaRPr lang="es-MX" sz="20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ángulo 7"/>
              <p:cNvSpPr/>
              <p:nvPr/>
            </p:nvSpPr>
            <p:spPr>
              <a:xfrm>
                <a:off x="1763688" y="1396858"/>
                <a:ext cx="7249182" cy="8485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𝑛</m:t>
                      </m:r>
                      <m:sSub>
                        <m:sSubPr>
                          <m:ctrlPr>
                            <a:rPr lang="es-MX" i="1">
                              <a:latin typeface="Cambria Math" panose="02040503050406030204" pitchFamily="18" charset="0"/>
                            </a:rPr>
                          </m:ctrlPr>
                        </m:sSubPr>
                        <m:e>
                          <m:acc>
                            <m:accPr>
                              <m:chr m:val="̂"/>
                              <m:ctrlPr>
                                <a:rPr lang="es-MX" i="1">
                                  <a:latin typeface="Cambria Math" panose="02040503050406030204" pitchFamily="18" charset="0"/>
                                </a:rPr>
                              </m:ctrlPr>
                            </m:accPr>
                            <m:e>
                              <m:r>
                                <a:rPr lang="es-MX" i="1">
                                  <a:latin typeface="Cambria Math" panose="02040503050406030204" pitchFamily="18" charset="0"/>
                                </a:rPr>
                                <m:t>𝛽</m:t>
                              </m:r>
                            </m:e>
                          </m:acc>
                        </m:e>
                        <m:sub>
                          <m:r>
                            <a:rPr lang="es-MX" i="0">
                              <a:latin typeface="Cambria Math" panose="02040503050406030204" pitchFamily="18" charset="0"/>
                            </a:rPr>
                            <m:t>0</m:t>
                          </m:r>
                        </m:sub>
                      </m:sSub>
                      <m:r>
                        <a:rPr lang="es-MX" i="0">
                          <a:latin typeface="Cambria Math" panose="02040503050406030204" pitchFamily="18" charset="0"/>
                        </a:rPr>
                        <m:t>+</m:t>
                      </m:r>
                      <m:sSub>
                        <m:sSubPr>
                          <m:ctrlPr>
                            <a:rPr lang="es-MX" i="1">
                              <a:latin typeface="Cambria Math" panose="02040503050406030204" pitchFamily="18" charset="0"/>
                            </a:rPr>
                          </m:ctrlPr>
                        </m:sSubPr>
                        <m:e>
                          <m:acc>
                            <m:accPr>
                              <m:chr m:val="̂"/>
                              <m:ctrlPr>
                                <a:rPr lang="es-MX" i="1">
                                  <a:latin typeface="Cambria Math" panose="02040503050406030204" pitchFamily="18" charset="0"/>
                                </a:rPr>
                              </m:ctrlPr>
                            </m:accPr>
                            <m:e>
                              <m:r>
                                <a:rPr lang="es-MX" i="1">
                                  <a:latin typeface="Cambria Math" panose="02040503050406030204" pitchFamily="18" charset="0"/>
                                </a:rPr>
                                <m:t>𝛽</m:t>
                              </m:r>
                            </m:e>
                          </m:acc>
                        </m:e>
                        <m:sub>
                          <m:r>
                            <a:rPr lang="es-MX" i="0">
                              <a:latin typeface="Cambria Math" panose="02040503050406030204" pitchFamily="18" charset="0"/>
                            </a:rPr>
                            <m:t>1</m:t>
                          </m:r>
                        </m:sub>
                      </m:sSub>
                      <m:nary>
                        <m:naryPr>
                          <m:chr m:val="∑"/>
                          <m:limLoc m:val="undOvr"/>
                          <m:ctrlPr>
                            <a:rPr lang="es-MX" i="1">
                              <a:latin typeface="Cambria Math" panose="02040503050406030204" pitchFamily="18" charset="0"/>
                            </a:rPr>
                          </m:ctrlPr>
                        </m:naryPr>
                        <m:sub>
                          <m:r>
                            <a:rPr lang="es-MX" i="1">
                              <a:latin typeface="Cambria Math" panose="02040503050406030204" pitchFamily="18" charset="0"/>
                            </a:rPr>
                            <m:t>𝑖</m:t>
                          </m:r>
                          <m:r>
                            <a:rPr lang="es-MX" i="0">
                              <a:latin typeface="Cambria Math" panose="02040503050406030204" pitchFamily="18" charset="0"/>
                            </a:rPr>
                            <m:t>=1</m:t>
                          </m:r>
                        </m:sub>
                        <m:sup>
                          <m:r>
                            <a:rPr lang="es-MX" i="1">
                              <a:latin typeface="Cambria Math" panose="02040503050406030204" pitchFamily="18" charset="0"/>
                            </a:rPr>
                            <m:t>𝑛</m:t>
                          </m:r>
                        </m:sup>
                        <m:e>
                          <m:sSub>
                            <m:sSubPr>
                              <m:ctrlPr>
                                <a:rPr lang="es-MX" i="1">
                                  <a:latin typeface="Cambria Math" panose="02040503050406030204" pitchFamily="18" charset="0"/>
                                </a:rPr>
                              </m:ctrlPr>
                            </m:sSubPr>
                            <m:e>
                              <m:r>
                                <a:rPr lang="es-MX" i="1">
                                  <a:latin typeface="Cambria Math" panose="02040503050406030204" pitchFamily="18" charset="0"/>
                                </a:rPr>
                                <m:t>𝑥</m:t>
                              </m:r>
                            </m:e>
                            <m:sub>
                              <m:r>
                                <a:rPr lang="es-MX" i="1">
                                  <a:latin typeface="Cambria Math" panose="02040503050406030204" pitchFamily="18" charset="0"/>
                                </a:rPr>
                                <m:t>𝑖</m:t>
                              </m:r>
                              <m:r>
                                <a:rPr lang="es-MX" i="0">
                                  <a:latin typeface="Cambria Math" panose="02040503050406030204" pitchFamily="18" charset="0"/>
                                </a:rPr>
                                <m:t>1</m:t>
                              </m:r>
                            </m:sub>
                          </m:sSub>
                        </m:e>
                      </m:nary>
                      <m:r>
                        <a:rPr lang="es-MX" i="0">
                          <a:latin typeface="Cambria Math" panose="02040503050406030204" pitchFamily="18" charset="0"/>
                        </a:rPr>
                        <m:t>+</m:t>
                      </m:r>
                      <m:sSub>
                        <m:sSubPr>
                          <m:ctrlPr>
                            <a:rPr lang="es-MX" i="1">
                              <a:latin typeface="Cambria Math" panose="02040503050406030204" pitchFamily="18" charset="0"/>
                            </a:rPr>
                          </m:ctrlPr>
                        </m:sSubPr>
                        <m:e>
                          <m:acc>
                            <m:accPr>
                              <m:chr m:val="̂"/>
                              <m:ctrlPr>
                                <a:rPr lang="es-MX" i="1">
                                  <a:latin typeface="Cambria Math" panose="02040503050406030204" pitchFamily="18" charset="0"/>
                                </a:rPr>
                              </m:ctrlPr>
                            </m:accPr>
                            <m:e>
                              <m:r>
                                <a:rPr lang="es-MX" i="1">
                                  <a:latin typeface="Cambria Math" panose="02040503050406030204" pitchFamily="18" charset="0"/>
                                </a:rPr>
                                <m:t>𝛽</m:t>
                              </m:r>
                            </m:e>
                          </m:acc>
                        </m:e>
                        <m:sub>
                          <m:r>
                            <a:rPr lang="es-MX" i="0">
                              <a:latin typeface="Cambria Math" panose="02040503050406030204" pitchFamily="18" charset="0"/>
                            </a:rPr>
                            <m:t>2</m:t>
                          </m:r>
                        </m:sub>
                      </m:sSub>
                      <m:nary>
                        <m:naryPr>
                          <m:chr m:val="∑"/>
                          <m:limLoc m:val="undOvr"/>
                          <m:ctrlPr>
                            <a:rPr lang="es-MX" i="1">
                              <a:latin typeface="Cambria Math" panose="02040503050406030204" pitchFamily="18" charset="0"/>
                            </a:rPr>
                          </m:ctrlPr>
                        </m:naryPr>
                        <m:sub>
                          <m:r>
                            <a:rPr lang="es-MX" i="1">
                              <a:latin typeface="Cambria Math" panose="02040503050406030204" pitchFamily="18" charset="0"/>
                            </a:rPr>
                            <m:t>𝑖</m:t>
                          </m:r>
                          <m:r>
                            <a:rPr lang="es-MX" i="0">
                              <a:latin typeface="Cambria Math" panose="02040503050406030204" pitchFamily="18" charset="0"/>
                            </a:rPr>
                            <m:t>=1</m:t>
                          </m:r>
                        </m:sub>
                        <m:sup>
                          <m:r>
                            <a:rPr lang="es-MX" i="1">
                              <a:latin typeface="Cambria Math" panose="02040503050406030204" pitchFamily="18" charset="0"/>
                            </a:rPr>
                            <m:t>𝑛</m:t>
                          </m:r>
                        </m:sup>
                        <m:e>
                          <m:sSub>
                            <m:sSubPr>
                              <m:ctrlPr>
                                <a:rPr lang="es-MX" i="1">
                                  <a:latin typeface="Cambria Math" panose="02040503050406030204" pitchFamily="18" charset="0"/>
                                </a:rPr>
                              </m:ctrlPr>
                            </m:sSubPr>
                            <m:e>
                              <m:r>
                                <a:rPr lang="es-MX" i="1">
                                  <a:latin typeface="Cambria Math" panose="02040503050406030204" pitchFamily="18" charset="0"/>
                                </a:rPr>
                                <m:t>𝑥</m:t>
                              </m:r>
                            </m:e>
                            <m:sub>
                              <m:r>
                                <a:rPr lang="es-MX" i="1">
                                  <a:latin typeface="Cambria Math" panose="02040503050406030204" pitchFamily="18" charset="0"/>
                                </a:rPr>
                                <m:t>𝑖</m:t>
                              </m:r>
                              <m:r>
                                <a:rPr lang="es-MX" i="0">
                                  <a:latin typeface="Cambria Math" panose="02040503050406030204" pitchFamily="18" charset="0"/>
                                </a:rPr>
                                <m:t>2</m:t>
                              </m:r>
                            </m:sub>
                          </m:sSub>
                          <m:r>
                            <a:rPr lang="es-MX" i="0">
                              <a:latin typeface="Cambria Math" panose="02040503050406030204" pitchFamily="18" charset="0"/>
                            </a:rPr>
                            <m:t>+…+</m:t>
                          </m:r>
                          <m:sSub>
                            <m:sSubPr>
                              <m:ctrlPr>
                                <a:rPr lang="es-MX" i="1">
                                  <a:latin typeface="Cambria Math" panose="02040503050406030204" pitchFamily="18" charset="0"/>
                                </a:rPr>
                              </m:ctrlPr>
                            </m:sSubPr>
                            <m:e>
                              <m:acc>
                                <m:accPr>
                                  <m:chr m:val="̂"/>
                                  <m:ctrlPr>
                                    <a:rPr lang="es-MX" i="1">
                                      <a:latin typeface="Cambria Math" panose="02040503050406030204" pitchFamily="18" charset="0"/>
                                    </a:rPr>
                                  </m:ctrlPr>
                                </m:accPr>
                                <m:e>
                                  <m:r>
                                    <a:rPr lang="es-MX" i="1">
                                      <a:latin typeface="Cambria Math" panose="02040503050406030204" pitchFamily="18" charset="0"/>
                                    </a:rPr>
                                    <m:t>𝛽</m:t>
                                  </m:r>
                                </m:e>
                              </m:acc>
                            </m:e>
                            <m:sub>
                              <m:r>
                                <a:rPr lang="es-MX" i="1">
                                  <a:latin typeface="Cambria Math" panose="02040503050406030204" pitchFamily="18" charset="0"/>
                                </a:rPr>
                                <m:t>𝑘</m:t>
                              </m:r>
                            </m:sub>
                          </m:sSub>
                          <m:nary>
                            <m:naryPr>
                              <m:chr m:val="∑"/>
                              <m:limLoc m:val="undOvr"/>
                              <m:ctrlPr>
                                <a:rPr lang="es-MX" i="1">
                                  <a:latin typeface="Cambria Math" panose="02040503050406030204" pitchFamily="18" charset="0"/>
                                </a:rPr>
                              </m:ctrlPr>
                            </m:naryPr>
                            <m:sub>
                              <m:r>
                                <a:rPr lang="es-MX" i="1">
                                  <a:latin typeface="Cambria Math" panose="02040503050406030204" pitchFamily="18" charset="0"/>
                                </a:rPr>
                                <m:t>𝑖</m:t>
                              </m:r>
                              <m:r>
                                <a:rPr lang="es-MX" i="0">
                                  <a:latin typeface="Cambria Math" panose="02040503050406030204" pitchFamily="18" charset="0"/>
                                </a:rPr>
                                <m:t>=1</m:t>
                              </m:r>
                            </m:sub>
                            <m:sup>
                              <m:r>
                                <a:rPr lang="es-MX" i="1">
                                  <a:latin typeface="Cambria Math" panose="02040503050406030204" pitchFamily="18" charset="0"/>
                                </a:rPr>
                                <m:t>𝑛</m:t>
                              </m:r>
                            </m:sup>
                            <m:e>
                              <m:sSub>
                                <m:sSubPr>
                                  <m:ctrlPr>
                                    <a:rPr lang="es-MX" i="1">
                                      <a:latin typeface="Cambria Math" panose="02040503050406030204" pitchFamily="18" charset="0"/>
                                    </a:rPr>
                                  </m:ctrlPr>
                                </m:sSubPr>
                                <m:e>
                                  <m:r>
                                    <a:rPr lang="es-MX" i="1">
                                      <a:latin typeface="Cambria Math" panose="02040503050406030204" pitchFamily="18" charset="0"/>
                                    </a:rPr>
                                    <m:t>𝑥</m:t>
                                  </m:r>
                                </m:e>
                                <m:sub>
                                  <m:r>
                                    <a:rPr lang="es-MX" i="1">
                                      <a:latin typeface="Cambria Math" panose="02040503050406030204" pitchFamily="18" charset="0"/>
                                    </a:rPr>
                                    <m:t>𝑖𝑘</m:t>
                                  </m:r>
                                </m:sub>
                              </m:sSub>
                              <m:r>
                                <a:rPr lang="es-MX" i="0">
                                  <a:latin typeface="Cambria Math" panose="02040503050406030204" pitchFamily="18" charset="0"/>
                                </a:rPr>
                                <m:t>=</m:t>
                              </m:r>
                              <m:nary>
                                <m:naryPr>
                                  <m:chr m:val="∑"/>
                                  <m:limLoc m:val="undOvr"/>
                                  <m:ctrlPr>
                                    <a:rPr lang="es-MX" i="1">
                                      <a:latin typeface="Cambria Math" panose="02040503050406030204" pitchFamily="18" charset="0"/>
                                    </a:rPr>
                                  </m:ctrlPr>
                                </m:naryPr>
                                <m:sub>
                                  <m:r>
                                    <a:rPr lang="es-MX" i="1">
                                      <a:latin typeface="Cambria Math" panose="02040503050406030204" pitchFamily="18" charset="0"/>
                                    </a:rPr>
                                    <m:t>𝑖</m:t>
                                  </m:r>
                                  <m:r>
                                    <a:rPr lang="es-MX" i="0">
                                      <a:latin typeface="Cambria Math" panose="02040503050406030204" pitchFamily="18" charset="0"/>
                                    </a:rPr>
                                    <m:t>=1</m:t>
                                  </m:r>
                                </m:sub>
                                <m:sup>
                                  <m:r>
                                    <a:rPr lang="es-MX" i="1">
                                      <a:latin typeface="Cambria Math" panose="02040503050406030204" pitchFamily="18" charset="0"/>
                                    </a:rPr>
                                    <m:t>𝑛</m:t>
                                  </m:r>
                                </m:sup>
                                <m:e>
                                  <m:sSub>
                                    <m:sSubPr>
                                      <m:ctrlPr>
                                        <a:rPr lang="es-MX" i="1">
                                          <a:latin typeface="Cambria Math" panose="02040503050406030204" pitchFamily="18" charset="0"/>
                                        </a:rPr>
                                      </m:ctrlPr>
                                    </m:sSubPr>
                                    <m:e>
                                      <m:r>
                                        <a:rPr lang="es-MX" i="1">
                                          <a:latin typeface="Cambria Math" panose="02040503050406030204" pitchFamily="18" charset="0"/>
                                        </a:rPr>
                                        <m:t>𝑦</m:t>
                                      </m:r>
                                    </m:e>
                                    <m:sub>
                                      <m:r>
                                        <a:rPr lang="es-MX" i="1">
                                          <a:latin typeface="Cambria Math" panose="02040503050406030204" pitchFamily="18" charset="0"/>
                                        </a:rPr>
                                        <m:t>𝑖</m:t>
                                      </m:r>
                                    </m:sub>
                                  </m:sSub>
                                </m:e>
                              </m:nary>
                            </m:e>
                          </m:nary>
                        </m:e>
                      </m:nary>
                    </m:oMath>
                  </m:oMathPara>
                </a14:m>
                <a:endParaRPr lang="es-MX" dirty="0"/>
              </a:p>
            </p:txBody>
          </p:sp>
        </mc:Choice>
        <mc:Fallback xmlns="">
          <p:sp>
            <p:nvSpPr>
              <p:cNvPr id="8" name="Rectángulo 7"/>
              <p:cNvSpPr>
                <a:spLocks noRot="1" noChangeAspect="1" noMove="1" noResize="1" noEditPoints="1" noAdjustHandles="1" noChangeArrowheads="1" noChangeShapeType="1" noTextEdit="1"/>
              </p:cNvSpPr>
              <p:nvPr/>
            </p:nvSpPr>
            <p:spPr>
              <a:xfrm>
                <a:off x="1763688" y="1396858"/>
                <a:ext cx="7249182" cy="848566"/>
              </a:xfrm>
              <a:prstGeom prst="rect">
                <a:avLst/>
              </a:prstGeom>
              <a:blipFill>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63178" y="2495379"/>
                <a:ext cx="8017644" cy="18672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plcHide m:val="on"/>
                          <m:mcs>
                            <m:mc>
                              <m:mcPr>
                                <m:count m:val="6"/>
                                <m:mcJc m:val="center"/>
                              </m:mcPr>
                            </m:mc>
                          </m:mcs>
                          <m:ctrlPr>
                            <a:rPr lang="es-MX" i="1">
                              <a:latin typeface="Cambria Math" panose="02040503050406030204" pitchFamily="18" charset="0"/>
                            </a:rPr>
                          </m:ctrlPr>
                        </m:mPr>
                        <m:mr>
                          <m:e>
                            <m:sSub>
                              <m:sSubPr>
                                <m:ctrlPr>
                                  <a:rPr lang="es-MX" i="1">
                                    <a:latin typeface="Cambria Math" panose="02040503050406030204" pitchFamily="18" charset="0"/>
                                  </a:rPr>
                                </m:ctrlPr>
                              </m:sSubPr>
                              <m:e>
                                <m:acc>
                                  <m:accPr>
                                    <m:chr m:val="̂"/>
                                    <m:ctrlPr>
                                      <a:rPr lang="es-MX" i="1">
                                        <a:latin typeface="Cambria Math" panose="02040503050406030204" pitchFamily="18" charset="0"/>
                                      </a:rPr>
                                    </m:ctrlPr>
                                  </m:accPr>
                                  <m:e>
                                    <m:r>
                                      <a:rPr lang="es-MX" i="1">
                                        <a:latin typeface="Cambria Math" panose="02040503050406030204" pitchFamily="18" charset="0"/>
                                      </a:rPr>
                                      <m:t>𝛽</m:t>
                                    </m:r>
                                  </m:e>
                                </m:acc>
                              </m:e>
                              <m:sub>
                                <m:r>
                                  <a:rPr lang="es-MX" i="0">
                                    <a:latin typeface="Cambria Math" panose="02040503050406030204" pitchFamily="18" charset="0"/>
                                  </a:rPr>
                                  <m:t>0</m:t>
                                </m:r>
                              </m:sub>
                            </m:sSub>
                            <m:nary>
                              <m:naryPr>
                                <m:chr m:val="∑"/>
                                <m:limLoc m:val="undOvr"/>
                                <m:ctrlPr>
                                  <a:rPr lang="es-MX" i="1">
                                    <a:latin typeface="Cambria Math" panose="02040503050406030204" pitchFamily="18" charset="0"/>
                                  </a:rPr>
                                </m:ctrlPr>
                              </m:naryPr>
                              <m:sub>
                                <m:r>
                                  <a:rPr lang="es-MX" i="1">
                                    <a:latin typeface="Cambria Math" panose="02040503050406030204" pitchFamily="18" charset="0"/>
                                  </a:rPr>
                                  <m:t>𝑖</m:t>
                                </m:r>
                                <m:r>
                                  <a:rPr lang="es-MX" i="0">
                                    <a:latin typeface="Cambria Math" panose="02040503050406030204" pitchFamily="18" charset="0"/>
                                  </a:rPr>
                                  <m:t>=1</m:t>
                                </m:r>
                              </m:sub>
                              <m:sup>
                                <m:r>
                                  <a:rPr lang="es-MX" i="1">
                                    <a:latin typeface="Cambria Math" panose="02040503050406030204" pitchFamily="18" charset="0"/>
                                  </a:rPr>
                                  <m:t>𝑛</m:t>
                                </m:r>
                              </m:sup>
                              <m:e>
                                <m:sSub>
                                  <m:sSubPr>
                                    <m:ctrlPr>
                                      <a:rPr lang="es-MX" i="1">
                                        <a:latin typeface="Cambria Math" panose="02040503050406030204" pitchFamily="18" charset="0"/>
                                      </a:rPr>
                                    </m:ctrlPr>
                                  </m:sSubPr>
                                  <m:e>
                                    <m:r>
                                      <a:rPr lang="es-MX" i="1">
                                        <a:latin typeface="Cambria Math" panose="02040503050406030204" pitchFamily="18" charset="0"/>
                                      </a:rPr>
                                      <m:t>𝑥</m:t>
                                    </m:r>
                                  </m:e>
                                  <m:sub>
                                    <m:r>
                                      <a:rPr lang="es-MX" i="1">
                                        <a:latin typeface="Cambria Math" panose="02040503050406030204" pitchFamily="18" charset="0"/>
                                      </a:rPr>
                                      <m:t>𝑖</m:t>
                                    </m:r>
                                    <m:r>
                                      <a:rPr lang="es-MX" i="0">
                                        <a:latin typeface="Cambria Math" panose="02040503050406030204" pitchFamily="18" charset="0"/>
                                      </a:rPr>
                                      <m:t>1</m:t>
                                    </m:r>
                                  </m:sub>
                                </m:sSub>
                              </m:e>
                            </m:nary>
                            <m:r>
                              <a:rPr lang="es-MX" i="0">
                                <a:latin typeface="Cambria Math" panose="02040503050406030204" pitchFamily="18" charset="0"/>
                              </a:rPr>
                              <m:t>+</m:t>
                            </m:r>
                          </m:e>
                          <m:e>
                            <m:sSub>
                              <m:sSubPr>
                                <m:ctrlPr>
                                  <a:rPr lang="es-MX" i="1">
                                    <a:latin typeface="Cambria Math" panose="02040503050406030204" pitchFamily="18" charset="0"/>
                                  </a:rPr>
                                </m:ctrlPr>
                              </m:sSubPr>
                              <m:e>
                                <m:acc>
                                  <m:accPr>
                                    <m:chr m:val="̂"/>
                                    <m:ctrlPr>
                                      <a:rPr lang="es-MX" i="1">
                                        <a:latin typeface="Cambria Math" panose="02040503050406030204" pitchFamily="18" charset="0"/>
                                      </a:rPr>
                                    </m:ctrlPr>
                                  </m:accPr>
                                  <m:e>
                                    <m:r>
                                      <a:rPr lang="es-MX" i="1">
                                        <a:latin typeface="Cambria Math" panose="02040503050406030204" pitchFamily="18" charset="0"/>
                                      </a:rPr>
                                      <m:t>𝛽</m:t>
                                    </m:r>
                                  </m:e>
                                </m:acc>
                              </m:e>
                              <m:sub>
                                <m:r>
                                  <a:rPr lang="es-MX" i="0">
                                    <a:latin typeface="Cambria Math" panose="02040503050406030204" pitchFamily="18" charset="0"/>
                                  </a:rPr>
                                  <m:t>1</m:t>
                                </m:r>
                              </m:sub>
                            </m:sSub>
                            <m:nary>
                              <m:naryPr>
                                <m:chr m:val="∑"/>
                                <m:limLoc m:val="undOvr"/>
                                <m:ctrlPr>
                                  <a:rPr lang="es-MX" i="1">
                                    <a:latin typeface="Cambria Math" panose="02040503050406030204" pitchFamily="18" charset="0"/>
                                  </a:rPr>
                                </m:ctrlPr>
                              </m:naryPr>
                              <m:sub>
                                <m:r>
                                  <a:rPr lang="es-MX" i="1">
                                    <a:latin typeface="Cambria Math" panose="02040503050406030204" pitchFamily="18" charset="0"/>
                                  </a:rPr>
                                  <m:t>𝑖</m:t>
                                </m:r>
                                <m:r>
                                  <a:rPr lang="es-MX" i="0">
                                    <a:latin typeface="Cambria Math" panose="02040503050406030204" pitchFamily="18" charset="0"/>
                                  </a:rPr>
                                  <m:t>=1</m:t>
                                </m:r>
                              </m:sub>
                              <m:sup>
                                <m:r>
                                  <a:rPr lang="es-MX" i="1">
                                    <a:latin typeface="Cambria Math" panose="02040503050406030204" pitchFamily="18" charset="0"/>
                                  </a:rPr>
                                  <m:t>𝑛</m:t>
                                </m:r>
                              </m:sup>
                              <m:e>
                                <m:sSubSup>
                                  <m:sSubSupPr>
                                    <m:ctrlPr>
                                      <a:rPr lang="es-MX" i="1">
                                        <a:latin typeface="Cambria Math" panose="02040503050406030204" pitchFamily="18" charset="0"/>
                                      </a:rPr>
                                    </m:ctrlPr>
                                  </m:sSubSupPr>
                                  <m:e>
                                    <m:r>
                                      <a:rPr lang="es-MX" i="1">
                                        <a:latin typeface="Cambria Math" panose="02040503050406030204" pitchFamily="18" charset="0"/>
                                      </a:rPr>
                                      <m:t>𝑥</m:t>
                                    </m:r>
                                  </m:e>
                                  <m:sub>
                                    <m:r>
                                      <a:rPr lang="es-MX" i="1">
                                        <a:latin typeface="Cambria Math" panose="02040503050406030204" pitchFamily="18" charset="0"/>
                                      </a:rPr>
                                      <m:t>𝑖</m:t>
                                    </m:r>
                                    <m:r>
                                      <a:rPr lang="es-MX" i="0">
                                        <a:latin typeface="Cambria Math" panose="02040503050406030204" pitchFamily="18" charset="0"/>
                                      </a:rPr>
                                      <m:t>1</m:t>
                                    </m:r>
                                  </m:sub>
                                  <m:sup>
                                    <m:r>
                                      <a:rPr lang="es-MX" i="0">
                                        <a:latin typeface="Cambria Math" panose="02040503050406030204" pitchFamily="18" charset="0"/>
                                      </a:rPr>
                                      <m:t>2</m:t>
                                    </m:r>
                                  </m:sup>
                                </m:sSubSup>
                              </m:e>
                            </m:nary>
                            <m:r>
                              <a:rPr lang="es-MX" i="0">
                                <a:latin typeface="Cambria Math" panose="02040503050406030204" pitchFamily="18" charset="0"/>
                              </a:rPr>
                              <m:t>+</m:t>
                            </m:r>
                          </m:e>
                          <m:e>
                            <m:sSub>
                              <m:sSubPr>
                                <m:ctrlPr>
                                  <a:rPr lang="es-MX" i="1">
                                    <a:latin typeface="Cambria Math" panose="02040503050406030204" pitchFamily="18" charset="0"/>
                                  </a:rPr>
                                </m:ctrlPr>
                              </m:sSubPr>
                              <m:e>
                                <m:acc>
                                  <m:accPr>
                                    <m:chr m:val="̂"/>
                                    <m:ctrlPr>
                                      <a:rPr lang="es-MX" i="1">
                                        <a:latin typeface="Cambria Math" panose="02040503050406030204" pitchFamily="18" charset="0"/>
                                      </a:rPr>
                                    </m:ctrlPr>
                                  </m:accPr>
                                  <m:e>
                                    <m:r>
                                      <a:rPr lang="es-MX" i="1">
                                        <a:latin typeface="Cambria Math" panose="02040503050406030204" pitchFamily="18" charset="0"/>
                                      </a:rPr>
                                      <m:t>𝛽</m:t>
                                    </m:r>
                                  </m:e>
                                </m:acc>
                              </m:e>
                              <m:sub>
                                <m:r>
                                  <a:rPr lang="es-MX" i="0">
                                    <a:latin typeface="Cambria Math" panose="02040503050406030204" pitchFamily="18" charset="0"/>
                                  </a:rPr>
                                  <m:t>2</m:t>
                                </m:r>
                              </m:sub>
                            </m:sSub>
                            <m:nary>
                              <m:naryPr>
                                <m:chr m:val="∑"/>
                                <m:limLoc m:val="undOvr"/>
                                <m:ctrlPr>
                                  <a:rPr lang="es-MX" i="1">
                                    <a:latin typeface="Cambria Math" panose="02040503050406030204" pitchFamily="18" charset="0"/>
                                  </a:rPr>
                                </m:ctrlPr>
                              </m:naryPr>
                              <m:sub>
                                <m:r>
                                  <a:rPr lang="es-MX" i="1">
                                    <a:latin typeface="Cambria Math" panose="02040503050406030204" pitchFamily="18" charset="0"/>
                                  </a:rPr>
                                  <m:t>𝑖</m:t>
                                </m:r>
                                <m:r>
                                  <a:rPr lang="es-MX" i="0">
                                    <a:latin typeface="Cambria Math" panose="02040503050406030204" pitchFamily="18" charset="0"/>
                                  </a:rPr>
                                  <m:t>=1</m:t>
                                </m:r>
                              </m:sub>
                              <m:sup>
                                <m:r>
                                  <a:rPr lang="es-MX" i="1">
                                    <a:latin typeface="Cambria Math" panose="02040503050406030204" pitchFamily="18" charset="0"/>
                                  </a:rPr>
                                  <m:t>𝑛</m:t>
                                </m:r>
                              </m:sup>
                              <m:e>
                                <m:sSub>
                                  <m:sSubPr>
                                    <m:ctrlPr>
                                      <a:rPr lang="es-MX" i="1">
                                        <a:latin typeface="Cambria Math" panose="02040503050406030204" pitchFamily="18" charset="0"/>
                                      </a:rPr>
                                    </m:ctrlPr>
                                  </m:sSubPr>
                                  <m:e>
                                    <m:r>
                                      <a:rPr lang="es-MX" i="1">
                                        <a:latin typeface="Cambria Math" panose="02040503050406030204" pitchFamily="18" charset="0"/>
                                      </a:rPr>
                                      <m:t>𝑥</m:t>
                                    </m:r>
                                  </m:e>
                                  <m:sub>
                                    <m:r>
                                      <a:rPr lang="es-MX" i="1">
                                        <a:latin typeface="Cambria Math" panose="02040503050406030204" pitchFamily="18" charset="0"/>
                                      </a:rPr>
                                      <m:t>𝑖</m:t>
                                    </m:r>
                                    <m:r>
                                      <a:rPr lang="es-MX" i="0">
                                        <a:latin typeface="Cambria Math" panose="02040503050406030204" pitchFamily="18" charset="0"/>
                                      </a:rPr>
                                      <m:t>1</m:t>
                                    </m:r>
                                  </m:sub>
                                </m:sSub>
                                <m:sSub>
                                  <m:sSubPr>
                                    <m:ctrlPr>
                                      <a:rPr lang="es-MX" i="1">
                                        <a:latin typeface="Cambria Math" panose="02040503050406030204" pitchFamily="18" charset="0"/>
                                      </a:rPr>
                                    </m:ctrlPr>
                                  </m:sSubPr>
                                  <m:e>
                                    <m:r>
                                      <a:rPr lang="es-MX" i="1">
                                        <a:latin typeface="Cambria Math" panose="02040503050406030204" pitchFamily="18" charset="0"/>
                                      </a:rPr>
                                      <m:t>𝑥</m:t>
                                    </m:r>
                                  </m:e>
                                  <m:sub>
                                    <m:r>
                                      <a:rPr lang="es-MX" i="1">
                                        <a:latin typeface="Cambria Math" panose="02040503050406030204" pitchFamily="18" charset="0"/>
                                      </a:rPr>
                                      <m:t>𝑖</m:t>
                                    </m:r>
                                    <m:r>
                                      <a:rPr lang="es-MX" i="0">
                                        <a:latin typeface="Cambria Math" panose="02040503050406030204" pitchFamily="18" charset="0"/>
                                      </a:rPr>
                                      <m:t>2</m:t>
                                    </m:r>
                                  </m:sub>
                                </m:sSub>
                              </m:e>
                            </m:nary>
                            <m:r>
                              <a:rPr lang="es-MX" i="0">
                                <a:latin typeface="Cambria Math" panose="02040503050406030204" pitchFamily="18" charset="0"/>
                              </a:rPr>
                              <m:t>+</m:t>
                            </m:r>
                          </m:e>
                          <m:e>
                            <m:r>
                              <a:rPr lang="es-MX" i="0">
                                <a:latin typeface="Cambria Math" panose="02040503050406030204" pitchFamily="18" charset="0"/>
                              </a:rPr>
                              <m:t>…</m:t>
                            </m:r>
                          </m:e>
                          <m:e>
                            <m:r>
                              <a:rPr lang="es-MX" i="0">
                                <a:latin typeface="Cambria Math" panose="02040503050406030204" pitchFamily="18" charset="0"/>
                              </a:rPr>
                              <m:t>+</m:t>
                            </m:r>
                            <m:sSub>
                              <m:sSubPr>
                                <m:ctrlPr>
                                  <a:rPr lang="es-MX" i="1">
                                    <a:latin typeface="Cambria Math" panose="02040503050406030204" pitchFamily="18" charset="0"/>
                                  </a:rPr>
                                </m:ctrlPr>
                              </m:sSubPr>
                              <m:e>
                                <m:acc>
                                  <m:accPr>
                                    <m:chr m:val="̂"/>
                                    <m:ctrlPr>
                                      <a:rPr lang="es-MX" i="1">
                                        <a:latin typeface="Cambria Math" panose="02040503050406030204" pitchFamily="18" charset="0"/>
                                      </a:rPr>
                                    </m:ctrlPr>
                                  </m:accPr>
                                  <m:e>
                                    <m:r>
                                      <a:rPr lang="es-MX" i="1">
                                        <a:latin typeface="Cambria Math" panose="02040503050406030204" pitchFamily="18" charset="0"/>
                                      </a:rPr>
                                      <m:t>𝛽</m:t>
                                    </m:r>
                                  </m:e>
                                </m:acc>
                              </m:e>
                              <m:sub>
                                <m:r>
                                  <a:rPr lang="es-MX" i="1">
                                    <a:latin typeface="Cambria Math" panose="02040503050406030204" pitchFamily="18" charset="0"/>
                                  </a:rPr>
                                  <m:t>𝑘</m:t>
                                </m:r>
                              </m:sub>
                            </m:sSub>
                            <m:nary>
                              <m:naryPr>
                                <m:chr m:val="∑"/>
                                <m:limLoc m:val="undOvr"/>
                                <m:ctrlPr>
                                  <a:rPr lang="es-MX" i="1">
                                    <a:latin typeface="Cambria Math" panose="02040503050406030204" pitchFamily="18" charset="0"/>
                                  </a:rPr>
                                </m:ctrlPr>
                              </m:naryPr>
                              <m:sub>
                                <m:r>
                                  <a:rPr lang="es-MX" i="1">
                                    <a:latin typeface="Cambria Math" panose="02040503050406030204" pitchFamily="18" charset="0"/>
                                  </a:rPr>
                                  <m:t>𝑖</m:t>
                                </m:r>
                                <m:r>
                                  <a:rPr lang="es-MX" i="0">
                                    <a:latin typeface="Cambria Math" panose="02040503050406030204" pitchFamily="18" charset="0"/>
                                  </a:rPr>
                                  <m:t>=1</m:t>
                                </m:r>
                              </m:sub>
                              <m:sup>
                                <m:r>
                                  <a:rPr lang="es-MX" i="1">
                                    <a:latin typeface="Cambria Math" panose="02040503050406030204" pitchFamily="18" charset="0"/>
                                  </a:rPr>
                                  <m:t>𝑛</m:t>
                                </m:r>
                              </m:sup>
                              <m:e>
                                <m:sSub>
                                  <m:sSubPr>
                                    <m:ctrlPr>
                                      <a:rPr lang="es-MX" i="1">
                                        <a:latin typeface="Cambria Math" panose="02040503050406030204" pitchFamily="18" charset="0"/>
                                      </a:rPr>
                                    </m:ctrlPr>
                                  </m:sSubPr>
                                  <m:e>
                                    <m:r>
                                      <a:rPr lang="es-MX" i="1">
                                        <a:latin typeface="Cambria Math" panose="02040503050406030204" pitchFamily="18" charset="0"/>
                                      </a:rPr>
                                      <m:t>𝑥</m:t>
                                    </m:r>
                                  </m:e>
                                  <m:sub>
                                    <m:r>
                                      <a:rPr lang="es-MX" i="1">
                                        <a:latin typeface="Cambria Math" panose="02040503050406030204" pitchFamily="18" charset="0"/>
                                      </a:rPr>
                                      <m:t>𝑖</m:t>
                                    </m:r>
                                    <m:r>
                                      <a:rPr lang="es-MX" i="0">
                                        <a:latin typeface="Cambria Math" panose="02040503050406030204" pitchFamily="18" charset="0"/>
                                      </a:rPr>
                                      <m:t>1</m:t>
                                    </m:r>
                                  </m:sub>
                                </m:sSub>
                                <m:sSub>
                                  <m:sSubPr>
                                    <m:ctrlPr>
                                      <a:rPr lang="es-MX" i="1">
                                        <a:latin typeface="Cambria Math" panose="02040503050406030204" pitchFamily="18" charset="0"/>
                                      </a:rPr>
                                    </m:ctrlPr>
                                  </m:sSubPr>
                                  <m:e>
                                    <m:r>
                                      <a:rPr lang="es-MX" i="1">
                                        <a:latin typeface="Cambria Math" panose="02040503050406030204" pitchFamily="18" charset="0"/>
                                      </a:rPr>
                                      <m:t>𝑥</m:t>
                                    </m:r>
                                  </m:e>
                                  <m:sub>
                                    <m:r>
                                      <a:rPr lang="es-MX" i="1">
                                        <a:latin typeface="Cambria Math" panose="02040503050406030204" pitchFamily="18" charset="0"/>
                                      </a:rPr>
                                      <m:t>𝑖𝑘</m:t>
                                    </m:r>
                                  </m:sub>
                                </m:sSub>
                                <m:r>
                                  <a:rPr lang="es-MX" i="0">
                                    <a:latin typeface="Cambria Math" panose="02040503050406030204" pitchFamily="18" charset="0"/>
                                  </a:rPr>
                                  <m:t>=</m:t>
                                </m:r>
                              </m:e>
                            </m:nary>
                          </m:e>
                          <m:e>
                            <m:nary>
                              <m:naryPr>
                                <m:chr m:val="∑"/>
                                <m:limLoc m:val="undOvr"/>
                                <m:ctrlPr>
                                  <a:rPr lang="es-MX" i="1">
                                    <a:latin typeface="Cambria Math" panose="02040503050406030204" pitchFamily="18" charset="0"/>
                                  </a:rPr>
                                </m:ctrlPr>
                              </m:naryPr>
                              <m:sub>
                                <m:r>
                                  <a:rPr lang="es-MX" i="1">
                                    <a:latin typeface="Cambria Math" panose="02040503050406030204" pitchFamily="18" charset="0"/>
                                  </a:rPr>
                                  <m:t>𝑖</m:t>
                                </m:r>
                                <m:r>
                                  <a:rPr lang="es-MX" i="0">
                                    <a:latin typeface="Cambria Math" panose="02040503050406030204" pitchFamily="18" charset="0"/>
                                  </a:rPr>
                                  <m:t>=1</m:t>
                                </m:r>
                              </m:sub>
                              <m:sup>
                                <m:r>
                                  <a:rPr lang="es-MX" i="1">
                                    <a:latin typeface="Cambria Math" panose="02040503050406030204" pitchFamily="18" charset="0"/>
                                  </a:rPr>
                                  <m:t>𝑛</m:t>
                                </m:r>
                              </m:sup>
                              <m:e>
                                <m:sSub>
                                  <m:sSubPr>
                                    <m:ctrlPr>
                                      <a:rPr lang="es-MX" i="1">
                                        <a:latin typeface="Cambria Math" panose="02040503050406030204" pitchFamily="18" charset="0"/>
                                      </a:rPr>
                                    </m:ctrlPr>
                                  </m:sSubPr>
                                  <m:e>
                                    <m:r>
                                      <a:rPr lang="es-MX" i="1">
                                        <a:latin typeface="Cambria Math" panose="02040503050406030204" pitchFamily="18" charset="0"/>
                                      </a:rPr>
                                      <m:t>𝑥</m:t>
                                    </m:r>
                                  </m:e>
                                  <m:sub>
                                    <m:r>
                                      <a:rPr lang="es-MX" i="1">
                                        <a:latin typeface="Cambria Math" panose="02040503050406030204" pitchFamily="18" charset="0"/>
                                      </a:rPr>
                                      <m:t>𝑖</m:t>
                                    </m:r>
                                    <m:r>
                                      <a:rPr lang="es-MX" i="0">
                                        <a:latin typeface="Cambria Math" panose="02040503050406030204" pitchFamily="18" charset="0"/>
                                      </a:rPr>
                                      <m:t>1</m:t>
                                    </m:r>
                                  </m:sub>
                                </m:sSub>
                                <m:sSub>
                                  <m:sSubPr>
                                    <m:ctrlPr>
                                      <a:rPr lang="es-MX" i="1">
                                        <a:latin typeface="Cambria Math" panose="02040503050406030204" pitchFamily="18" charset="0"/>
                                      </a:rPr>
                                    </m:ctrlPr>
                                  </m:sSubPr>
                                  <m:e>
                                    <m:r>
                                      <a:rPr lang="es-MX" i="1">
                                        <a:latin typeface="Cambria Math" panose="02040503050406030204" pitchFamily="18" charset="0"/>
                                      </a:rPr>
                                      <m:t>𝑦</m:t>
                                    </m:r>
                                  </m:e>
                                  <m:sub>
                                    <m:r>
                                      <a:rPr lang="es-MX" i="1">
                                        <a:latin typeface="Cambria Math" panose="02040503050406030204" pitchFamily="18" charset="0"/>
                                      </a:rPr>
                                      <m:t>𝑖</m:t>
                                    </m:r>
                                  </m:sub>
                                </m:sSub>
                              </m:e>
                            </m:nary>
                          </m:e>
                        </m:mr>
                        <m:mr>
                          <m:e>
                            <m:r>
                              <a:rPr lang="es-MX" i="0">
                                <a:latin typeface="Cambria Math" panose="02040503050406030204" pitchFamily="18" charset="0"/>
                              </a:rPr>
                              <m:t>⋮</m:t>
                            </m:r>
                          </m:e>
                          <m:e>
                            <m:r>
                              <a:rPr lang="es-MX" i="0">
                                <a:latin typeface="Cambria Math" panose="02040503050406030204" pitchFamily="18" charset="0"/>
                              </a:rPr>
                              <m:t>⋮</m:t>
                            </m:r>
                          </m:e>
                          <m:e>
                            <m:r>
                              <a:rPr lang="es-MX" i="0">
                                <a:latin typeface="Cambria Math" panose="02040503050406030204" pitchFamily="18" charset="0"/>
                              </a:rPr>
                              <m:t>⋮</m:t>
                            </m:r>
                          </m:e>
                          <m:e>
                            <m:r>
                              <a:rPr lang="es-MX" i="0">
                                <a:latin typeface="Cambria Math" panose="02040503050406030204" pitchFamily="18" charset="0"/>
                              </a:rPr>
                              <m:t>…</m:t>
                            </m:r>
                          </m:e>
                          <m:e>
                            <m:r>
                              <a:rPr lang="es-MX" i="0">
                                <a:latin typeface="Cambria Math" panose="02040503050406030204" pitchFamily="18" charset="0"/>
                              </a:rPr>
                              <m:t>⋮</m:t>
                            </m:r>
                          </m:e>
                          <m:e>
                            <m:r>
                              <a:rPr lang="es-MX" i="0">
                                <a:latin typeface="Cambria Math" panose="02040503050406030204" pitchFamily="18" charset="0"/>
                              </a:rPr>
                              <m:t>⋮</m:t>
                            </m:r>
                          </m:e>
                        </m:mr>
                        <m:mr>
                          <m:e>
                            <m:sSub>
                              <m:sSubPr>
                                <m:ctrlPr>
                                  <a:rPr lang="es-MX" i="1">
                                    <a:latin typeface="Cambria Math" panose="02040503050406030204" pitchFamily="18" charset="0"/>
                                  </a:rPr>
                                </m:ctrlPr>
                              </m:sSubPr>
                              <m:e>
                                <m:acc>
                                  <m:accPr>
                                    <m:chr m:val="̂"/>
                                    <m:ctrlPr>
                                      <a:rPr lang="es-MX" i="1">
                                        <a:latin typeface="Cambria Math" panose="02040503050406030204" pitchFamily="18" charset="0"/>
                                      </a:rPr>
                                    </m:ctrlPr>
                                  </m:accPr>
                                  <m:e>
                                    <m:r>
                                      <a:rPr lang="es-MX" i="1">
                                        <a:latin typeface="Cambria Math" panose="02040503050406030204" pitchFamily="18" charset="0"/>
                                      </a:rPr>
                                      <m:t>𝛽</m:t>
                                    </m:r>
                                  </m:e>
                                </m:acc>
                              </m:e>
                              <m:sub>
                                <m:r>
                                  <a:rPr lang="es-MX" i="0">
                                    <a:latin typeface="Cambria Math" panose="02040503050406030204" pitchFamily="18" charset="0"/>
                                  </a:rPr>
                                  <m:t>0</m:t>
                                </m:r>
                              </m:sub>
                            </m:sSub>
                            <m:nary>
                              <m:naryPr>
                                <m:chr m:val="∑"/>
                                <m:limLoc m:val="undOvr"/>
                                <m:ctrlPr>
                                  <a:rPr lang="es-MX" i="1">
                                    <a:latin typeface="Cambria Math" panose="02040503050406030204" pitchFamily="18" charset="0"/>
                                  </a:rPr>
                                </m:ctrlPr>
                              </m:naryPr>
                              <m:sub>
                                <m:r>
                                  <a:rPr lang="es-MX" i="1">
                                    <a:latin typeface="Cambria Math" panose="02040503050406030204" pitchFamily="18" charset="0"/>
                                  </a:rPr>
                                  <m:t>𝑖</m:t>
                                </m:r>
                                <m:r>
                                  <a:rPr lang="es-MX" i="0">
                                    <a:latin typeface="Cambria Math" panose="02040503050406030204" pitchFamily="18" charset="0"/>
                                  </a:rPr>
                                  <m:t>=1</m:t>
                                </m:r>
                              </m:sub>
                              <m:sup>
                                <m:r>
                                  <a:rPr lang="es-MX" i="1">
                                    <a:latin typeface="Cambria Math" panose="02040503050406030204" pitchFamily="18" charset="0"/>
                                  </a:rPr>
                                  <m:t>𝑛</m:t>
                                </m:r>
                              </m:sup>
                              <m:e>
                                <m:sSub>
                                  <m:sSubPr>
                                    <m:ctrlPr>
                                      <a:rPr lang="es-MX" i="1">
                                        <a:latin typeface="Cambria Math" panose="02040503050406030204" pitchFamily="18" charset="0"/>
                                      </a:rPr>
                                    </m:ctrlPr>
                                  </m:sSubPr>
                                  <m:e>
                                    <m:r>
                                      <a:rPr lang="es-MX" i="1">
                                        <a:latin typeface="Cambria Math" panose="02040503050406030204" pitchFamily="18" charset="0"/>
                                      </a:rPr>
                                      <m:t>𝑥</m:t>
                                    </m:r>
                                  </m:e>
                                  <m:sub>
                                    <m:r>
                                      <a:rPr lang="es-MX" i="1">
                                        <a:latin typeface="Cambria Math" panose="02040503050406030204" pitchFamily="18" charset="0"/>
                                      </a:rPr>
                                      <m:t>𝑖𝑘</m:t>
                                    </m:r>
                                  </m:sub>
                                </m:sSub>
                              </m:e>
                            </m:nary>
                            <m:r>
                              <a:rPr lang="es-MX" i="0">
                                <a:latin typeface="Cambria Math" panose="02040503050406030204" pitchFamily="18" charset="0"/>
                              </a:rPr>
                              <m:t>+</m:t>
                            </m:r>
                          </m:e>
                          <m:e>
                            <m:sSub>
                              <m:sSubPr>
                                <m:ctrlPr>
                                  <a:rPr lang="es-MX" i="1">
                                    <a:latin typeface="Cambria Math" panose="02040503050406030204" pitchFamily="18" charset="0"/>
                                  </a:rPr>
                                </m:ctrlPr>
                              </m:sSubPr>
                              <m:e>
                                <m:acc>
                                  <m:accPr>
                                    <m:chr m:val="̂"/>
                                    <m:ctrlPr>
                                      <a:rPr lang="es-MX" i="1">
                                        <a:latin typeface="Cambria Math" panose="02040503050406030204" pitchFamily="18" charset="0"/>
                                      </a:rPr>
                                    </m:ctrlPr>
                                  </m:accPr>
                                  <m:e>
                                    <m:r>
                                      <a:rPr lang="es-MX" i="1">
                                        <a:latin typeface="Cambria Math" panose="02040503050406030204" pitchFamily="18" charset="0"/>
                                      </a:rPr>
                                      <m:t>𝛽</m:t>
                                    </m:r>
                                  </m:e>
                                </m:acc>
                              </m:e>
                              <m:sub>
                                <m:r>
                                  <a:rPr lang="es-MX" i="0">
                                    <a:latin typeface="Cambria Math" panose="02040503050406030204" pitchFamily="18" charset="0"/>
                                  </a:rPr>
                                  <m:t>1</m:t>
                                </m:r>
                              </m:sub>
                            </m:sSub>
                            <m:nary>
                              <m:naryPr>
                                <m:chr m:val="∑"/>
                                <m:limLoc m:val="undOvr"/>
                                <m:ctrlPr>
                                  <a:rPr lang="es-MX" i="1">
                                    <a:latin typeface="Cambria Math" panose="02040503050406030204" pitchFamily="18" charset="0"/>
                                  </a:rPr>
                                </m:ctrlPr>
                              </m:naryPr>
                              <m:sub>
                                <m:r>
                                  <a:rPr lang="es-MX" i="1">
                                    <a:latin typeface="Cambria Math" panose="02040503050406030204" pitchFamily="18" charset="0"/>
                                  </a:rPr>
                                  <m:t>𝑖</m:t>
                                </m:r>
                                <m:r>
                                  <a:rPr lang="es-MX" i="0">
                                    <a:latin typeface="Cambria Math" panose="02040503050406030204" pitchFamily="18" charset="0"/>
                                  </a:rPr>
                                  <m:t>=1</m:t>
                                </m:r>
                              </m:sub>
                              <m:sup>
                                <m:r>
                                  <a:rPr lang="es-MX" i="1">
                                    <a:latin typeface="Cambria Math" panose="02040503050406030204" pitchFamily="18" charset="0"/>
                                  </a:rPr>
                                  <m:t>𝑛</m:t>
                                </m:r>
                              </m:sup>
                              <m:e>
                                <m:sSub>
                                  <m:sSubPr>
                                    <m:ctrlPr>
                                      <a:rPr lang="es-MX" i="1">
                                        <a:latin typeface="Cambria Math" panose="02040503050406030204" pitchFamily="18" charset="0"/>
                                      </a:rPr>
                                    </m:ctrlPr>
                                  </m:sSubPr>
                                  <m:e>
                                    <m:r>
                                      <a:rPr lang="es-MX" i="1">
                                        <a:latin typeface="Cambria Math" panose="02040503050406030204" pitchFamily="18" charset="0"/>
                                      </a:rPr>
                                      <m:t>𝑥</m:t>
                                    </m:r>
                                  </m:e>
                                  <m:sub>
                                    <m:r>
                                      <a:rPr lang="es-MX" i="1">
                                        <a:latin typeface="Cambria Math" panose="02040503050406030204" pitchFamily="18" charset="0"/>
                                      </a:rPr>
                                      <m:t>𝑖𝑘</m:t>
                                    </m:r>
                                  </m:sub>
                                </m:sSub>
                                <m:sSub>
                                  <m:sSubPr>
                                    <m:ctrlPr>
                                      <a:rPr lang="es-MX" i="1">
                                        <a:latin typeface="Cambria Math" panose="02040503050406030204" pitchFamily="18" charset="0"/>
                                      </a:rPr>
                                    </m:ctrlPr>
                                  </m:sSubPr>
                                  <m:e>
                                    <m:r>
                                      <a:rPr lang="es-MX" i="1">
                                        <a:latin typeface="Cambria Math" panose="02040503050406030204" pitchFamily="18" charset="0"/>
                                      </a:rPr>
                                      <m:t>𝑥</m:t>
                                    </m:r>
                                  </m:e>
                                  <m:sub>
                                    <m:r>
                                      <a:rPr lang="es-MX" i="1">
                                        <a:latin typeface="Cambria Math" panose="02040503050406030204" pitchFamily="18" charset="0"/>
                                      </a:rPr>
                                      <m:t>𝑖</m:t>
                                    </m:r>
                                    <m:r>
                                      <a:rPr lang="es-MX" i="0">
                                        <a:latin typeface="Cambria Math" panose="02040503050406030204" pitchFamily="18" charset="0"/>
                                      </a:rPr>
                                      <m:t>1</m:t>
                                    </m:r>
                                  </m:sub>
                                </m:sSub>
                              </m:e>
                            </m:nary>
                            <m:r>
                              <a:rPr lang="es-MX" i="0">
                                <a:latin typeface="Cambria Math" panose="02040503050406030204" pitchFamily="18" charset="0"/>
                              </a:rPr>
                              <m:t>+</m:t>
                            </m:r>
                          </m:e>
                          <m:e>
                            <m:sSub>
                              <m:sSubPr>
                                <m:ctrlPr>
                                  <a:rPr lang="es-MX" i="1">
                                    <a:latin typeface="Cambria Math" panose="02040503050406030204" pitchFamily="18" charset="0"/>
                                  </a:rPr>
                                </m:ctrlPr>
                              </m:sSubPr>
                              <m:e>
                                <m:acc>
                                  <m:accPr>
                                    <m:chr m:val="̂"/>
                                    <m:ctrlPr>
                                      <a:rPr lang="es-MX" i="1">
                                        <a:latin typeface="Cambria Math" panose="02040503050406030204" pitchFamily="18" charset="0"/>
                                      </a:rPr>
                                    </m:ctrlPr>
                                  </m:accPr>
                                  <m:e>
                                    <m:r>
                                      <a:rPr lang="es-MX" i="1">
                                        <a:latin typeface="Cambria Math" panose="02040503050406030204" pitchFamily="18" charset="0"/>
                                      </a:rPr>
                                      <m:t>𝛽</m:t>
                                    </m:r>
                                  </m:e>
                                </m:acc>
                              </m:e>
                              <m:sub>
                                <m:r>
                                  <a:rPr lang="es-MX" i="0">
                                    <a:latin typeface="Cambria Math" panose="02040503050406030204" pitchFamily="18" charset="0"/>
                                  </a:rPr>
                                  <m:t>2</m:t>
                                </m:r>
                              </m:sub>
                            </m:sSub>
                            <m:nary>
                              <m:naryPr>
                                <m:chr m:val="∑"/>
                                <m:limLoc m:val="undOvr"/>
                                <m:ctrlPr>
                                  <a:rPr lang="es-MX" i="1">
                                    <a:latin typeface="Cambria Math" panose="02040503050406030204" pitchFamily="18" charset="0"/>
                                  </a:rPr>
                                </m:ctrlPr>
                              </m:naryPr>
                              <m:sub>
                                <m:r>
                                  <a:rPr lang="es-MX" i="1">
                                    <a:latin typeface="Cambria Math" panose="02040503050406030204" pitchFamily="18" charset="0"/>
                                  </a:rPr>
                                  <m:t>𝑖</m:t>
                                </m:r>
                                <m:r>
                                  <a:rPr lang="es-MX" i="0">
                                    <a:latin typeface="Cambria Math" panose="02040503050406030204" pitchFamily="18" charset="0"/>
                                  </a:rPr>
                                  <m:t>=1</m:t>
                                </m:r>
                              </m:sub>
                              <m:sup>
                                <m:r>
                                  <a:rPr lang="es-MX" i="1">
                                    <a:latin typeface="Cambria Math" panose="02040503050406030204" pitchFamily="18" charset="0"/>
                                  </a:rPr>
                                  <m:t>𝑛</m:t>
                                </m:r>
                              </m:sup>
                              <m:e>
                                <m:sSub>
                                  <m:sSubPr>
                                    <m:ctrlPr>
                                      <a:rPr lang="es-MX" i="1">
                                        <a:latin typeface="Cambria Math" panose="02040503050406030204" pitchFamily="18" charset="0"/>
                                      </a:rPr>
                                    </m:ctrlPr>
                                  </m:sSubPr>
                                  <m:e>
                                    <m:r>
                                      <a:rPr lang="es-MX" i="1">
                                        <a:latin typeface="Cambria Math" panose="02040503050406030204" pitchFamily="18" charset="0"/>
                                      </a:rPr>
                                      <m:t>𝑥</m:t>
                                    </m:r>
                                  </m:e>
                                  <m:sub>
                                    <m:r>
                                      <a:rPr lang="es-MX" i="1">
                                        <a:latin typeface="Cambria Math" panose="02040503050406030204" pitchFamily="18" charset="0"/>
                                      </a:rPr>
                                      <m:t>𝑖𝑘</m:t>
                                    </m:r>
                                  </m:sub>
                                </m:sSub>
                                <m:sSub>
                                  <m:sSubPr>
                                    <m:ctrlPr>
                                      <a:rPr lang="es-MX" i="1">
                                        <a:latin typeface="Cambria Math" panose="02040503050406030204" pitchFamily="18" charset="0"/>
                                      </a:rPr>
                                    </m:ctrlPr>
                                  </m:sSubPr>
                                  <m:e>
                                    <m:r>
                                      <a:rPr lang="es-MX" i="1">
                                        <a:latin typeface="Cambria Math" panose="02040503050406030204" pitchFamily="18" charset="0"/>
                                      </a:rPr>
                                      <m:t>𝑥</m:t>
                                    </m:r>
                                  </m:e>
                                  <m:sub>
                                    <m:r>
                                      <a:rPr lang="es-MX" i="1">
                                        <a:latin typeface="Cambria Math" panose="02040503050406030204" pitchFamily="18" charset="0"/>
                                      </a:rPr>
                                      <m:t>𝑖</m:t>
                                    </m:r>
                                    <m:r>
                                      <a:rPr lang="es-MX" i="0">
                                        <a:latin typeface="Cambria Math" panose="02040503050406030204" pitchFamily="18" charset="0"/>
                                      </a:rPr>
                                      <m:t>2</m:t>
                                    </m:r>
                                  </m:sub>
                                </m:sSub>
                              </m:e>
                            </m:nary>
                            <m:r>
                              <a:rPr lang="es-MX" i="0">
                                <a:latin typeface="Cambria Math" panose="02040503050406030204" pitchFamily="18" charset="0"/>
                              </a:rPr>
                              <m:t>+</m:t>
                            </m:r>
                          </m:e>
                          <m:e>
                            <m:r>
                              <a:rPr lang="es-MX" i="0">
                                <a:latin typeface="Cambria Math" panose="02040503050406030204" pitchFamily="18" charset="0"/>
                              </a:rPr>
                              <m:t>…</m:t>
                            </m:r>
                          </m:e>
                          <m:e>
                            <m:r>
                              <a:rPr lang="es-MX" i="0">
                                <a:latin typeface="Cambria Math" panose="02040503050406030204" pitchFamily="18" charset="0"/>
                              </a:rPr>
                              <m:t>+</m:t>
                            </m:r>
                            <m:sSub>
                              <m:sSubPr>
                                <m:ctrlPr>
                                  <a:rPr lang="es-MX" i="1">
                                    <a:latin typeface="Cambria Math" panose="02040503050406030204" pitchFamily="18" charset="0"/>
                                  </a:rPr>
                                </m:ctrlPr>
                              </m:sSubPr>
                              <m:e>
                                <m:acc>
                                  <m:accPr>
                                    <m:chr m:val="̂"/>
                                    <m:ctrlPr>
                                      <a:rPr lang="es-MX" i="1">
                                        <a:latin typeface="Cambria Math" panose="02040503050406030204" pitchFamily="18" charset="0"/>
                                      </a:rPr>
                                    </m:ctrlPr>
                                  </m:accPr>
                                  <m:e>
                                    <m:r>
                                      <a:rPr lang="es-MX" i="1">
                                        <a:latin typeface="Cambria Math" panose="02040503050406030204" pitchFamily="18" charset="0"/>
                                      </a:rPr>
                                      <m:t>𝛽</m:t>
                                    </m:r>
                                  </m:e>
                                </m:acc>
                              </m:e>
                              <m:sub>
                                <m:r>
                                  <a:rPr lang="es-MX" i="1">
                                    <a:latin typeface="Cambria Math" panose="02040503050406030204" pitchFamily="18" charset="0"/>
                                  </a:rPr>
                                  <m:t>𝑘</m:t>
                                </m:r>
                              </m:sub>
                            </m:sSub>
                            <m:nary>
                              <m:naryPr>
                                <m:chr m:val="∑"/>
                                <m:limLoc m:val="undOvr"/>
                                <m:ctrlPr>
                                  <a:rPr lang="es-MX" i="1">
                                    <a:latin typeface="Cambria Math" panose="02040503050406030204" pitchFamily="18" charset="0"/>
                                  </a:rPr>
                                </m:ctrlPr>
                              </m:naryPr>
                              <m:sub>
                                <m:r>
                                  <a:rPr lang="es-MX" i="1">
                                    <a:latin typeface="Cambria Math" panose="02040503050406030204" pitchFamily="18" charset="0"/>
                                  </a:rPr>
                                  <m:t>𝑖</m:t>
                                </m:r>
                                <m:r>
                                  <a:rPr lang="es-MX" i="0">
                                    <a:latin typeface="Cambria Math" panose="02040503050406030204" pitchFamily="18" charset="0"/>
                                  </a:rPr>
                                  <m:t>=1</m:t>
                                </m:r>
                              </m:sub>
                              <m:sup>
                                <m:r>
                                  <a:rPr lang="es-MX" i="1">
                                    <a:latin typeface="Cambria Math" panose="02040503050406030204" pitchFamily="18" charset="0"/>
                                  </a:rPr>
                                  <m:t>𝑛</m:t>
                                </m:r>
                              </m:sup>
                              <m:e>
                                <m:sSubSup>
                                  <m:sSubSupPr>
                                    <m:ctrlPr>
                                      <a:rPr lang="es-MX" i="1">
                                        <a:latin typeface="Cambria Math" panose="02040503050406030204" pitchFamily="18" charset="0"/>
                                      </a:rPr>
                                    </m:ctrlPr>
                                  </m:sSubSupPr>
                                  <m:e>
                                    <m:r>
                                      <a:rPr lang="es-MX" i="1">
                                        <a:latin typeface="Cambria Math" panose="02040503050406030204" pitchFamily="18" charset="0"/>
                                      </a:rPr>
                                      <m:t>𝑥</m:t>
                                    </m:r>
                                  </m:e>
                                  <m:sub>
                                    <m:r>
                                      <a:rPr lang="es-MX" i="1">
                                        <a:latin typeface="Cambria Math" panose="02040503050406030204" pitchFamily="18" charset="0"/>
                                      </a:rPr>
                                      <m:t>𝑖𝑘</m:t>
                                    </m:r>
                                  </m:sub>
                                  <m:sup>
                                    <m:r>
                                      <a:rPr lang="es-MX" i="0">
                                        <a:latin typeface="Cambria Math" panose="02040503050406030204" pitchFamily="18" charset="0"/>
                                      </a:rPr>
                                      <m:t>2</m:t>
                                    </m:r>
                                  </m:sup>
                                </m:sSubSup>
                                <m:r>
                                  <a:rPr lang="es-MX" i="0">
                                    <a:latin typeface="Cambria Math" panose="02040503050406030204" pitchFamily="18" charset="0"/>
                                  </a:rPr>
                                  <m:t>=</m:t>
                                </m:r>
                              </m:e>
                            </m:nary>
                          </m:e>
                          <m:e>
                            <m:nary>
                              <m:naryPr>
                                <m:chr m:val="∑"/>
                                <m:limLoc m:val="undOvr"/>
                                <m:ctrlPr>
                                  <a:rPr lang="es-MX" i="1">
                                    <a:latin typeface="Cambria Math" panose="02040503050406030204" pitchFamily="18" charset="0"/>
                                  </a:rPr>
                                </m:ctrlPr>
                              </m:naryPr>
                              <m:sub>
                                <m:r>
                                  <a:rPr lang="es-MX" i="1">
                                    <a:latin typeface="Cambria Math" panose="02040503050406030204" pitchFamily="18" charset="0"/>
                                  </a:rPr>
                                  <m:t>𝑖</m:t>
                                </m:r>
                                <m:r>
                                  <a:rPr lang="es-MX" i="0">
                                    <a:latin typeface="Cambria Math" panose="02040503050406030204" pitchFamily="18" charset="0"/>
                                  </a:rPr>
                                  <m:t>=1</m:t>
                                </m:r>
                              </m:sub>
                              <m:sup>
                                <m:r>
                                  <a:rPr lang="es-MX" i="1">
                                    <a:latin typeface="Cambria Math" panose="02040503050406030204" pitchFamily="18" charset="0"/>
                                  </a:rPr>
                                  <m:t>𝑛</m:t>
                                </m:r>
                              </m:sup>
                              <m:e>
                                <m:sSub>
                                  <m:sSubPr>
                                    <m:ctrlPr>
                                      <a:rPr lang="es-MX" i="1">
                                        <a:latin typeface="Cambria Math" panose="02040503050406030204" pitchFamily="18" charset="0"/>
                                      </a:rPr>
                                    </m:ctrlPr>
                                  </m:sSubPr>
                                  <m:e>
                                    <m:r>
                                      <a:rPr lang="es-MX" i="1">
                                        <a:latin typeface="Cambria Math" panose="02040503050406030204" pitchFamily="18" charset="0"/>
                                      </a:rPr>
                                      <m:t>𝑥</m:t>
                                    </m:r>
                                  </m:e>
                                  <m:sub>
                                    <m:r>
                                      <a:rPr lang="es-MX" i="1">
                                        <a:latin typeface="Cambria Math" panose="02040503050406030204" pitchFamily="18" charset="0"/>
                                      </a:rPr>
                                      <m:t>𝑖𝑘</m:t>
                                    </m:r>
                                  </m:sub>
                                </m:sSub>
                                <m:sSub>
                                  <m:sSubPr>
                                    <m:ctrlPr>
                                      <a:rPr lang="es-MX" i="1">
                                        <a:latin typeface="Cambria Math" panose="02040503050406030204" pitchFamily="18" charset="0"/>
                                      </a:rPr>
                                    </m:ctrlPr>
                                  </m:sSubPr>
                                  <m:e>
                                    <m:r>
                                      <a:rPr lang="es-MX" i="1">
                                        <a:latin typeface="Cambria Math" panose="02040503050406030204" pitchFamily="18" charset="0"/>
                                      </a:rPr>
                                      <m:t>𝑦</m:t>
                                    </m:r>
                                  </m:e>
                                  <m:sub>
                                    <m:r>
                                      <a:rPr lang="es-MX" i="1">
                                        <a:latin typeface="Cambria Math" panose="02040503050406030204" pitchFamily="18" charset="0"/>
                                      </a:rPr>
                                      <m:t>𝑖</m:t>
                                    </m:r>
                                  </m:sub>
                                </m:sSub>
                              </m:e>
                            </m:nary>
                          </m:e>
                        </m:mr>
                      </m:m>
                    </m:oMath>
                  </m:oMathPara>
                </a14:m>
                <a:endParaRPr lang="es-MX" dirty="0"/>
              </a:p>
            </p:txBody>
          </p:sp>
        </mc:Choice>
        <mc:Fallback xmlns="">
          <p:sp>
            <p:nvSpPr>
              <p:cNvPr id="9" name="Rectángulo 8"/>
              <p:cNvSpPr>
                <a:spLocks noRot="1" noChangeAspect="1" noMove="1" noResize="1" noEditPoints="1" noAdjustHandles="1" noChangeArrowheads="1" noChangeShapeType="1" noTextEdit="1"/>
              </p:cNvSpPr>
              <p:nvPr/>
            </p:nvSpPr>
            <p:spPr>
              <a:xfrm>
                <a:off x="563178" y="2495379"/>
                <a:ext cx="8017644" cy="1867242"/>
              </a:xfrm>
              <a:prstGeom prst="rect">
                <a:avLst/>
              </a:prstGeom>
              <a:blipFill>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547316" y="5013176"/>
                <a:ext cx="7825246" cy="1065228"/>
              </a:xfrm>
              <a:prstGeom prst="rect">
                <a:avLst/>
              </a:prstGeom>
            </p:spPr>
            <p:txBody>
              <a:bodyPr wrap="square">
                <a:spAutoFit/>
              </a:bodyPr>
              <a:lstStyle/>
              <a:p>
                <a:pPr algn="just">
                  <a:lnSpc>
                    <a:spcPct val="115000"/>
                  </a:lnSpc>
                  <a:spcAft>
                    <a:spcPts val="1000"/>
                  </a:spcAft>
                </a:pPr>
                <a:r>
                  <a:rPr lang="es-ES" b="1" dirty="0">
                    <a:latin typeface="Times New Roman" panose="02020603050405020304" pitchFamily="18" charset="0"/>
                    <a:ea typeface="Times New Roman" panose="02020603050405020304" pitchFamily="18" charset="0"/>
                    <a:cs typeface="Times New Roman" panose="02020603050405020304" pitchFamily="18" charset="0"/>
                  </a:rPr>
                  <a:t>Nótese que hay </a:t>
                </a:r>
                <a14:m>
                  <m:oMath xmlns:m="http://schemas.openxmlformats.org/officeDocument/2006/math">
                    <m:r>
                      <a:rPr lang="es-ES" sz="1800" b="1" i="1">
                        <a:effectLst/>
                        <a:latin typeface="Cambria Math" panose="02040503050406030204" pitchFamily="18" charset="0"/>
                        <a:ea typeface="Times New Roman" panose="02020603050405020304" pitchFamily="18" charset="0"/>
                        <a:cs typeface="Times New Roman" panose="02020603050405020304" pitchFamily="18" charset="0"/>
                      </a:rPr>
                      <m:t>𝒑</m:t>
                    </m:r>
                    <m:r>
                      <a:rPr lang="es-ES" sz="1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800" b="1" i="1">
                        <a:effectLst/>
                        <a:latin typeface="Cambria Math" panose="02040503050406030204" pitchFamily="18" charset="0"/>
                        <a:ea typeface="Times New Roman" panose="02020603050405020304" pitchFamily="18" charset="0"/>
                        <a:cs typeface="Times New Roman" panose="02020603050405020304" pitchFamily="18" charset="0"/>
                      </a:rPr>
                      <m:t>𝒌</m:t>
                    </m:r>
                    <m:r>
                      <a:rPr lang="es-ES" sz="1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800" b="1" i="1">
                        <a:effectLst/>
                        <a:latin typeface="Cambria Math" panose="02040503050406030204" pitchFamily="18" charset="0"/>
                        <a:ea typeface="Times New Roman" panose="02020603050405020304" pitchFamily="18" charset="0"/>
                        <a:cs typeface="Times New Roman" panose="02020603050405020304" pitchFamily="18" charset="0"/>
                      </a:rPr>
                      <m:t>𝟏</m:t>
                    </m:r>
                  </m:oMath>
                </a14:m>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 ecuaciones normales, una para cada uno de los coeficientes desconocidos de regresión. La solución de las ecuaciones normales serán los estimadores por mínimos cuadrados </a:t>
                </a:r>
                <a14:m>
                  <m:oMath xmlns:m="http://schemas.openxmlformats.org/officeDocument/2006/math">
                    <m:sSub>
                      <m:sSubPr>
                        <m:ctrlPr>
                          <a:rPr lang="es-MX" sz="1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MX" sz="18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ES" sz="1800" b="1" i="1">
                                <a:effectLst/>
                                <a:latin typeface="Cambria Math" panose="02040503050406030204" pitchFamily="18" charset="0"/>
                                <a:ea typeface="Times New Roman" panose="02020603050405020304" pitchFamily="18" charset="0"/>
                                <a:cs typeface="Times New Roman" panose="02020603050405020304" pitchFamily="18" charset="0"/>
                              </a:rPr>
                              <m:t>𝜷</m:t>
                            </m:r>
                          </m:e>
                        </m:acc>
                      </m:e>
                      <m:sub>
                        <m:r>
                          <a:rPr lang="es-ES" sz="18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r>
                      <a:rPr lang="es-ES" sz="18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1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MX" sz="18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ES" sz="1800" b="1" i="1">
                                <a:effectLst/>
                                <a:latin typeface="Cambria Math" panose="02040503050406030204" pitchFamily="18" charset="0"/>
                                <a:ea typeface="Times New Roman" panose="02020603050405020304" pitchFamily="18" charset="0"/>
                                <a:cs typeface="Times New Roman" panose="02020603050405020304" pitchFamily="18" charset="0"/>
                              </a:rPr>
                              <m:t>𝜷</m:t>
                            </m:r>
                          </m:e>
                        </m:acc>
                      </m:e>
                      <m:sub>
                        <m:r>
                          <a:rPr lang="es-ES" sz="18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s-ES" sz="18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1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MX" sz="18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ES" sz="1800" b="1" i="1">
                                <a:effectLst/>
                                <a:latin typeface="Cambria Math" panose="02040503050406030204" pitchFamily="18" charset="0"/>
                                <a:ea typeface="Times New Roman" panose="02020603050405020304" pitchFamily="18" charset="0"/>
                                <a:cs typeface="Times New Roman" panose="02020603050405020304" pitchFamily="18" charset="0"/>
                              </a:rPr>
                              <m:t>𝜷</m:t>
                            </m:r>
                          </m:e>
                        </m:acc>
                      </m:e>
                      <m:sub>
                        <m:r>
                          <a:rPr lang="es-ES" sz="1800" b="1" i="1">
                            <a:effectLst/>
                            <a:latin typeface="Cambria Math" panose="02040503050406030204" pitchFamily="18" charset="0"/>
                            <a:ea typeface="Times New Roman" panose="02020603050405020304" pitchFamily="18" charset="0"/>
                            <a:cs typeface="Times New Roman" panose="02020603050405020304" pitchFamily="18" charset="0"/>
                          </a:rPr>
                          <m:t>𝒌</m:t>
                        </m:r>
                      </m:sub>
                    </m:sSub>
                  </m:oMath>
                </a14:m>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MX" sz="1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547316" y="5013176"/>
                <a:ext cx="7825246" cy="1065228"/>
              </a:xfrm>
              <a:prstGeom prst="rect">
                <a:avLst/>
              </a:prstGeom>
              <a:blipFill>
                <a:blip r:embed="rId4"/>
                <a:stretch>
                  <a:fillRect l="-701" t="-1143" r="-701" b="-5143"/>
                </a:stretch>
              </a:blipFill>
            </p:spPr>
            <p:txBody>
              <a:bodyPr/>
              <a:lstStyle/>
              <a:p>
                <a:r>
                  <a:rPr lang="es-MX">
                    <a:noFill/>
                  </a:rPr>
                  <a:t> </a:t>
                </a:r>
              </a:p>
            </p:txBody>
          </p:sp>
        </mc:Fallback>
      </mc:AlternateContent>
    </p:spTree>
    <p:extLst>
      <p:ext uri="{BB962C8B-B14F-4D97-AF65-F5344CB8AC3E}">
        <p14:creationId xmlns:p14="http://schemas.microsoft.com/office/powerpoint/2010/main" val="3455077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3779912" y="692696"/>
                <a:ext cx="182319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sz="2400" i="1">
                          <a:latin typeface="Cambria Math" panose="02040503050406030204" pitchFamily="18" charset="0"/>
                        </a:rPr>
                        <m:t>𝑦</m:t>
                      </m:r>
                      <m:r>
                        <a:rPr lang="es-MX" sz="2400" i="0">
                          <a:latin typeface="Cambria Math" panose="02040503050406030204" pitchFamily="18" charset="0"/>
                        </a:rPr>
                        <m:t>=</m:t>
                      </m:r>
                      <m:r>
                        <a:rPr lang="es-MX" sz="2400" i="1">
                          <a:latin typeface="Cambria Math" panose="02040503050406030204" pitchFamily="18" charset="0"/>
                        </a:rPr>
                        <m:t>𝑋</m:t>
                      </m:r>
                      <m:r>
                        <a:rPr lang="es-MX" sz="2400" i="1">
                          <a:latin typeface="Cambria Math" panose="02040503050406030204" pitchFamily="18" charset="0"/>
                        </a:rPr>
                        <m:t>𝛽</m:t>
                      </m:r>
                      <m:r>
                        <a:rPr lang="es-MX" sz="2400" i="0">
                          <a:latin typeface="Cambria Math" panose="02040503050406030204" pitchFamily="18" charset="0"/>
                        </a:rPr>
                        <m:t>+</m:t>
                      </m:r>
                      <m:r>
                        <a:rPr lang="es-MX" sz="2400" i="1">
                          <a:latin typeface="Cambria Math" panose="02040503050406030204" pitchFamily="18" charset="0"/>
                        </a:rPr>
                        <m:t>𝜀</m:t>
                      </m:r>
                      <m:r>
                        <a:rPr lang="es-MX" sz="2400" i="0">
                          <a:latin typeface="Cambria Math" panose="02040503050406030204" pitchFamily="18" charset="0"/>
                        </a:rPr>
                        <m:t> </m:t>
                      </m:r>
                    </m:oMath>
                  </m:oMathPara>
                </a14:m>
                <a:endParaRPr lang="es-MX" sz="2400" dirty="0"/>
              </a:p>
            </p:txBody>
          </p:sp>
        </mc:Choice>
        <mc:Fallback xmlns="">
          <p:sp>
            <p:nvSpPr>
              <p:cNvPr id="2" name="Rectángulo 1"/>
              <p:cNvSpPr>
                <a:spLocks noRot="1" noChangeAspect="1" noMove="1" noResize="1" noEditPoints="1" noAdjustHandles="1" noChangeArrowheads="1" noChangeShapeType="1" noTextEdit="1"/>
              </p:cNvSpPr>
              <p:nvPr/>
            </p:nvSpPr>
            <p:spPr>
              <a:xfrm>
                <a:off x="3779912" y="692696"/>
                <a:ext cx="1823191" cy="461665"/>
              </a:xfrm>
              <a:prstGeom prst="rect">
                <a:avLst/>
              </a:prstGeom>
              <a:blipFill>
                <a:blip r:embed="rId2"/>
                <a:stretch>
                  <a:fillRect b="-2133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1259632" y="1484784"/>
                <a:ext cx="5814392" cy="4160626"/>
              </a:xfrm>
              <a:prstGeom prst="rect">
                <a:avLst/>
              </a:prstGeom>
            </p:spPr>
            <p:txBody>
              <a:bodyPr wrap="square">
                <a:spAutoFit/>
              </a:bodyPr>
              <a:lstStyle/>
              <a:p>
                <a:pPr algn="just">
                  <a:lnSpc>
                    <a:spcPct val="150000"/>
                  </a:lnSpc>
                  <a:spcAft>
                    <a:spcPts val="1000"/>
                  </a:spcAft>
                </a:pPr>
                <a14:m>
                  <m:oMathPara xmlns:m="http://schemas.openxmlformats.org/officeDocument/2006/math">
                    <m:oMathParaPr>
                      <m:jc m:val="centerGroup"/>
                    </m:oMathParaPr>
                    <m:oMath xmlns:m="http://schemas.openxmlformats.org/officeDocument/2006/math">
                      <m:r>
                        <a:rPr lang="es-MX" sz="2400" i="1">
                          <a:latin typeface="Cambria Math" panose="02040503050406030204" pitchFamily="18" charset="0"/>
                          <a:ea typeface="Calibri" panose="020F0502020204030204" pitchFamily="34" charset="0"/>
                        </a:rPr>
                        <m:t>𝑦</m:t>
                      </m:r>
                      <m:r>
                        <a:rPr lang="es-MX" sz="2400" i="1">
                          <a:latin typeface="Cambria Math" panose="02040503050406030204" pitchFamily="18" charset="0"/>
                          <a:ea typeface="Calibri" panose="020F0502020204030204" pitchFamily="34" charset="0"/>
                        </a:rPr>
                        <m:t>=</m:t>
                      </m:r>
                      <m:d>
                        <m:dPr>
                          <m:begChr m:val="["/>
                          <m:endChr m:val="]"/>
                          <m:ctrlPr>
                            <a:rPr lang="es-MX" sz="2400" i="1">
                              <a:latin typeface="Cambria Math" panose="02040503050406030204" pitchFamily="18" charset="0"/>
                              <a:ea typeface="Calibri" panose="020F0502020204030204" pitchFamily="34" charset="0"/>
                            </a:rPr>
                          </m:ctrlPr>
                        </m:dPr>
                        <m:e>
                          <m:m>
                            <m:mPr>
                              <m:mcs>
                                <m:mc>
                                  <m:mcPr>
                                    <m:count m:val="1"/>
                                    <m:mcJc m:val="center"/>
                                  </m:mcPr>
                                </m:mc>
                              </m:mcs>
                              <m:ctrlPr>
                                <a:rPr lang="es-MX" sz="2400" i="1">
                                  <a:latin typeface="Cambria Math" panose="02040503050406030204" pitchFamily="18" charset="0"/>
                                  <a:ea typeface="Calibri" panose="020F0502020204030204" pitchFamily="34" charset="0"/>
                                </a:rPr>
                              </m:ctrlPr>
                            </m:mPr>
                            <m:mr>
                              <m:e>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𝑦</m:t>
                                    </m:r>
                                  </m:e>
                                  <m:sub>
                                    <m:r>
                                      <a:rPr lang="es-MX" sz="2400" i="1">
                                        <a:latin typeface="Cambria Math" panose="02040503050406030204" pitchFamily="18" charset="0"/>
                                        <a:ea typeface="Calibri" panose="020F0502020204030204" pitchFamily="34" charset="0"/>
                                      </a:rPr>
                                      <m:t>1</m:t>
                                    </m:r>
                                  </m:sub>
                                </m:sSub>
                              </m:e>
                            </m:mr>
                            <m:mr>
                              <m:e>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𝑦</m:t>
                                    </m:r>
                                  </m:e>
                                  <m:sub>
                                    <m:eqArr>
                                      <m:eqArrPr>
                                        <m:ctrlPr>
                                          <a:rPr lang="es-MX" sz="2400" i="1">
                                            <a:latin typeface="Cambria Math" panose="02040503050406030204" pitchFamily="18" charset="0"/>
                                            <a:ea typeface="Calibri" panose="020F0502020204030204" pitchFamily="34" charset="0"/>
                                          </a:rPr>
                                        </m:ctrlPr>
                                      </m:eqArrPr>
                                      <m:e>
                                        <m:r>
                                          <a:rPr lang="es-MX" sz="2400" i="1">
                                            <a:latin typeface="Cambria Math" panose="02040503050406030204" pitchFamily="18" charset="0"/>
                                            <a:ea typeface="Calibri" panose="020F0502020204030204" pitchFamily="34" charset="0"/>
                                          </a:rPr>
                                          <m:t>2</m:t>
                                        </m:r>
                                      </m:e>
                                      <m:e>
                                        <m:r>
                                          <a:rPr lang="es-MX" sz="2400" i="1">
                                            <a:latin typeface="Cambria Math" panose="02040503050406030204" pitchFamily="18" charset="0"/>
                                            <a:ea typeface="Calibri" panose="020F0502020204030204" pitchFamily="34" charset="0"/>
                                          </a:rPr>
                                          <m:t>.</m:t>
                                        </m:r>
                                      </m:e>
                                      <m:e>
                                        <m:r>
                                          <a:rPr lang="es-MX" sz="2400" i="1">
                                            <a:effectLst/>
                                            <a:latin typeface="Cambria Math" panose="02040503050406030204" pitchFamily="18" charset="0"/>
                                            <a:ea typeface="Cambria Math" panose="02040503050406030204" pitchFamily="18" charset="0"/>
                                            <a:cs typeface="Cambria Math" panose="02040503050406030204" pitchFamily="18" charset="0"/>
                                          </a:rPr>
                                          <m:t>.</m:t>
                                        </m:r>
                                      </m:e>
                                      <m:e>
                                        <m:r>
                                          <a:rPr lang="es-MX" sz="2400" i="1">
                                            <a:effectLst/>
                                            <a:latin typeface="Cambria Math" panose="02040503050406030204" pitchFamily="18" charset="0"/>
                                            <a:ea typeface="Cambria Math" panose="02040503050406030204" pitchFamily="18" charset="0"/>
                                            <a:cs typeface="Cambria Math" panose="02040503050406030204" pitchFamily="18" charset="0"/>
                                          </a:rPr>
                                          <m:t>.</m:t>
                                        </m:r>
                                      </m:e>
                                    </m:eqArr>
                                  </m:sub>
                                </m:sSub>
                              </m:e>
                            </m:mr>
                            <m:mr>
                              <m:e>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𝑦</m:t>
                                    </m:r>
                                  </m:e>
                                  <m:sub>
                                    <m:r>
                                      <a:rPr lang="es-MX" sz="2400" i="1">
                                        <a:latin typeface="Cambria Math" panose="02040503050406030204" pitchFamily="18" charset="0"/>
                                        <a:ea typeface="Calibri" panose="020F0502020204030204" pitchFamily="34" charset="0"/>
                                      </a:rPr>
                                      <m:t>𝑛</m:t>
                                    </m:r>
                                  </m:sub>
                                </m:sSub>
                              </m:e>
                            </m:mr>
                          </m:m>
                        </m:e>
                      </m:d>
                      <m:r>
                        <a:rPr lang="es-MX" sz="2400" i="1">
                          <a:latin typeface="Cambria Math" panose="02040503050406030204" pitchFamily="18" charset="0"/>
                          <a:ea typeface="Calibri" panose="020F0502020204030204" pitchFamily="34" charset="0"/>
                        </a:rPr>
                        <m:t>              </m:t>
                      </m:r>
                      <m:r>
                        <a:rPr lang="es-MX" sz="2400" i="1">
                          <a:latin typeface="Cambria Math" panose="02040503050406030204" pitchFamily="18" charset="0"/>
                          <a:ea typeface="Calibri" panose="020F0502020204030204" pitchFamily="34" charset="0"/>
                        </a:rPr>
                        <m:t>𝑋</m:t>
                      </m:r>
                      <m:r>
                        <a:rPr lang="es-MX" sz="2400" i="1">
                          <a:latin typeface="Cambria Math" panose="02040503050406030204" pitchFamily="18" charset="0"/>
                          <a:ea typeface="Calibri" panose="020F0502020204030204" pitchFamily="34" charset="0"/>
                        </a:rPr>
                        <m:t>=</m:t>
                      </m:r>
                      <m:d>
                        <m:dPr>
                          <m:begChr m:val="["/>
                          <m:endChr m:val="]"/>
                          <m:ctrlPr>
                            <a:rPr lang="es-MX" sz="2400" i="1">
                              <a:latin typeface="Cambria Math" panose="02040503050406030204" pitchFamily="18" charset="0"/>
                              <a:ea typeface="Calibri" panose="020F0502020204030204" pitchFamily="34" charset="0"/>
                            </a:rPr>
                          </m:ctrlPr>
                        </m:dPr>
                        <m:e>
                          <m:m>
                            <m:mPr>
                              <m:mcs>
                                <m:mc>
                                  <m:mcPr>
                                    <m:count m:val="3"/>
                                    <m:mcJc m:val="center"/>
                                  </m:mcPr>
                                </m:mc>
                              </m:mcs>
                              <m:ctrlPr>
                                <a:rPr lang="es-MX" sz="2400" i="1">
                                  <a:latin typeface="Cambria Math" panose="02040503050406030204" pitchFamily="18" charset="0"/>
                                  <a:ea typeface="Calibri" panose="020F0502020204030204" pitchFamily="34" charset="0"/>
                                </a:rPr>
                              </m:ctrlPr>
                            </m:mPr>
                            <m:mr>
                              <m:e>
                                <m:r>
                                  <a:rPr lang="es-MX" sz="2400" i="1">
                                    <a:latin typeface="Cambria Math" panose="02040503050406030204" pitchFamily="18" charset="0"/>
                                    <a:ea typeface="Calibri" panose="020F0502020204030204" pitchFamily="34" charset="0"/>
                                  </a:rPr>
                                  <m:t>1</m:t>
                                </m:r>
                              </m:e>
                              <m:e>
                                <m:r>
                                  <a:rPr lang="es-MX" sz="2400" i="1">
                                    <a:latin typeface="Cambria Math" panose="02040503050406030204" pitchFamily="18" charset="0"/>
                                    <a:ea typeface="Calibri" panose="020F0502020204030204" pitchFamily="34" charset="0"/>
                                  </a:rPr>
                                  <m:t>⋯</m:t>
                                </m:r>
                              </m:e>
                              <m:e>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𝑥</m:t>
                                    </m:r>
                                  </m:e>
                                  <m:sub>
                                    <m:r>
                                      <a:rPr lang="es-MX" sz="2400" i="1">
                                        <a:latin typeface="Cambria Math" panose="02040503050406030204" pitchFamily="18" charset="0"/>
                                        <a:ea typeface="Calibri" panose="020F0502020204030204" pitchFamily="34" charset="0"/>
                                      </a:rPr>
                                      <m:t>1</m:t>
                                    </m:r>
                                    <m:r>
                                      <a:rPr lang="es-MX" sz="2400" i="1">
                                        <a:latin typeface="Cambria Math" panose="02040503050406030204" pitchFamily="18" charset="0"/>
                                        <a:ea typeface="Calibri" panose="020F0502020204030204" pitchFamily="34" charset="0"/>
                                      </a:rPr>
                                      <m:t>𝑘</m:t>
                                    </m:r>
                                  </m:sub>
                                </m:sSub>
                              </m:e>
                            </m:mr>
                            <m:mr>
                              <m:e>
                                <m:r>
                                  <a:rPr lang="es-MX" sz="2400" i="1">
                                    <a:latin typeface="Cambria Math" panose="02040503050406030204" pitchFamily="18" charset="0"/>
                                    <a:ea typeface="Calibri" panose="020F0502020204030204" pitchFamily="34" charset="0"/>
                                  </a:rPr>
                                  <m:t>⋮</m:t>
                                </m:r>
                              </m:e>
                              <m:e>
                                <m:r>
                                  <a:rPr lang="es-MX" sz="2400" i="1">
                                    <a:latin typeface="Cambria Math" panose="02040503050406030204" pitchFamily="18" charset="0"/>
                                    <a:ea typeface="Calibri" panose="020F0502020204030204" pitchFamily="34" charset="0"/>
                                  </a:rPr>
                                  <m:t>⋱</m:t>
                                </m:r>
                              </m:e>
                              <m:e>
                                <m:r>
                                  <a:rPr lang="es-MX" sz="2400" i="1">
                                    <a:latin typeface="Cambria Math" panose="02040503050406030204" pitchFamily="18" charset="0"/>
                                    <a:ea typeface="Calibri" panose="020F0502020204030204" pitchFamily="34" charset="0"/>
                                  </a:rPr>
                                  <m:t>⋮</m:t>
                                </m:r>
                              </m:e>
                            </m:mr>
                            <m:mr>
                              <m:e>
                                <m:r>
                                  <a:rPr lang="es-MX" sz="2400" i="1">
                                    <a:latin typeface="Cambria Math" panose="02040503050406030204" pitchFamily="18" charset="0"/>
                                    <a:ea typeface="Calibri" panose="020F0502020204030204" pitchFamily="34" charset="0"/>
                                  </a:rPr>
                                  <m:t>1</m:t>
                                </m:r>
                              </m:e>
                              <m:e>
                                <m:r>
                                  <a:rPr lang="es-MX" sz="2400" i="1">
                                    <a:latin typeface="Cambria Math" panose="02040503050406030204" pitchFamily="18" charset="0"/>
                                    <a:ea typeface="Calibri" panose="020F0502020204030204" pitchFamily="34" charset="0"/>
                                  </a:rPr>
                                  <m:t>⋯</m:t>
                                </m:r>
                              </m:e>
                              <m:e>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𝑥</m:t>
                                    </m:r>
                                  </m:e>
                                  <m:sub>
                                    <m:r>
                                      <a:rPr lang="es-MX" sz="2400" i="1">
                                        <a:latin typeface="Cambria Math" panose="02040503050406030204" pitchFamily="18" charset="0"/>
                                        <a:ea typeface="Calibri" panose="020F0502020204030204" pitchFamily="34" charset="0"/>
                                      </a:rPr>
                                      <m:t>𝑛𝑘</m:t>
                                    </m:r>
                                  </m:sub>
                                </m:sSub>
                              </m:e>
                            </m:mr>
                          </m:m>
                        </m:e>
                      </m:d>
                    </m:oMath>
                  </m:oMathPara>
                </a14:m>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14:m>
                  <m:oMathPara xmlns:m="http://schemas.openxmlformats.org/officeDocument/2006/math">
                    <m:oMathParaPr>
                      <m:jc m:val="centerGroup"/>
                    </m:oMathParaPr>
                    <m:oMath xmlns:m="http://schemas.openxmlformats.org/officeDocument/2006/math">
                      <m:r>
                        <a:rPr lang="es-MX" sz="2400" i="1">
                          <a:latin typeface="Cambria Math" panose="02040503050406030204" pitchFamily="18" charset="0"/>
                          <a:ea typeface="Calibri" panose="020F0502020204030204" pitchFamily="34" charset="0"/>
                        </a:rPr>
                        <m:t>𝛽</m:t>
                      </m:r>
                      <m:r>
                        <a:rPr lang="es-MX" sz="2400" i="1">
                          <a:latin typeface="Cambria Math" panose="02040503050406030204" pitchFamily="18" charset="0"/>
                          <a:ea typeface="Calibri" panose="020F0502020204030204" pitchFamily="34" charset="0"/>
                        </a:rPr>
                        <m:t>=</m:t>
                      </m:r>
                      <m:d>
                        <m:dPr>
                          <m:begChr m:val="["/>
                          <m:endChr m:val="]"/>
                          <m:ctrlPr>
                            <a:rPr lang="es-MX" sz="2400" i="1">
                              <a:latin typeface="Cambria Math" panose="02040503050406030204" pitchFamily="18" charset="0"/>
                              <a:ea typeface="Calibri" panose="020F0502020204030204" pitchFamily="34" charset="0"/>
                            </a:rPr>
                          </m:ctrlPr>
                        </m:dPr>
                        <m:e>
                          <m:m>
                            <m:mPr>
                              <m:mcs>
                                <m:mc>
                                  <m:mcPr>
                                    <m:count m:val="1"/>
                                    <m:mcJc m:val="center"/>
                                  </m:mcPr>
                                </m:mc>
                              </m:mcs>
                              <m:ctrlPr>
                                <a:rPr lang="es-MX" sz="2400" i="1">
                                  <a:latin typeface="Cambria Math" panose="02040503050406030204" pitchFamily="18" charset="0"/>
                                  <a:ea typeface="Calibri" panose="020F0502020204030204" pitchFamily="34" charset="0"/>
                                </a:rPr>
                              </m:ctrlPr>
                            </m:mPr>
                            <m:mr>
                              <m:e>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𝛽</m:t>
                                    </m:r>
                                  </m:e>
                                  <m:sub>
                                    <m:r>
                                      <a:rPr lang="es-MX" sz="2400" i="1">
                                        <a:latin typeface="Cambria Math" panose="02040503050406030204" pitchFamily="18" charset="0"/>
                                        <a:ea typeface="Calibri" panose="020F0502020204030204" pitchFamily="34" charset="0"/>
                                      </a:rPr>
                                      <m:t>1</m:t>
                                    </m:r>
                                  </m:sub>
                                </m:sSub>
                              </m:e>
                            </m:mr>
                            <m:mr>
                              <m:e>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𝛽</m:t>
                                    </m:r>
                                  </m:e>
                                  <m:sub>
                                    <m:eqArr>
                                      <m:eqArrPr>
                                        <m:ctrlPr>
                                          <a:rPr lang="es-MX" sz="2400" i="1">
                                            <a:latin typeface="Cambria Math" panose="02040503050406030204" pitchFamily="18" charset="0"/>
                                            <a:ea typeface="Calibri" panose="020F0502020204030204" pitchFamily="34" charset="0"/>
                                          </a:rPr>
                                        </m:ctrlPr>
                                      </m:eqArrPr>
                                      <m:e>
                                        <m:r>
                                          <a:rPr lang="es-MX" sz="2400" i="1">
                                            <a:latin typeface="Cambria Math" panose="02040503050406030204" pitchFamily="18" charset="0"/>
                                            <a:ea typeface="Calibri" panose="020F0502020204030204" pitchFamily="34" charset="0"/>
                                          </a:rPr>
                                          <m:t>2</m:t>
                                        </m:r>
                                      </m:e>
                                      <m:e>
                                        <m:r>
                                          <a:rPr lang="es-MX" sz="2400" i="1">
                                            <a:latin typeface="Cambria Math" panose="02040503050406030204" pitchFamily="18" charset="0"/>
                                            <a:ea typeface="Calibri" panose="020F0502020204030204" pitchFamily="34" charset="0"/>
                                          </a:rPr>
                                          <m:t>.</m:t>
                                        </m:r>
                                      </m:e>
                                      <m:e>
                                        <m:r>
                                          <a:rPr lang="es-MX" sz="2400" i="1">
                                            <a:effectLst/>
                                            <a:latin typeface="Cambria Math" panose="02040503050406030204" pitchFamily="18" charset="0"/>
                                            <a:ea typeface="Cambria Math" panose="02040503050406030204" pitchFamily="18" charset="0"/>
                                            <a:cs typeface="Cambria Math" panose="02040503050406030204" pitchFamily="18" charset="0"/>
                                          </a:rPr>
                                          <m:t>.</m:t>
                                        </m:r>
                                      </m:e>
                                      <m:e>
                                        <m:r>
                                          <a:rPr lang="es-MX" sz="2400" i="1">
                                            <a:effectLst/>
                                            <a:latin typeface="Cambria Math" panose="02040503050406030204" pitchFamily="18" charset="0"/>
                                            <a:ea typeface="Cambria Math" panose="02040503050406030204" pitchFamily="18" charset="0"/>
                                            <a:cs typeface="Cambria Math" panose="02040503050406030204" pitchFamily="18" charset="0"/>
                                          </a:rPr>
                                          <m:t>.</m:t>
                                        </m:r>
                                      </m:e>
                                    </m:eqArr>
                                  </m:sub>
                                </m:sSub>
                              </m:e>
                            </m:mr>
                            <m:mr>
                              <m:e>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𝛽</m:t>
                                    </m:r>
                                  </m:e>
                                  <m:sub>
                                    <m:r>
                                      <a:rPr lang="es-MX" sz="2400" i="1">
                                        <a:latin typeface="Cambria Math" panose="02040503050406030204" pitchFamily="18" charset="0"/>
                                        <a:ea typeface="Calibri" panose="020F0502020204030204" pitchFamily="34" charset="0"/>
                                      </a:rPr>
                                      <m:t>𝑛</m:t>
                                    </m:r>
                                  </m:sub>
                                </m:sSub>
                              </m:e>
                            </m:mr>
                          </m:m>
                        </m:e>
                      </m:d>
                      <m:r>
                        <a:rPr lang="es-MX" sz="2400" i="1">
                          <a:latin typeface="Cambria Math" panose="02040503050406030204" pitchFamily="18" charset="0"/>
                          <a:ea typeface="Calibri" panose="020F0502020204030204" pitchFamily="34" charset="0"/>
                        </a:rPr>
                        <m:t>                               </m:t>
                      </m:r>
                      <m:r>
                        <a:rPr lang="es-MX" sz="2400" i="1">
                          <a:latin typeface="Cambria Math" panose="02040503050406030204" pitchFamily="18" charset="0"/>
                          <a:ea typeface="Calibri" panose="020F0502020204030204" pitchFamily="34" charset="0"/>
                        </a:rPr>
                        <m:t>𝜀</m:t>
                      </m:r>
                      <m:r>
                        <a:rPr lang="es-MX" sz="2400" i="1">
                          <a:latin typeface="Cambria Math" panose="02040503050406030204" pitchFamily="18" charset="0"/>
                          <a:ea typeface="Calibri" panose="020F0502020204030204" pitchFamily="34" charset="0"/>
                        </a:rPr>
                        <m:t>=</m:t>
                      </m:r>
                      <m:d>
                        <m:dPr>
                          <m:begChr m:val="["/>
                          <m:endChr m:val="]"/>
                          <m:ctrlPr>
                            <a:rPr lang="es-MX" sz="2400" i="1">
                              <a:latin typeface="Cambria Math" panose="02040503050406030204" pitchFamily="18" charset="0"/>
                              <a:ea typeface="Calibri" panose="020F0502020204030204" pitchFamily="34" charset="0"/>
                            </a:rPr>
                          </m:ctrlPr>
                        </m:dPr>
                        <m:e>
                          <m:m>
                            <m:mPr>
                              <m:mcs>
                                <m:mc>
                                  <m:mcPr>
                                    <m:count m:val="1"/>
                                    <m:mcJc m:val="center"/>
                                  </m:mcPr>
                                </m:mc>
                              </m:mcs>
                              <m:ctrlPr>
                                <a:rPr lang="es-MX" sz="2400" i="1">
                                  <a:latin typeface="Cambria Math" panose="02040503050406030204" pitchFamily="18" charset="0"/>
                                  <a:ea typeface="Calibri" panose="020F0502020204030204" pitchFamily="34" charset="0"/>
                                </a:rPr>
                              </m:ctrlPr>
                            </m:mPr>
                            <m:mr>
                              <m:e>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𝜀</m:t>
                                    </m:r>
                                  </m:e>
                                  <m:sub>
                                    <m:r>
                                      <a:rPr lang="es-MX" sz="2400" i="1">
                                        <a:latin typeface="Cambria Math" panose="02040503050406030204" pitchFamily="18" charset="0"/>
                                        <a:ea typeface="Calibri" panose="020F0502020204030204" pitchFamily="34" charset="0"/>
                                      </a:rPr>
                                      <m:t>1</m:t>
                                    </m:r>
                                  </m:sub>
                                </m:sSub>
                              </m:e>
                            </m:mr>
                            <m:mr>
                              <m:e>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𝜀</m:t>
                                    </m:r>
                                  </m:e>
                                  <m:sub>
                                    <m:eqArr>
                                      <m:eqArrPr>
                                        <m:ctrlPr>
                                          <a:rPr lang="es-MX" sz="2400" i="1">
                                            <a:latin typeface="Cambria Math" panose="02040503050406030204" pitchFamily="18" charset="0"/>
                                            <a:ea typeface="Calibri" panose="020F0502020204030204" pitchFamily="34" charset="0"/>
                                          </a:rPr>
                                        </m:ctrlPr>
                                      </m:eqArrPr>
                                      <m:e>
                                        <m:r>
                                          <a:rPr lang="es-MX" sz="2400" i="1">
                                            <a:latin typeface="Cambria Math" panose="02040503050406030204" pitchFamily="18" charset="0"/>
                                            <a:ea typeface="Calibri" panose="020F0502020204030204" pitchFamily="34" charset="0"/>
                                          </a:rPr>
                                          <m:t>2</m:t>
                                        </m:r>
                                      </m:e>
                                      <m:e>
                                        <m:r>
                                          <a:rPr lang="es-MX" sz="2400" i="1">
                                            <a:latin typeface="Cambria Math" panose="02040503050406030204" pitchFamily="18" charset="0"/>
                                            <a:ea typeface="Calibri" panose="020F0502020204030204" pitchFamily="34" charset="0"/>
                                          </a:rPr>
                                          <m:t>.</m:t>
                                        </m:r>
                                      </m:e>
                                      <m:e>
                                        <m:r>
                                          <a:rPr lang="es-MX" sz="2400" i="1">
                                            <a:effectLst/>
                                            <a:latin typeface="Cambria Math" panose="02040503050406030204" pitchFamily="18" charset="0"/>
                                            <a:ea typeface="Cambria Math" panose="02040503050406030204" pitchFamily="18" charset="0"/>
                                            <a:cs typeface="Cambria Math" panose="02040503050406030204" pitchFamily="18" charset="0"/>
                                          </a:rPr>
                                          <m:t>.</m:t>
                                        </m:r>
                                      </m:e>
                                      <m:e>
                                        <m:r>
                                          <a:rPr lang="es-MX" sz="2400" i="1">
                                            <a:effectLst/>
                                            <a:latin typeface="Cambria Math" panose="02040503050406030204" pitchFamily="18" charset="0"/>
                                            <a:ea typeface="Cambria Math" panose="02040503050406030204" pitchFamily="18" charset="0"/>
                                            <a:cs typeface="Cambria Math" panose="02040503050406030204" pitchFamily="18" charset="0"/>
                                          </a:rPr>
                                          <m:t>.</m:t>
                                        </m:r>
                                      </m:e>
                                    </m:eqArr>
                                  </m:sub>
                                </m:sSub>
                              </m:e>
                            </m:mr>
                            <m:mr>
                              <m:e>
                                <m:sSub>
                                  <m:sSubPr>
                                    <m:ctrlPr>
                                      <a:rPr lang="es-MX" sz="2400" i="1">
                                        <a:latin typeface="Cambria Math" panose="02040503050406030204" pitchFamily="18" charset="0"/>
                                        <a:ea typeface="Calibri" panose="020F0502020204030204" pitchFamily="34" charset="0"/>
                                      </a:rPr>
                                    </m:ctrlPr>
                                  </m:sSubPr>
                                  <m:e>
                                    <m:r>
                                      <a:rPr lang="es-MX" sz="2400" i="1">
                                        <a:latin typeface="Cambria Math" panose="02040503050406030204" pitchFamily="18" charset="0"/>
                                        <a:ea typeface="Calibri" panose="020F0502020204030204" pitchFamily="34" charset="0"/>
                                      </a:rPr>
                                      <m:t>𝜀</m:t>
                                    </m:r>
                                  </m:e>
                                  <m:sub>
                                    <m:r>
                                      <a:rPr lang="es-MX" sz="2400" i="1">
                                        <a:latin typeface="Cambria Math" panose="02040503050406030204" pitchFamily="18" charset="0"/>
                                        <a:ea typeface="Calibri" panose="020F0502020204030204" pitchFamily="34" charset="0"/>
                                      </a:rPr>
                                      <m:t>𝑛</m:t>
                                    </m:r>
                                  </m:sub>
                                </m:sSub>
                              </m:e>
                            </m:mr>
                          </m:m>
                        </m:e>
                      </m:d>
                    </m:oMath>
                  </m:oMathPara>
                </a14:m>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1259632" y="1484784"/>
                <a:ext cx="5814392" cy="4160626"/>
              </a:xfrm>
              <a:prstGeom prst="rect">
                <a:avLst/>
              </a:prstGeom>
              <a:blipFill>
                <a:blip r:embed="rId3"/>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432906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ángulo 2"/>
              <p:cNvSpPr/>
              <p:nvPr/>
            </p:nvSpPr>
            <p:spPr>
              <a:xfrm>
                <a:off x="1979712" y="908720"/>
                <a:ext cx="5472608" cy="482696"/>
              </a:xfrm>
              <a:prstGeom prst="rect">
                <a:avLst/>
              </a:prstGeom>
            </p:spPr>
            <p:txBody>
              <a:bodyPr wrap="square">
                <a:spAutoFit/>
              </a:bodyPr>
              <a:lstStyle/>
              <a:p>
                <a:r>
                  <a:rPr lang="es-MX" sz="2400" dirty="0"/>
                  <a:t>L</a:t>
                </a:r>
                <a14:m>
                  <m:oMath xmlns:m="http://schemas.openxmlformats.org/officeDocument/2006/math">
                    <m:r>
                      <a:rPr lang="es-MX" sz="2400">
                        <a:latin typeface="Cambria Math" panose="02040503050406030204" pitchFamily="18" charset="0"/>
                      </a:rPr>
                      <m:t>=</m:t>
                    </m:r>
                    <m:nary>
                      <m:naryPr>
                        <m:chr m:val="∑"/>
                        <m:limLoc m:val="undOvr"/>
                        <m:ctrlPr>
                          <a:rPr lang="es-MX" sz="2400" i="1">
                            <a:latin typeface="Cambria Math" panose="02040503050406030204" pitchFamily="18" charset="0"/>
                          </a:rPr>
                        </m:ctrlPr>
                      </m:naryPr>
                      <m:sub>
                        <m:r>
                          <a:rPr lang="es-MX" sz="2400" i="1">
                            <a:latin typeface="Cambria Math" panose="02040503050406030204" pitchFamily="18" charset="0"/>
                          </a:rPr>
                          <m:t>𝑖</m:t>
                        </m:r>
                        <m:r>
                          <a:rPr lang="es-MX" sz="2400" i="0">
                            <a:latin typeface="Cambria Math" panose="02040503050406030204" pitchFamily="18" charset="0"/>
                          </a:rPr>
                          <m:t>=1</m:t>
                        </m:r>
                      </m:sub>
                      <m:sup>
                        <m:r>
                          <a:rPr lang="es-MX" sz="2400" i="1">
                            <a:latin typeface="Cambria Math" panose="02040503050406030204" pitchFamily="18" charset="0"/>
                          </a:rPr>
                          <m:t>𝑛</m:t>
                        </m:r>
                      </m:sup>
                      <m:e>
                        <m:sSubSup>
                          <m:sSubSupPr>
                            <m:ctrlPr>
                              <a:rPr lang="es-MX" sz="2400" i="1" smtClean="0">
                                <a:latin typeface="Cambria Math" panose="02040503050406030204" pitchFamily="18" charset="0"/>
                              </a:rPr>
                            </m:ctrlPr>
                          </m:sSubSupPr>
                          <m:e>
                            <m:r>
                              <a:rPr lang="es-MX" sz="2400" i="1" smtClean="0">
                                <a:latin typeface="Cambria Math" panose="02040503050406030204" pitchFamily="18" charset="0"/>
                                <a:ea typeface="Cambria Math" panose="02040503050406030204" pitchFamily="18" charset="0"/>
                              </a:rPr>
                              <m:t>𝜀</m:t>
                            </m:r>
                          </m:e>
                          <m:sub>
                            <m:r>
                              <a:rPr lang="es-MX" sz="2400" i="1">
                                <a:latin typeface="Cambria Math" panose="02040503050406030204" pitchFamily="18" charset="0"/>
                              </a:rPr>
                              <m:t>𝑖</m:t>
                            </m:r>
                          </m:sub>
                          <m:sup>
                            <m:r>
                              <a:rPr lang="es-MX" sz="2400" i="0">
                                <a:latin typeface="Cambria Math" panose="02040503050406030204" pitchFamily="18" charset="0"/>
                              </a:rPr>
                              <m:t>2</m:t>
                            </m:r>
                          </m:sup>
                        </m:sSubSup>
                      </m:e>
                    </m:nary>
                    <m:r>
                      <a:rPr lang="es-MX" sz="2400" i="0">
                        <a:latin typeface="Cambria Math" panose="02040503050406030204" pitchFamily="18" charset="0"/>
                      </a:rPr>
                      <m:t>= </m:t>
                    </m:r>
                    <m:r>
                      <a:rPr lang="es-MX" sz="2400" i="1">
                        <a:latin typeface="Cambria Math" panose="02040503050406030204" pitchFamily="18" charset="0"/>
                      </a:rPr>
                      <m:t>𝜀</m:t>
                    </m:r>
                    <m:r>
                      <a:rPr lang="es-MX" sz="2400" i="0">
                        <a:latin typeface="Cambria Math" panose="02040503050406030204" pitchFamily="18" charset="0"/>
                      </a:rPr>
                      <m:t>´</m:t>
                    </m:r>
                    <m:r>
                      <a:rPr lang="es-MX" sz="2400" i="1">
                        <a:latin typeface="Cambria Math" panose="02040503050406030204" pitchFamily="18" charset="0"/>
                      </a:rPr>
                      <m:t>𝜀</m:t>
                    </m:r>
                    <m:r>
                      <a:rPr lang="es-MX" sz="2400" i="0">
                        <a:latin typeface="Cambria Math" panose="02040503050406030204" pitchFamily="18" charset="0"/>
                      </a:rPr>
                      <m:t>=</m:t>
                    </m:r>
                    <m:d>
                      <m:dPr>
                        <m:ctrlPr>
                          <a:rPr lang="es-MX" sz="2400" i="1">
                            <a:latin typeface="Cambria Math" panose="02040503050406030204" pitchFamily="18" charset="0"/>
                          </a:rPr>
                        </m:ctrlPr>
                      </m:dPr>
                      <m:e>
                        <m:r>
                          <a:rPr lang="es-MX" sz="2400" i="1">
                            <a:latin typeface="Cambria Math" panose="02040503050406030204" pitchFamily="18" charset="0"/>
                          </a:rPr>
                          <m:t>𝑦</m:t>
                        </m:r>
                        <m:r>
                          <a:rPr lang="es-MX" sz="2400" i="0">
                            <a:latin typeface="Cambria Math" panose="02040503050406030204" pitchFamily="18" charset="0"/>
                          </a:rPr>
                          <m:t>−</m:t>
                        </m:r>
                        <m:r>
                          <a:rPr lang="es-MX" sz="2400" i="1">
                            <a:latin typeface="Cambria Math" panose="02040503050406030204" pitchFamily="18" charset="0"/>
                          </a:rPr>
                          <m:t>𝑋</m:t>
                        </m:r>
                        <m:r>
                          <a:rPr lang="es-MX" sz="2400" i="1">
                            <a:latin typeface="Cambria Math" panose="02040503050406030204" pitchFamily="18" charset="0"/>
                          </a:rPr>
                          <m:t>𝛽</m:t>
                        </m:r>
                      </m:e>
                    </m:d>
                    <m:r>
                      <a:rPr lang="es-MX" sz="2400" i="0">
                        <a:latin typeface="Cambria Math" panose="02040503050406030204" pitchFamily="18" charset="0"/>
                      </a:rPr>
                      <m:t>´</m:t>
                    </m:r>
                    <m:d>
                      <m:dPr>
                        <m:ctrlPr>
                          <a:rPr lang="es-MX" sz="2400" i="1">
                            <a:latin typeface="Cambria Math" panose="02040503050406030204" pitchFamily="18" charset="0"/>
                          </a:rPr>
                        </m:ctrlPr>
                      </m:dPr>
                      <m:e>
                        <m:r>
                          <a:rPr lang="es-MX" sz="2400" i="1">
                            <a:latin typeface="Cambria Math" panose="02040503050406030204" pitchFamily="18" charset="0"/>
                          </a:rPr>
                          <m:t>𝑦</m:t>
                        </m:r>
                        <m:r>
                          <a:rPr lang="es-MX" sz="2400" i="0">
                            <a:latin typeface="Cambria Math" panose="02040503050406030204" pitchFamily="18" charset="0"/>
                          </a:rPr>
                          <m:t>−</m:t>
                        </m:r>
                        <m:r>
                          <a:rPr lang="es-MX" sz="2400" i="1">
                            <a:latin typeface="Cambria Math" panose="02040503050406030204" pitchFamily="18" charset="0"/>
                          </a:rPr>
                          <m:t>𝑋</m:t>
                        </m:r>
                        <m:r>
                          <a:rPr lang="es-MX" sz="2400" i="1">
                            <a:latin typeface="Cambria Math" panose="02040503050406030204" pitchFamily="18" charset="0"/>
                          </a:rPr>
                          <m:t>𝛽</m:t>
                        </m:r>
                      </m:e>
                    </m:d>
                  </m:oMath>
                </a14:m>
                <a:endParaRPr lang="es-MX" sz="2400" dirty="0"/>
              </a:p>
            </p:txBody>
          </p:sp>
        </mc:Choice>
        <mc:Fallback xmlns="">
          <p:sp>
            <p:nvSpPr>
              <p:cNvPr id="3" name="Rectángulo 2"/>
              <p:cNvSpPr>
                <a:spLocks noRot="1" noChangeAspect="1" noMove="1" noResize="1" noEditPoints="1" noAdjustHandles="1" noChangeArrowheads="1" noChangeShapeType="1" noTextEdit="1"/>
              </p:cNvSpPr>
              <p:nvPr/>
            </p:nvSpPr>
            <p:spPr>
              <a:xfrm>
                <a:off x="1979712" y="908720"/>
                <a:ext cx="5472608" cy="482696"/>
              </a:xfrm>
              <a:prstGeom prst="rect">
                <a:avLst/>
              </a:prstGeom>
              <a:blipFill>
                <a:blip r:embed="rId2"/>
                <a:stretch>
                  <a:fillRect l="-1784" t="-6329" b="-2784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2123728" y="2132856"/>
                <a:ext cx="478817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sz="2400" i="1">
                          <a:latin typeface="Cambria Math" panose="02040503050406030204" pitchFamily="18" charset="0"/>
                        </a:rPr>
                        <m:t>𝐿</m:t>
                      </m:r>
                      <m:r>
                        <a:rPr lang="es-MX" sz="2400" i="0">
                          <a:latin typeface="Cambria Math" panose="02040503050406030204" pitchFamily="18" charset="0"/>
                        </a:rPr>
                        <m:t>=</m:t>
                      </m:r>
                      <m:r>
                        <a:rPr lang="es-MX" sz="2400" i="1">
                          <a:latin typeface="Cambria Math" panose="02040503050406030204" pitchFamily="18" charset="0"/>
                        </a:rPr>
                        <m:t>𝑦</m:t>
                      </m:r>
                      <m:r>
                        <a:rPr lang="es-MX" sz="2400" i="0">
                          <a:latin typeface="Cambria Math" panose="02040503050406030204" pitchFamily="18" charset="0"/>
                        </a:rPr>
                        <m:t>´</m:t>
                      </m:r>
                      <m:r>
                        <a:rPr lang="es-MX" sz="2400" i="1">
                          <a:latin typeface="Cambria Math" panose="02040503050406030204" pitchFamily="18" charset="0"/>
                        </a:rPr>
                        <m:t>𝑦</m:t>
                      </m:r>
                      <m:r>
                        <a:rPr lang="es-MX" sz="2400" i="0">
                          <a:latin typeface="Cambria Math" panose="02040503050406030204" pitchFamily="18" charset="0"/>
                        </a:rPr>
                        <m:t>− </m:t>
                      </m:r>
                      <m:r>
                        <a:rPr lang="es-MX" sz="2400" i="1">
                          <a:latin typeface="Cambria Math" panose="02040503050406030204" pitchFamily="18" charset="0"/>
                        </a:rPr>
                        <m:t>𝛽</m:t>
                      </m:r>
                      <m:r>
                        <a:rPr lang="es-MX" sz="2400" i="0">
                          <a:latin typeface="Cambria Math" panose="02040503050406030204" pitchFamily="18" charset="0"/>
                        </a:rPr>
                        <m:t>´</m:t>
                      </m:r>
                      <m:r>
                        <a:rPr lang="es-MX" sz="2400" i="1">
                          <a:latin typeface="Cambria Math" panose="02040503050406030204" pitchFamily="18" charset="0"/>
                        </a:rPr>
                        <m:t>𝑋</m:t>
                      </m:r>
                      <m:r>
                        <a:rPr lang="es-MX" sz="2400" i="0">
                          <a:latin typeface="Cambria Math" panose="02040503050406030204" pitchFamily="18" charset="0"/>
                        </a:rPr>
                        <m:t>´</m:t>
                      </m:r>
                      <m:r>
                        <a:rPr lang="es-MX" sz="2400" i="1">
                          <a:latin typeface="Cambria Math" panose="02040503050406030204" pitchFamily="18" charset="0"/>
                        </a:rPr>
                        <m:t>𝑦</m:t>
                      </m:r>
                      <m:r>
                        <a:rPr lang="es-MX" sz="2400" i="0">
                          <a:latin typeface="Cambria Math" panose="02040503050406030204" pitchFamily="18" charset="0"/>
                        </a:rPr>
                        <m:t>−</m:t>
                      </m:r>
                      <m:r>
                        <a:rPr lang="es-MX" sz="2400" i="1">
                          <a:latin typeface="Cambria Math" panose="02040503050406030204" pitchFamily="18" charset="0"/>
                        </a:rPr>
                        <m:t>𝑦</m:t>
                      </m:r>
                      <m:r>
                        <a:rPr lang="es-MX" sz="2400" i="0">
                          <a:latin typeface="Cambria Math" panose="02040503050406030204" pitchFamily="18" charset="0"/>
                        </a:rPr>
                        <m:t>´</m:t>
                      </m:r>
                      <m:r>
                        <a:rPr lang="es-MX" sz="2400" i="1">
                          <a:latin typeface="Cambria Math" panose="02040503050406030204" pitchFamily="18" charset="0"/>
                        </a:rPr>
                        <m:t>𝑋</m:t>
                      </m:r>
                      <m:r>
                        <a:rPr lang="es-MX" sz="2400" i="1">
                          <a:latin typeface="Cambria Math" panose="02040503050406030204" pitchFamily="18" charset="0"/>
                        </a:rPr>
                        <m:t>𝛽</m:t>
                      </m:r>
                      <m:r>
                        <a:rPr lang="es-MX" sz="2400" i="0">
                          <a:latin typeface="Cambria Math" panose="02040503050406030204" pitchFamily="18" charset="0"/>
                        </a:rPr>
                        <m:t>+</m:t>
                      </m:r>
                      <m:r>
                        <a:rPr lang="es-MX" sz="2400" i="1">
                          <a:latin typeface="Cambria Math" panose="02040503050406030204" pitchFamily="18" charset="0"/>
                        </a:rPr>
                        <m:t>𝛽</m:t>
                      </m:r>
                      <m:r>
                        <a:rPr lang="es-MX" sz="2400" i="0">
                          <a:latin typeface="Cambria Math" panose="02040503050406030204" pitchFamily="18" charset="0"/>
                        </a:rPr>
                        <m:t>´</m:t>
                      </m:r>
                      <m:r>
                        <a:rPr lang="es-MX" sz="2400" i="1">
                          <a:latin typeface="Cambria Math" panose="02040503050406030204" pitchFamily="18" charset="0"/>
                        </a:rPr>
                        <m:t>𝑋</m:t>
                      </m:r>
                      <m:r>
                        <a:rPr lang="es-MX" sz="2400" i="0">
                          <a:latin typeface="Cambria Math" panose="02040503050406030204" pitchFamily="18" charset="0"/>
                        </a:rPr>
                        <m:t>´</m:t>
                      </m:r>
                      <m:r>
                        <a:rPr lang="es-MX" sz="2400" i="1">
                          <a:latin typeface="Cambria Math" panose="02040503050406030204" pitchFamily="18" charset="0"/>
                        </a:rPr>
                        <m:t>𝑋</m:t>
                      </m:r>
                      <m:r>
                        <a:rPr lang="es-MX" sz="2400" i="1">
                          <a:latin typeface="Cambria Math" panose="02040503050406030204" pitchFamily="18" charset="0"/>
                        </a:rPr>
                        <m:t>𝛽</m:t>
                      </m:r>
                    </m:oMath>
                  </m:oMathPara>
                </a14:m>
                <a:endParaRPr lang="es-MX" sz="2400" dirty="0"/>
              </a:p>
            </p:txBody>
          </p:sp>
        </mc:Choice>
        <mc:Fallback xmlns="">
          <p:sp>
            <p:nvSpPr>
              <p:cNvPr id="4" name="Rectángulo 3"/>
              <p:cNvSpPr>
                <a:spLocks noRot="1" noChangeAspect="1" noMove="1" noResize="1" noEditPoints="1" noAdjustHandles="1" noChangeArrowheads="1" noChangeShapeType="1" noTextEdit="1"/>
              </p:cNvSpPr>
              <p:nvPr/>
            </p:nvSpPr>
            <p:spPr>
              <a:xfrm>
                <a:off x="2123728" y="2132856"/>
                <a:ext cx="4788170" cy="461665"/>
              </a:xfrm>
              <a:prstGeom prst="rect">
                <a:avLst/>
              </a:prstGeom>
              <a:blipFill>
                <a:blip r:embed="rId3"/>
                <a:stretch>
                  <a:fillRect b="-1973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2339752" y="3105128"/>
                <a:ext cx="3769622" cy="461665"/>
              </a:xfrm>
              <a:prstGeom prst="rect">
                <a:avLst/>
              </a:prstGeom>
            </p:spPr>
            <p:txBody>
              <a:bodyPr wrap="none">
                <a:spAutoFit/>
              </a:bodyPr>
              <a:lstStyle/>
              <a:p>
                <a:r>
                  <a:rPr lang="es-MX" sz="2400" dirty="0"/>
                  <a:t>L</a:t>
                </a:r>
                <a14:m>
                  <m:oMath xmlns:m="http://schemas.openxmlformats.org/officeDocument/2006/math">
                    <m:r>
                      <a:rPr lang="es-MX" sz="2400">
                        <a:latin typeface="Cambria Math" panose="02040503050406030204" pitchFamily="18" charset="0"/>
                      </a:rPr>
                      <m:t>=</m:t>
                    </m:r>
                    <m:r>
                      <a:rPr lang="es-MX" sz="2400" i="1">
                        <a:latin typeface="Cambria Math" panose="02040503050406030204" pitchFamily="18" charset="0"/>
                      </a:rPr>
                      <m:t>𝑦</m:t>
                    </m:r>
                    <m:r>
                      <a:rPr lang="es-MX" sz="2400" i="0">
                        <a:latin typeface="Cambria Math" panose="02040503050406030204" pitchFamily="18" charset="0"/>
                      </a:rPr>
                      <m:t>´</m:t>
                    </m:r>
                    <m:r>
                      <a:rPr lang="es-MX" sz="2400" i="1">
                        <a:latin typeface="Cambria Math" panose="02040503050406030204" pitchFamily="18" charset="0"/>
                      </a:rPr>
                      <m:t>𝑦</m:t>
                    </m:r>
                    <m:r>
                      <a:rPr lang="es-MX" sz="2400" i="0">
                        <a:latin typeface="Cambria Math" panose="02040503050406030204" pitchFamily="18" charset="0"/>
                      </a:rPr>
                      <m:t>− 2</m:t>
                    </m:r>
                    <m:r>
                      <a:rPr lang="es-MX" sz="2400" i="1">
                        <a:latin typeface="Cambria Math" panose="02040503050406030204" pitchFamily="18" charset="0"/>
                      </a:rPr>
                      <m:t>𝛽</m:t>
                    </m:r>
                    <m:r>
                      <a:rPr lang="es-MX" sz="2400" i="0">
                        <a:latin typeface="Cambria Math" panose="02040503050406030204" pitchFamily="18" charset="0"/>
                      </a:rPr>
                      <m:t>´</m:t>
                    </m:r>
                    <m:r>
                      <a:rPr lang="es-MX" sz="2400" i="1">
                        <a:latin typeface="Cambria Math" panose="02040503050406030204" pitchFamily="18" charset="0"/>
                      </a:rPr>
                      <m:t>𝑋</m:t>
                    </m:r>
                    <m:r>
                      <a:rPr lang="es-MX" sz="2400" i="0">
                        <a:latin typeface="Cambria Math" panose="02040503050406030204" pitchFamily="18" charset="0"/>
                      </a:rPr>
                      <m:t>´</m:t>
                    </m:r>
                    <m:r>
                      <a:rPr lang="es-MX" sz="2400" i="1">
                        <a:latin typeface="Cambria Math" panose="02040503050406030204" pitchFamily="18" charset="0"/>
                      </a:rPr>
                      <m:t>𝑦</m:t>
                    </m:r>
                    <m:r>
                      <a:rPr lang="es-MX" sz="2400" i="0">
                        <a:latin typeface="Cambria Math" panose="02040503050406030204" pitchFamily="18" charset="0"/>
                      </a:rPr>
                      <m:t>+</m:t>
                    </m:r>
                    <m:r>
                      <a:rPr lang="es-MX" sz="2400" i="1">
                        <a:latin typeface="Cambria Math" panose="02040503050406030204" pitchFamily="18" charset="0"/>
                      </a:rPr>
                      <m:t>𝛽</m:t>
                    </m:r>
                    <m:r>
                      <a:rPr lang="es-MX" sz="2400" i="0">
                        <a:latin typeface="Cambria Math" panose="02040503050406030204" pitchFamily="18" charset="0"/>
                      </a:rPr>
                      <m:t>´</m:t>
                    </m:r>
                    <m:r>
                      <a:rPr lang="es-MX" sz="2400" i="1">
                        <a:latin typeface="Cambria Math" panose="02040503050406030204" pitchFamily="18" charset="0"/>
                      </a:rPr>
                      <m:t>𝑋</m:t>
                    </m:r>
                    <m:r>
                      <a:rPr lang="es-MX" sz="2400" i="0">
                        <a:latin typeface="Cambria Math" panose="02040503050406030204" pitchFamily="18" charset="0"/>
                      </a:rPr>
                      <m:t>´</m:t>
                    </m:r>
                    <m:r>
                      <a:rPr lang="es-MX" sz="2400" i="1">
                        <a:latin typeface="Cambria Math" panose="02040503050406030204" pitchFamily="18" charset="0"/>
                      </a:rPr>
                      <m:t>𝑋</m:t>
                    </m:r>
                    <m:r>
                      <a:rPr lang="es-MX" sz="2400" i="1">
                        <a:latin typeface="Cambria Math" panose="02040503050406030204" pitchFamily="18" charset="0"/>
                      </a:rPr>
                      <m:t>𝛽</m:t>
                    </m:r>
                  </m:oMath>
                </a14:m>
                <a:endParaRPr lang="es-MX" sz="2400" dirty="0"/>
              </a:p>
            </p:txBody>
          </p:sp>
        </mc:Choice>
        <mc:Fallback xmlns="">
          <p:sp>
            <p:nvSpPr>
              <p:cNvPr id="5" name="Rectángulo 4"/>
              <p:cNvSpPr>
                <a:spLocks noRot="1" noChangeAspect="1" noMove="1" noResize="1" noEditPoints="1" noAdjustHandles="1" noChangeArrowheads="1" noChangeShapeType="1" noTextEdit="1"/>
              </p:cNvSpPr>
              <p:nvPr/>
            </p:nvSpPr>
            <p:spPr>
              <a:xfrm>
                <a:off x="2339752" y="3105128"/>
                <a:ext cx="3769622" cy="461665"/>
              </a:xfrm>
              <a:prstGeom prst="rect">
                <a:avLst/>
              </a:prstGeom>
              <a:blipFill>
                <a:blip r:embed="rId4"/>
                <a:stretch>
                  <a:fillRect l="-2589" t="-9211" b="-3026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395536" y="3861048"/>
                <a:ext cx="8640960" cy="1754326"/>
              </a:xfrm>
              <a:prstGeom prst="rect">
                <a:avLst/>
              </a:prstGeom>
            </p:spPr>
            <p:txBody>
              <a:bodyPr wrap="square">
                <a:spAutoFit/>
              </a:bodyPr>
              <a:lstStyle/>
              <a:p>
                <a:pPr algn="just">
                  <a:lnSpc>
                    <a:spcPct val="150000"/>
                  </a:lnSpc>
                  <a:spcAft>
                    <a:spcPts val="1000"/>
                  </a:spcAft>
                </a:pPr>
                <a:r>
                  <a:rPr lang="es-MX" sz="2400" dirty="0">
                    <a:latin typeface="Calibri" panose="020F0502020204030204" pitchFamily="34" charset="0"/>
                    <a:ea typeface="Calibri" panose="020F0502020204030204" pitchFamily="34" charset="0"/>
                  </a:rPr>
                  <a:t>Ya que </a:t>
                </a:r>
                <a14:m>
                  <m:oMath xmlns:m="http://schemas.openxmlformats.org/officeDocument/2006/math">
                    <m:r>
                      <a:rPr lang="es-MX" sz="2400" i="1">
                        <a:latin typeface="Cambria Math" panose="02040503050406030204" pitchFamily="18" charset="0"/>
                        <a:ea typeface="Calibri" panose="020F0502020204030204" pitchFamily="34" charset="0"/>
                      </a:rPr>
                      <m:t>𝛽</m:t>
                    </m:r>
                    <m:r>
                      <a:rPr lang="es-MX" sz="2400" i="1">
                        <a:latin typeface="Cambria Math" panose="02040503050406030204" pitchFamily="18" charset="0"/>
                        <a:ea typeface="Calibri" panose="020F0502020204030204" pitchFamily="34" charset="0"/>
                      </a:rPr>
                      <m:t>´</m:t>
                    </m:r>
                    <m:r>
                      <a:rPr lang="es-MX" sz="2400" i="1">
                        <a:latin typeface="Cambria Math" panose="02040503050406030204" pitchFamily="18" charset="0"/>
                        <a:ea typeface="Calibri" panose="020F0502020204030204" pitchFamily="34" charset="0"/>
                      </a:rPr>
                      <m:t>𝑋</m:t>
                    </m:r>
                    <m:r>
                      <a:rPr lang="es-MX" sz="2400" i="1">
                        <a:latin typeface="Cambria Math" panose="02040503050406030204" pitchFamily="18" charset="0"/>
                        <a:ea typeface="Calibri" panose="020F0502020204030204" pitchFamily="34" charset="0"/>
                      </a:rPr>
                      <m:t>´</m:t>
                    </m:r>
                    <m:r>
                      <a:rPr lang="es-MX" sz="2400" i="1">
                        <a:latin typeface="Cambria Math" panose="02040503050406030204" pitchFamily="18" charset="0"/>
                        <a:ea typeface="Calibri" panose="020F0502020204030204" pitchFamily="34" charset="0"/>
                      </a:rPr>
                      <m:t>𝑦</m:t>
                    </m:r>
                  </m:oMath>
                </a14:m>
                <a:r>
                  <a:rPr lang="es-MX" sz="2400" dirty="0">
                    <a:latin typeface="Calibri" panose="020F0502020204030204" pitchFamily="34" charset="0"/>
                    <a:ea typeface="Calibri" panose="020F0502020204030204" pitchFamily="34" charset="0"/>
                  </a:rPr>
                  <a:t> es una matriz </a:t>
                </a:r>
                <a14:m>
                  <m:oMath xmlns:m="http://schemas.openxmlformats.org/officeDocument/2006/math">
                    <m:r>
                      <a:rPr lang="es-MX" sz="2400" i="1">
                        <a:latin typeface="Cambria Math" panose="02040503050406030204" pitchFamily="18" charset="0"/>
                        <a:ea typeface="Calibri" panose="020F0502020204030204" pitchFamily="34" charset="0"/>
                      </a:rPr>
                      <m:t>(1 </m:t>
                    </m:r>
                    <m:r>
                      <a:rPr lang="es-MX" sz="2400" i="1">
                        <a:latin typeface="Cambria Math" panose="02040503050406030204" pitchFamily="18" charset="0"/>
                        <a:ea typeface="Calibri" panose="020F0502020204030204" pitchFamily="34" charset="0"/>
                      </a:rPr>
                      <m:t>𝑥</m:t>
                    </m:r>
                    <m:r>
                      <a:rPr lang="es-MX" sz="2400" i="1">
                        <a:latin typeface="Cambria Math" panose="02040503050406030204" pitchFamily="18" charset="0"/>
                        <a:ea typeface="Calibri" panose="020F0502020204030204" pitchFamily="34" charset="0"/>
                      </a:rPr>
                      <m:t> 1)</m:t>
                    </m:r>
                  </m:oMath>
                </a14:m>
                <a:r>
                  <a:rPr lang="es-MX" sz="2400" dirty="0">
                    <a:latin typeface="Calibri" panose="020F0502020204030204" pitchFamily="34" charset="0"/>
                    <a:ea typeface="Calibri" panose="020F0502020204030204" pitchFamily="34" charset="0"/>
                  </a:rPr>
                  <a:t>, o un escalar, y su transpuesta (</a:t>
                </a:r>
                <a14:m>
                  <m:oMath xmlns:m="http://schemas.openxmlformats.org/officeDocument/2006/math">
                    <m:r>
                      <a:rPr lang="es-MX" sz="2400" i="1">
                        <a:latin typeface="Cambria Math" panose="02040503050406030204" pitchFamily="18" charset="0"/>
                        <a:ea typeface="Calibri" panose="020F0502020204030204" pitchFamily="34" charset="0"/>
                      </a:rPr>
                      <m:t>𝛽</m:t>
                    </m:r>
                    <m:r>
                      <a:rPr lang="es-MX" sz="2400" i="1">
                        <a:latin typeface="Cambria Math" panose="02040503050406030204" pitchFamily="18" charset="0"/>
                        <a:ea typeface="Calibri" panose="020F0502020204030204" pitchFamily="34" charset="0"/>
                      </a:rPr>
                      <m:t>´</m:t>
                    </m:r>
                    <m:r>
                      <a:rPr lang="es-MX" sz="2400" i="1">
                        <a:latin typeface="Cambria Math" panose="02040503050406030204" pitchFamily="18" charset="0"/>
                        <a:ea typeface="Calibri" panose="020F0502020204030204" pitchFamily="34" charset="0"/>
                      </a:rPr>
                      <m:t>𝑋</m:t>
                    </m:r>
                    <m:r>
                      <a:rPr lang="es-MX" sz="2400" i="1">
                        <a:latin typeface="Cambria Math" panose="02040503050406030204" pitchFamily="18" charset="0"/>
                        <a:ea typeface="Calibri" panose="020F0502020204030204" pitchFamily="34" charset="0"/>
                      </a:rPr>
                      <m:t>´</m:t>
                    </m:r>
                    <m:r>
                      <a:rPr lang="es-MX" sz="2400" i="1">
                        <a:latin typeface="Cambria Math" panose="02040503050406030204" pitchFamily="18" charset="0"/>
                        <a:ea typeface="Calibri" panose="020F0502020204030204" pitchFamily="34" charset="0"/>
                      </a:rPr>
                      <m:t>𝑦</m:t>
                    </m:r>
                    <m:r>
                      <a:rPr lang="es-MX" sz="2400" i="1">
                        <a:latin typeface="Cambria Math" panose="02040503050406030204" pitchFamily="18" charset="0"/>
                        <a:ea typeface="Calibri" panose="020F0502020204030204" pitchFamily="34" charset="0"/>
                      </a:rPr>
                      <m:t>)´=</m:t>
                    </m:r>
                    <m:r>
                      <a:rPr lang="es-MX" sz="2400" i="1">
                        <a:latin typeface="Cambria Math" panose="02040503050406030204" pitchFamily="18" charset="0"/>
                        <a:ea typeface="Calibri" panose="020F0502020204030204" pitchFamily="34" charset="0"/>
                      </a:rPr>
                      <m:t>𝑦</m:t>
                    </m:r>
                    <m:r>
                      <a:rPr lang="es-MX" sz="2400" i="1">
                        <a:latin typeface="Cambria Math" panose="02040503050406030204" pitchFamily="18" charset="0"/>
                        <a:ea typeface="Calibri" panose="020F0502020204030204" pitchFamily="34" charset="0"/>
                      </a:rPr>
                      <m:t>´</m:t>
                    </m:r>
                    <m:r>
                      <a:rPr lang="es-MX" sz="2400" i="1">
                        <a:latin typeface="Cambria Math" panose="02040503050406030204" pitchFamily="18" charset="0"/>
                        <a:ea typeface="Calibri" panose="020F0502020204030204" pitchFamily="34" charset="0"/>
                      </a:rPr>
                      <m:t>𝑋</m:t>
                    </m:r>
                    <m:r>
                      <a:rPr lang="es-MX" sz="2400" i="1">
                        <a:latin typeface="Cambria Math" panose="02040503050406030204" pitchFamily="18" charset="0"/>
                        <a:ea typeface="Calibri" panose="020F0502020204030204" pitchFamily="34" charset="0"/>
                      </a:rPr>
                      <m:t>𝛽</m:t>
                    </m:r>
                  </m:oMath>
                </a14:m>
                <a:r>
                  <a:rPr lang="es-MX" sz="2400" dirty="0">
                    <a:latin typeface="Calibri" panose="020F0502020204030204" pitchFamily="34" charset="0"/>
                    <a:ea typeface="Calibri" panose="020F0502020204030204" pitchFamily="34" charset="0"/>
                  </a:rPr>
                  <a:t> es el mismo escalar. Los estimadores de mínimos cuadrados deben satisfacer</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395536" y="3861048"/>
                <a:ext cx="8640960" cy="1754326"/>
              </a:xfrm>
              <a:prstGeom prst="rect">
                <a:avLst/>
              </a:prstGeom>
              <a:blipFill>
                <a:blip r:embed="rId5"/>
                <a:stretch>
                  <a:fillRect l="-1129" r="-1059" b="-3819"/>
                </a:stretch>
              </a:blipFill>
            </p:spPr>
            <p:txBody>
              <a:bodyPr/>
              <a:lstStyle/>
              <a:p>
                <a:r>
                  <a:rPr lang="es-MX">
                    <a:noFill/>
                  </a:rPr>
                  <a:t> </a:t>
                </a:r>
              </a:p>
            </p:txBody>
          </p:sp>
        </mc:Fallback>
      </mc:AlternateContent>
    </p:spTree>
    <p:extLst>
      <p:ext uri="{BB962C8B-B14F-4D97-AF65-F5344CB8AC3E}">
        <p14:creationId xmlns:p14="http://schemas.microsoft.com/office/powerpoint/2010/main" val="927591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2051720" y="908720"/>
                <a:ext cx="4608512" cy="100912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sz="2400" i="1">
                              <a:latin typeface="Cambria Math" panose="02040503050406030204" pitchFamily="18" charset="0"/>
                            </a:rPr>
                          </m:ctrlPr>
                        </m:sSubPr>
                        <m:e>
                          <m:d>
                            <m:dPr>
                              <m:begChr m:val=""/>
                              <m:endChr m:val="|"/>
                              <m:ctrlPr>
                                <a:rPr lang="es-MX" sz="2400" i="1">
                                  <a:latin typeface="Cambria Math" panose="02040503050406030204" pitchFamily="18" charset="0"/>
                                </a:rPr>
                              </m:ctrlPr>
                            </m:dPr>
                            <m:e>
                              <m:f>
                                <m:fPr>
                                  <m:ctrlPr>
                                    <a:rPr lang="es-MX" sz="2400" i="1">
                                      <a:latin typeface="Cambria Math" panose="02040503050406030204" pitchFamily="18" charset="0"/>
                                    </a:rPr>
                                  </m:ctrlPr>
                                </m:fPr>
                                <m:num>
                                  <m:r>
                                    <a:rPr lang="es-MX" sz="2400">
                                      <a:latin typeface="Cambria Math" panose="02040503050406030204" pitchFamily="18" charset="0"/>
                                    </a:rPr>
                                    <m:t>𝜕</m:t>
                                  </m:r>
                                  <m:r>
                                    <a:rPr lang="es-MX" sz="2400" i="1">
                                      <a:latin typeface="Cambria Math" panose="02040503050406030204" pitchFamily="18" charset="0"/>
                                    </a:rPr>
                                    <m:t>𝐿</m:t>
                                  </m:r>
                                </m:num>
                                <m:den>
                                  <m:r>
                                    <a:rPr lang="es-MX" sz="2400" i="0">
                                      <a:latin typeface="Cambria Math" panose="02040503050406030204" pitchFamily="18" charset="0"/>
                                    </a:rPr>
                                    <m:t>𝜕</m:t>
                                  </m:r>
                                  <m:r>
                                    <a:rPr lang="es-MX" sz="2400" i="1">
                                      <a:latin typeface="Cambria Math" panose="02040503050406030204" pitchFamily="18" charset="0"/>
                                    </a:rPr>
                                    <m:t>𝛽</m:t>
                                  </m:r>
                                </m:den>
                              </m:f>
                            </m:e>
                          </m:d>
                        </m:e>
                        <m:sub>
                          <m:acc>
                            <m:accPr>
                              <m:chr m:val="̂"/>
                              <m:ctrlPr>
                                <a:rPr lang="es-MX" sz="2400" i="1">
                                  <a:latin typeface="Cambria Math" panose="02040503050406030204" pitchFamily="18" charset="0"/>
                                </a:rPr>
                              </m:ctrlPr>
                            </m:accPr>
                            <m:e>
                              <m:r>
                                <a:rPr lang="es-MX" sz="2400" i="1">
                                  <a:latin typeface="Cambria Math" panose="02040503050406030204" pitchFamily="18" charset="0"/>
                                </a:rPr>
                                <m:t>𝛽</m:t>
                              </m:r>
                            </m:e>
                          </m:acc>
                        </m:sub>
                      </m:sSub>
                      <m:r>
                        <a:rPr lang="es-MX" sz="2400" i="0">
                          <a:latin typeface="Cambria Math" panose="02040503050406030204" pitchFamily="18" charset="0"/>
                        </a:rPr>
                        <m:t>=−2</m:t>
                      </m:r>
                      <m:r>
                        <a:rPr lang="es-MX" sz="2400" i="1">
                          <a:latin typeface="Cambria Math" panose="02040503050406030204" pitchFamily="18" charset="0"/>
                        </a:rPr>
                        <m:t>𝑋</m:t>
                      </m:r>
                      <m:r>
                        <a:rPr lang="es-MX" sz="2400" i="0">
                          <a:latin typeface="Cambria Math" panose="02040503050406030204" pitchFamily="18" charset="0"/>
                        </a:rPr>
                        <m:t>´</m:t>
                      </m:r>
                      <m:r>
                        <a:rPr lang="es-MX" sz="2400" i="1">
                          <a:latin typeface="Cambria Math" panose="02040503050406030204" pitchFamily="18" charset="0"/>
                        </a:rPr>
                        <m:t>𝑦</m:t>
                      </m:r>
                      <m:r>
                        <a:rPr lang="es-MX" sz="2400" i="0">
                          <a:latin typeface="Cambria Math" panose="02040503050406030204" pitchFamily="18" charset="0"/>
                        </a:rPr>
                        <m:t>+2</m:t>
                      </m:r>
                      <m:r>
                        <a:rPr lang="es-MX" sz="2400" i="1">
                          <a:latin typeface="Cambria Math" panose="02040503050406030204" pitchFamily="18" charset="0"/>
                        </a:rPr>
                        <m:t>𝑋</m:t>
                      </m:r>
                      <m:r>
                        <a:rPr lang="es-MX" sz="2400" i="0">
                          <a:latin typeface="Cambria Math" panose="02040503050406030204" pitchFamily="18" charset="0"/>
                        </a:rPr>
                        <m:t>´</m:t>
                      </m:r>
                      <m:r>
                        <a:rPr lang="es-MX" sz="2400" i="1">
                          <a:latin typeface="Cambria Math" panose="02040503050406030204" pitchFamily="18" charset="0"/>
                        </a:rPr>
                        <m:t>𝑋</m:t>
                      </m:r>
                      <m:acc>
                        <m:accPr>
                          <m:chr m:val="̂"/>
                          <m:ctrlPr>
                            <a:rPr lang="es-MX" sz="2400" i="1">
                              <a:latin typeface="Cambria Math" panose="02040503050406030204" pitchFamily="18" charset="0"/>
                            </a:rPr>
                          </m:ctrlPr>
                        </m:accPr>
                        <m:e>
                          <m:r>
                            <a:rPr lang="es-MX" sz="2400" i="1">
                              <a:latin typeface="Cambria Math" panose="02040503050406030204" pitchFamily="18" charset="0"/>
                            </a:rPr>
                            <m:t>𝛽</m:t>
                          </m:r>
                        </m:e>
                      </m:acc>
                      <m:r>
                        <a:rPr lang="es-MX" sz="2400" i="0">
                          <a:latin typeface="Cambria Math" panose="02040503050406030204" pitchFamily="18" charset="0"/>
                        </a:rPr>
                        <m:t>=0</m:t>
                      </m:r>
                    </m:oMath>
                  </m:oMathPara>
                </a14:m>
                <a:endParaRPr lang="es-MX" sz="2400" dirty="0"/>
              </a:p>
            </p:txBody>
          </p:sp>
        </mc:Choice>
        <mc:Fallback xmlns="">
          <p:sp>
            <p:nvSpPr>
              <p:cNvPr id="2" name="Rectángulo 1"/>
              <p:cNvSpPr>
                <a:spLocks noRot="1" noChangeAspect="1" noMove="1" noResize="1" noEditPoints="1" noAdjustHandles="1" noChangeArrowheads="1" noChangeShapeType="1" noTextEdit="1"/>
              </p:cNvSpPr>
              <p:nvPr/>
            </p:nvSpPr>
            <p:spPr>
              <a:xfrm>
                <a:off x="2051720" y="908720"/>
                <a:ext cx="4608512" cy="1009122"/>
              </a:xfrm>
              <a:prstGeom prst="rect">
                <a:avLst/>
              </a:prstGeom>
              <a:blipFill>
                <a:blip r:embed="rId2"/>
                <a:stretch>
                  <a:fillRect/>
                </a:stretch>
              </a:blipFill>
            </p:spPr>
            <p:txBody>
              <a:bodyPr/>
              <a:lstStyle/>
              <a:p>
                <a:r>
                  <a:rPr lang="es-MX">
                    <a:noFill/>
                  </a:rPr>
                  <a:t> </a:t>
                </a:r>
              </a:p>
            </p:txBody>
          </p:sp>
        </mc:Fallback>
      </mc:AlternateContent>
      <p:sp>
        <p:nvSpPr>
          <p:cNvPr id="3" name="Rectángulo 2"/>
          <p:cNvSpPr/>
          <p:nvPr/>
        </p:nvSpPr>
        <p:spPr>
          <a:xfrm>
            <a:off x="611560" y="1945846"/>
            <a:ext cx="3404715" cy="738664"/>
          </a:xfrm>
          <a:prstGeom prst="rect">
            <a:avLst/>
          </a:prstGeom>
        </p:spPr>
        <p:txBody>
          <a:bodyPr wrap="none">
            <a:spAutoFit/>
          </a:bodyPr>
          <a:lstStyle/>
          <a:p>
            <a:pPr algn="just">
              <a:lnSpc>
                <a:spcPct val="150000"/>
              </a:lnSpc>
              <a:spcAft>
                <a:spcPts val="1000"/>
              </a:spcAft>
            </a:pPr>
            <a:r>
              <a:rPr lang="es-MX" sz="2800" dirty="0">
                <a:latin typeface="Calibri" panose="020F0502020204030204" pitchFamily="34" charset="0"/>
                <a:ea typeface="Calibri" panose="020F0502020204030204" pitchFamily="34" charset="0"/>
              </a:rPr>
              <a:t>cuya simplificación es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ángulo 3"/>
              <p:cNvSpPr/>
              <p:nvPr/>
            </p:nvSpPr>
            <p:spPr>
              <a:xfrm>
                <a:off x="2915816" y="3140968"/>
                <a:ext cx="1965218" cy="546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sz="2800" i="1">
                          <a:latin typeface="Cambria Math" panose="02040503050406030204" pitchFamily="18" charset="0"/>
                        </a:rPr>
                        <m:t>𝑋</m:t>
                      </m:r>
                      <m:r>
                        <a:rPr lang="es-MX" sz="2800" i="0">
                          <a:latin typeface="Cambria Math" panose="02040503050406030204" pitchFamily="18" charset="0"/>
                        </a:rPr>
                        <m:t>´</m:t>
                      </m:r>
                      <m:r>
                        <a:rPr lang="es-MX" sz="2800" i="1">
                          <a:latin typeface="Cambria Math" panose="02040503050406030204" pitchFamily="18" charset="0"/>
                        </a:rPr>
                        <m:t>𝑋</m:t>
                      </m:r>
                      <m:acc>
                        <m:accPr>
                          <m:chr m:val="̂"/>
                          <m:ctrlPr>
                            <a:rPr lang="es-MX" sz="2800" i="1">
                              <a:latin typeface="Cambria Math" panose="02040503050406030204" pitchFamily="18" charset="0"/>
                            </a:rPr>
                          </m:ctrlPr>
                        </m:accPr>
                        <m:e>
                          <m:r>
                            <a:rPr lang="es-MX" sz="2800" i="1">
                              <a:latin typeface="Cambria Math" panose="02040503050406030204" pitchFamily="18" charset="0"/>
                            </a:rPr>
                            <m:t>𝛽</m:t>
                          </m:r>
                        </m:e>
                      </m:acc>
                      <m:r>
                        <a:rPr lang="es-MX" sz="2800" i="0">
                          <a:latin typeface="Cambria Math" panose="02040503050406030204" pitchFamily="18" charset="0"/>
                        </a:rPr>
                        <m:t>=</m:t>
                      </m:r>
                      <m:r>
                        <a:rPr lang="es-MX" sz="2800" i="1">
                          <a:latin typeface="Cambria Math" panose="02040503050406030204" pitchFamily="18" charset="0"/>
                        </a:rPr>
                        <m:t>𝑋</m:t>
                      </m:r>
                      <m:r>
                        <a:rPr lang="es-MX" sz="2800" i="0">
                          <a:latin typeface="Cambria Math" panose="02040503050406030204" pitchFamily="18" charset="0"/>
                        </a:rPr>
                        <m:t>ý</m:t>
                      </m:r>
                    </m:oMath>
                  </m:oMathPara>
                </a14:m>
                <a:endParaRPr lang="es-MX" sz="2800" dirty="0"/>
              </a:p>
            </p:txBody>
          </p:sp>
        </mc:Choice>
        <mc:Fallback xmlns="">
          <p:sp>
            <p:nvSpPr>
              <p:cNvPr id="4" name="Rectángulo 3"/>
              <p:cNvSpPr>
                <a:spLocks noRot="1" noChangeAspect="1" noMove="1" noResize="1" noEditPoints="1" noAdjustHandles="1" noChangeArrowheads="1" noChangeShapeType="1" noTextEdit="1"/>
              </p:cNvSpPr>
              <p:nvPr/>
            </p:nvSpPr>
            <p:spPr>
              <a:xfrm>
                <a:off x="2915816" y="3140968"/>
                <a:ext cx="1965218" cy="546560"/>
              </a:xfrm>
              <a:prstGeom prst="rect">
                <a:avLst/>
              </a:prstGeom>
              <a:blipFill>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2641699" y="4391503"/>
                <a:ext cx="2749151" cy="546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MX" sz="2800" i="1">
                              <a:latin typeface="Cambria Math" panose="02040503050406030204" pitchFamily="18" charset="0"/>
                            </a:rPr>
                          </m:ctrlPr>
                        </m:accPr>
                        <m:e>
                          <m:r>
                            <a:rPr lang="es-MX" sz="2800" i="1">
                              <a:latin typeface="Cambria Math" panose="02040503050406030204" pitchFamily="18" charset="0"/>
                            </a:rPr>
                            <m:t>𝛽</m:t>
                          </m:r>
                        </m:e>
                      </m:acc>
                      <m:r>
                        <a:rPr lang="es-MX" sz="2800" i="0">
                          <a:latin typeface="Cambria Math" panose="02040503050406030204" pitchFamily="18" charset="0"/>
                        </a:rPr>
                        <m:t>=</m:t>
                      </m:r>
                      <m:sSup>
                        <m:sSupPr>
                          <m:ctrlPr>
                            <a:rPr lang="es-MX" sz="2800" i="1">
                              <a:latin typeface="Cambria Math" panose="02040503050406030204" pitchFamily="18" charset="0"/>
                            </a:rPr>
                          </m:ctrlPr>
                        </m:sSupPr>
                        <m:e>
                          <m:d>
                            <m:dPr>
                              <m:ctrlPr>
                                <a:rPr lang="es-MX" sz="2800" i="1">
                                  <a:latin typeface="Cambria Math" panose="02040503050406030204" pitchFamily="18" charset="0"/>
                                </a:rPr>
                              </m:ctrlPr>
                            </m:dPr>
                            <m:e>
                              <m:r>
                                <a:rPr lang="es-MX" sz="2800" i="1">
                                  <a:latin typeface="Cambria Math" panose="02040503050406030204" pitchFamily="18" charset="0"/>
                                </a:rPr>
                                <m:t>𝑋</m:t>
                              </m:r>
                              <m:r>
                                <a:rPr lang="es-MX" sz="2800" i="0">
                                  <a:latin typeface="Cambria Math" panose="02040503050406030204" pitchFamily="18" charset="0"/>
                                </a:rPr>
                                <m:t>´</m:t>
                              </m:r>
                              <m:r>
                                <a:rPr lang="es-MX" sz="2800" i="1">
                                  <a:latin typeface="Cambria Math" panose="02040503050406030204" pitchFamily="18" charset="0"/>
                                </a:rPr>
                                <m:t>𝑋</m:t>
                              </m:r>
                            </m:e>
                          </m:d>
                        </m:e>
                        <m:sup>
                          <m:r>
                            <a:rPr lang="es-MX" sz="2800" i="0">
                              <a:latin typeface="Cambria Math" panose="02040503050406030204" pitchFamily="18" charset="0"/>
                            </a:rPr>
                            <m:t>−1</m:t>
                          </m:r>
                        </m:sup>
                      </m:sSup>
                      <m:r>
                        <a:rPr lang="es-MX" sz="2800" i="1">
                          <a:latin typeface="Cambria Math" panose="02040503050406030204" pitchFamily="18" charset="0"/>
                        </a:rPr>
                        <m:t>𝑋</m:t>
                      </m:r>
                      <m:r>
                        <a:rPr lang="es-MX" sz="2800" i="0">
                          <a:latin typeface="Cambria Math" panose="02040503050406030204" pitchFamily="18" charset="0"/>
                        </a:rPr>
                        <m:t>´</m:t>
                      </m:r>
                      <m:r>
                        <a:rPr lang="es-MX" sz="2800" i="1">
                          <a:latin typeface="Cambria Math" panose="02040503050406030204" pitchFamily="18" charset="0"/>
                        </a:rPr>
                        <m:t>𝑦</m:t>
                      </m:r>
                    </m:oMath>
                  </m:oMathPara>
                </a14:m>
                <a:endParaRPr lang="es-MX" sz="2800" dirty="0"/>
              </a:p>
            </p:txBody>
          </p:sp>
        </mc:Choice>
        <mc:Fallback xmlns="">
          <p:sp>
            <p:nvSpPr>
              <p:cNvPr id="5" name="Rectángulo 4"/>
              <p:cNvSpPr>
                <a:spLocks noRot="1" noChangeAspect="1" noMove="1" noResize="1" noEditPoints="1" noAdjustHandles="1" noChangeArrowheads="1" noChangeShapeType="1" noTextEdit="1"/>
              </p:cNvSpPr>
              <p:nvPr/>
            </p:nvSpPr>
            <p:spPr>
              <a:xfrm>
                <a:off x="2641699" y="4391503"/>
                <a:ext cx="2749151" cy="546560"/>
              </a:xfrm>
              <a:prstGeom prst="rect">
                <a:avLst/>
              </a:prstGeom>
              <a:blipFill>
                <a:blip r:embed="rId4"/>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29854847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60&quot;/&gt;&lt;/object&gt;&lt;object type=&quot;3&quot; unique_id=&quot;10006&quot;&gt;&lt;property id=&quot;20148&quot; value=&quot;5&quot;/&gt;&lt;property id=&quot;20300&quot; value=&quot;Slide 4&quot;/&gt;&lt;property id=&quot;20307&quot; value=&quot;258&quot;/&gt;&lt;/object&gt;&lt;object type=&quot;3&quot; unique_id=&quot;10050&quot;&gt;&lt;property id=&quot;20148&quot; value=&quot;5&quot;/&gt;&lt;property id=&quot;20300&quot; value=&quot;Slide 5&quot;/&gt;&lt;property id=&quot;20307&quot; value=&quot;261&quot;/&gt;&lt;/object&gt;&lt;object type=&quot;3&quot; unique_id=&quot;10069&quot;&gt;&lt;property id=&quot;20148&quot; value=&quot;5&quot;/&gt;&lt;property id=&quot;20300&quot; value=&quot;Slide 1&quot;/&gt;&lt;property id=&quot;20307&quot; value=&quot;264&quot;/&gt;&lt;/object&gt;&lt;object type=&quot;3&quot; unique_id=&quot;10070&quot;&gt;&lt;property id=&quot;20148&quot; value=&quot;5&quot;/&gt;&lt;property id=&quot;20300&quot; value=&quot;Slide 6&quot;/&gt;&lt;property id=&quot;20307&quot; value=&quot;262&quot;/&gt;&lt;/object&gt;&lt;object type=&quot;3&quot; unique_id=&quot;10071&quot;&gt;&lt;property id=&quot;20148&quot; value=&quot;5&quot;/&gt;&lt;property id=&quot;20300&quot; value=&quot;Slide 7&quot;/&gt;&lt;property id=&quot;20307&quot; value=&quot;263&quot;/&gt;&lt;/object&gt;&lt;/object&gt;&lt;/object&gt;&lt;/database&gt;"/>
  <p:tag name="SECTOMILLISECCONVERTED"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313</TotalTime>
  <Words>2059</Words>
  <Application>Microsoft Office PowerPoint</Application>
  <PresentationFormat>Presentación en pantalla (4:3)</PresentationFormat>
  <Paragraphs>378</Paragraphs>
  <Slides>25</Slides>
  <Notes>0</Notes>
  <HiddenSlides>0</HiddenSlides>
  <MMClips>0</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1</vt:i4>
      </vt:variant>
      <vt:variant>
        <vt:lpstr>Títulos de diapositiva</vt:lpstr>
      </vt:variant>
      <vt:variant>
        <vt:i4>25</vt:i4>
      </vt:variant>
    </vt:vector>
  </HeadingPairs>
  <TitlesOfParts>
    <vt:vector size="36" baseType="lpstr">
      <vt:lpstr>Arial</vt:lpstr>
      <vt:lpstr>Calibri</vt:lpstr>
      <vt:lpstr>Calibri Light</vt:lpstr>
      <vt:lpstr>Cambria Math</vt:lpstr>
      <vt:lpstr>CG Times Bold</vt:lpstr>
      <vt:lpstr>Times New Roman</vt:lpstr>
      <vt:lpstr>Trebuchet MS</vt:lpstr>
      <vt:lpstr>Wingdings 3</vt:lpstr>
      <vt:lpstr>Tema de Office</vt:lpstr>
      <vt:lpstr>Faceta</vt:lpstr>
      <vt:lpstr>Ecuación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PORFIRIO</dc:creator>
  <cp:lastModifiedBy>PORFIRIO GUTIERREZ</cp:lastModifiedBy>
  <cp:revision>40</cp:revision>
  <dcterms:created xsi:type="dcterms:W3CDTF">2010-07-03T04:04:57Z</dcterms:created>
  <dcterms:modified xsi:type="dcterms:W3CDTF">2019-08-09T20:36:16Z</dcterms:modified>
</cp:coreProperties>
</file>