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7"/>
  </p:notesMasterIdLst>
  <p:sldIdLst>
    <p:sldId id="307" r:id="rId2"/>
    <p:sldId id="265" r:id="rId3"/>
    <p:sldId id="289" r:id="rId4"/>
    <p:sldId id="290" r:id="rId5"/>
    <p:sldId id="298" r:id="rId6"/>
    <p:sldId id="291" r:id="rId7"/>
    <p:sldId id="319" r:id="rId8"/>
    <p:sldId id="271" r:id="rId9"/>
    <p:sldId id="273" r:id="rId10"/>
    <p:sldId id="320" r:id="rId11"/>
    <p:sldId id="275" r:id="rId12"/>
    <p:sldId id="267" r:id="rId13"/>
    <p:sldId id="292" r:id="rId14"/>
    <p:sldId id="293" r:id="rId15"/>
    <p:sldId id="294" r:id="rId16"/>
    <p:sldId id="295" r:id="rId17"/>
    <p:sldId id="299" r:id="rId18"/>
    <p:sldId id="296" r:id="rId19"/>
    <p:sldId id="302" r:id="rId20"/>
    <p:sldId id="300" r:id="rId21"/>
    <p:sldId id="321" r:id="rId22"/>
    <p:sldId id="322" r:id="rId23"/>
    <p:sldId id="323" r:id="rId24"/>
    <p:sldId id="324" r:id="rId25"/>
    <p:sldId id="325" r:id="rId26"/>
  </p:sldIdLst>
  <p:sldSz cx="9144000" cy="6858000" type="screen4x3"/>
  <p:notesSz cx="9144000" cy="6858000"/>
  <p:custDataLst>
    <p:tags r:id="rId28"/>
  </p:custDataLst>
  <p:defaultTex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3399"/>
    <a:srgbClr val="000099"/>
    <a:srgbClr val="3399FF"/>
    <a:srgbClr val="008000"/>
    <a:srgbClr val="CC9900"/>
    <a:srgbClr val="9900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2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2051"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3789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2054"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2055"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4EE6308-A372-409E-8D8F-71CC6F48DAF5}" type="slidenum">
              <a:rPr lang="es-ES"/>
              <a:pPr>
                <a:defRPr/>
              </a:pPr>
              <a:t>‹Nº›</a:t>
            </a:fld>
            <a:endParaRPr lang="es-ES"/>
          </a:p>
        </p:txBody>
      </p:sp>
    </p:spTree>
    <p:extLst>
      <p:ext uri="{BB962C8B-B14F-4D97-AF65-F5344CB8AC3E}">
        <p14:creationId xmlns:p14="http://schemas.microsoft.com/office/powerpoint/2010/main" val="15876627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pPr>
              <a:defRPr/>
            </a:pPr>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1E715E04-C690-4F59-AD97-4055AE5BC3E6}" type="slidenum">
              <a:rPr lang="es-MX" smtClean="0"/>
              <a:pPr>
                <a:defRPr/>
              </a:pPr>
              <a:t>‹Nº›</a:t>
            </a:fld>
            <a:endParaRPr lang="es-MX"/>
          </a:p>
        </p:txBody>
      </p:sp>
    </p:spTree>
    <p:extLst>
      <p:ext uri="{BB962C8B-B14F-4D97-AF65-F5344CB8AC3E}">
        <p14:creationId xmlns:p14="http://schemas.microsoft.com/office/powerpoint/2010/main" val="163526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pPr>
              <a:defRPr/>
            </a:pPr>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1DAB1990-B6CF-480F-8899-B94CD51F6084}" type="slidenum">
              <a:rPr lang="es-MX" smtClean="0"/>
              <a:pPr>
                <a:defRPr/>
              </a:pPr>
              <a:t>‹Nº›</a:t>
            </a:fld>
            <a:endParaRPr lang="es-MX"/>
          </a:p>
        </p:txBody>
      </p:sp>
    </p:spTree>
    <p:extLst>
      <p:ext uri="{BB962C8B-B14F-4D97-AF65-F5344CB8AC3E}">
        <p14:creationId xmlns:p14="http://schemas.microsoft.com/office/powerpoint/2010/main" val="86450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pPr>
              <a:defRPr/>
            </a:pPr>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0529DD39-00C2-4677-AD1A-C4A2CABB35B9}" type="slidenum">
              <a:rPr lang="es-MX" smtClean="0"/>
              <a:pPr>
                <a:defRPr/>
              </a:pPr>
              <a:t>‹Nº›</a:t>
            </a:fld>
            <a:endParaRPr lang="es-MX"/>
          </a:p>
        </p:txBody>
      </p:sp>
    </p:spTree>
    <p:extLst>
      <p:ext uri="{BB962C8B-B14F-4D97-AF65-F5344CB8AC3E}">
        <p14:creationId xmlns:p14="http://schemas.microsoft.com/office/powerpoint/2010/main" val="4154955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pPr>
              <a:defRPr/>
            </a:pPr>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873AB50B-AF45-4E27-AE40-8D5AD1C06981}" type="slidenum">
              <a:rPr lang="es-MX" smtClean="0"/>
              <a:pPr>
                <a:defRPr/>
              </a:pPr>
              <a:t>‹Nº›</a:t>
            </a:fld>
            <a:endParaRPr lang="es-MX"/>
          </a:p>
        </p:txBody>
      </p:sp>
    </p:spTree>
    <p:extLst>
      <p:ext uri="{BB962C8B-B14F-4D97-AF65-F5344CB8AC3E}">
        <p14:creationId xmlns:p14="http://schemas.microsoft.com/office/powerpoint/2010/main" val="327681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pPr>
              <a:defRPr/>
            </a:pPr>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CEA75C3B-F54B-438B-955C-8301201E6CCF}" type="slidenum">
              <a:rPr lang="es-MX" smtClean="0"/>
              <a:pPr>
                <a:defRPr/>
              </a:pPr>
              <a:t>‹Nº›</a:t>
            </a:fld>
            <a:endParaRPr lang="es-MX"/>
          </a:p>
        </p:txBody>
      </p:sp>
    </p:spTree>
    <p:extLst>
      <p:ext uri="{BB962C8B-B14F-4D97-AF65-F5344CB8AC3E}">
        <p14:creationId xmlns:p14="http://schemas.microsoft.com/office/powerpoint/2010/main" val="146723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pPr>
              <a:defRPr/>
            </a:pPr>
            <a:endParaRPr lang="es-MX"/>
          </a:p>
        </p:txBody>
      </p:sp>
      <p:sp>
        <p:nvSpPr>
          <p:cNvPr id="6" name="Marcador de pie de página 5"/>
          <p:cNvSpPr>
            <a:spLocks noGrp="1"/>
          </p:cNvSpPr>
          <p:nvPr>
            <p:ph type="ftr" sz="quarter" idx="11"/>
          </p:nvPr>
        </p:nvSpPr>
        <p:spPr/>
        <p:txBody>
          <a:bodyPr/>
          <a:lstStyle/>
          <a:p>
            <a:pPr>
              <a:defRPr/>
            </a:pPr>
            <a:endParaRPr lang="es-MX"/>
          </a:p>
        </p:txBody>
      </p:sp>
      <p:sp>
        <p:nvSpPr>
          <p:cNvPr id="7" name="Marcador de número de diapositiva 6"/>
          <p:cNvSpPr>
            <a:spLocks noGrp="1"/>
          </p:cNvSpPr>
          <p:nvPr>
            <p:ph type="sldNum" sz="quarter" idx="12"/>
          </p:nvPr>
        </p:nvSpPr>
        <p:spPr/>
        <p:txBody>
          <a:bodyPr/>
          <a:lstStyle/>
          <a:p>
            <a:pPr>
              <a:defRPr/>
            </a:pPr>
            <a:fld id="{6A3CB3FC-3BE4-4131-BFA3-5ED8EBC75756}" type="slidenum">
              <a:rPr lang="es-MX" smtClean="0"/>
              <a:pPr>
                <a:defRPr/>
              </a:pPr>
              <a:t>‹Nº›</a:t>
            </a:fld>
            <a:endParaRPr lang="es-MX"/>
          </a:p>
        </p:txBody>
      </p:sp>
    </p:spTree>
    <p:extLst>
      <p:ext uri="{BB962C8B-B14F-4D97-AF65-F5344CB8AC3E}">
        <p14:creationId xmlns:p14="http://schemas.microsoft.com/office/powerpoint/2010/main" val="135516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pPr>
              <a:defRPr/>
            </a:pPr>
            <a:endParaRPr lang="es-MX"/>
          </a:p>
        </p:txBody>
      </p:sp>
      <p:sp>
        <p:nvSpPr>
          <p:cNvPr id="8" name="Marcador de pie de página 7"/>
          <p:cNvSpPr>
            <a:spLocks noGrp="1"/>
          </p:cNvSpPr>
          <p:nvPr>
            <p:ph type="ftr" sz="quarter" idx="11"/>
          </p:nvPr>
        </p:nvSpPr>
        <p:spPr/>
        <p:txBody>
          <a:bodyPr/>
          <a:lstStyle/>
          <a:p>
            <a:pPr>
              <a:defRPr/>
            </a:pPr>
            <a:endParaRPr lang="es-MX"/>
          </a:p>
        </p:txBody>
      </p:sp>
      <p:sp>
        <p:nvSpPr>
          <p:cNvPr id="9" name="Marcador de número de diapositiva 8"/>
          <p:cNvSpPr>
            <a:spLocks noGrp="1"/>
          </p:cNvSpPr>
          <p:nvPr>
            <p:ph type="sldNum" sz="quarter" idx="12"/>
          </p:nvPr>
        </p:nvSpPr>
        <p:spPr/>
        <p:txBody>
          <a:bodyPr/>
          <a:lstStyle/>
          <a:p>
            <a:pPr>
              <a:defRPr/>
            </a:pPr>
            <a:fld id="{387A0093-4812-4BEF-B730-BCB19EF8E0B0}" type="slidenum">
              <a:rPr lang="es-MX" smtClean="0"/>
              <a:pPr>
                <a:defRPr/>
              </a:pPr>
              <a:t>‹Nº›</a:t>
            </a:fld>
            <a:endParaRPr lang="es-MX"/>
          </a:p>
        </p:txBody>
      </p:sp>
    </p:spTree>
    <p:extLst>
      <p:ext uri="{BB962C8B-B14F-4D97-AF65-F5344CB8AC3E}">
        <p14:creationId xmlns:p14="http://schemas.microsoft.com/office/powerpoint/2010/main" val="323333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pPr>
              <a:defRPr/>
            </a:pPr>
            <a:endParaRPr lang="es-MX"/>
          </a:p>
        </p:txBody>
      </p:sp>
      <p:sp>
        <p:nvSpPr>
          <p:cNvPr id="4" name="Marcador de pie de página 3"/>
          <p:cNvSpPr>
            <a:spLocks noGrp="1"/>
          </p:cNvSpPr>
          <p:nvPr>
            <p:ph type="ftr" sz="quarter" idx="11"/>
          </p:nvPr>
        </p:nvSpPr>
        <p:spPr/>
        <p:txBody>
          <a:bodyPr/>
          <a:lstStyle/>
          <a:p>
            <a:pPr>
              <a:defRPr/>
            </a:pPr>
            <a:endParaRPr lang="es-MX"/>
          </a:p>
        </p:txBody>
      </p:sp>
      <p:sp>
        <p:nvSpPr>
          <p:cNvPr id="5" name="Marcador de número de diapositiva 4"/>
          <p:cNvSpPr>
            <a:spLocks noGrp="1"/>
          </p:cNvSpPr>
          <p:nvPr>
            <p:ph type="sldNum" sz="quarter" idx="12"/>
          </p:nvPr>
        </p:nvSpPr>
        <p:spPr/>
        <p:txBody>
          <a:bodyPr/>
          <a:lstStyle/>
          <a:p>
            <a:pPr>
              <a:defRPr/>
            </a:pPr>
            <a:fld id="{F57C54B9-CEB5-4ACE-8723-E4EFE181E1AC}" type="slidenum">
              <a:rPr lang="es-MX" smtClean="0"/>
              <a:pPr>
                <a:defRPr/>
              </a:pPr>
              <a:t>‹Nº›</a:t>
            </a:fld>
            <a:endParaRPr lang="es-MX"/>
          </a:p>
        </p:txBody>
      </p:sp>
    </p:spTree>
    <p:extLst>
      <p:ext uri="{BB962C8B-B14F-4D97-AF65-F5344CB8AC3E}">
        <p14:creationId xmlns:p14="http://schemas.microsoft.com/office/powerpoint/2010/main" val="1732865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endParaRPr lang="es-MX"/>
          </a:p>
        </p:txBody>
      </p:sp>
      <p:sp>
        <p:nvSpPr>
          <p:cNvPr id="3" name="Marcador de pie de página 2"/>
          <p:cNvSpPr>
            <a:spLocks noGrp="1"/>
          </p:cNvSpPr>
          <p:nvPr>
            <p:ph type="ftr" sz="quarter" idx="11"/>
          </p:nvPr>
        </p:nvSpPr>
        <p:spPr/>
        <p:txBody>
          <a:bodyPr/>
          <a:lstStyle/>
          <a:p>
            <a:pPr>
              <a:defRPr/>
            </a:pPr>
            <a:endParaRPr lang="es-MX"/>
          </a:p>
        </p:txBody>
      </p:sp>
      <p:sp>
        <p:nvSpPr>
          <p:cNvPr id="4" name="Marcador de número de diapositiva 3"/>
          <p:cNvSpPr>
            <a:spLocks noGrp="1"/>
          </p:cNvSpPr>
          <p:nvPr>
            <p:ph type="sldNum" sz="quarter" idx="12"/>
          </p:nvPr>
        </p:nvSpPr>
        <p:spPr/>
        <p:txBody>
          <a:bodyPr/>
          <a:lstStyle/>
          <a:p>
            <a:pPr>
              <a:defRPr/>
            </a:pPr>
            <a:fld id="{DC0F3C76-909A-4E23-B8CB-F3FC5B79983F}" type="slidenum">
              <a:rPr lang="es-MX" smtClean="0"/>
              <a:pPr>
                <a:defRPr/>
              </a:pPr>
              <a:t>‹Nº›</a:t>
            </a:fld>
            <a:endParaRPr lang="es-MX"/>
          </a:p>
        </p:txBody>
      </p:sp>
    </p:spTree>
    <p:extLst>
      <p:ext uri="{BB962C8B-B14F-4D97-AF65-F5344CB8AC3E}">
        <p14:creationId xmlns:p14="http://schemas.microsoft.com/office/powerpoint/2010/main" val="249318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a:defRPr/>
            </a:pPr>
            <a:endParaRPr lang="es-MX"/>
          </a:p>
        </p:txBody>
      </p:sp>
      <p:sp>
        <p:nvSpPr>
          <p:cNvPr id="6" name="Marcador de pie de página 5"/>
          <p:cNvSpPr>
            <a:spLocks noGrp="1"/>
          </p:cNvSpPr>
          <p:nvPr>
            <p:ph type="ftr" sz="quarter" idx="11"/>
          </p:nvPr>
        </p:nvSpPr>
        <p:spPr/>
        <p:txBody>
          <a:bodyPr/>
          <a:lstStyle/>
          <a:p>
            <a:pPr>
              <a:defRPr/>
            </a:pPr>
            <a:endParaRPr lang="es-MX"/>
          </a:p>
        </p:txBody>
      </p:sp>
      <p:sp>
        <p:nvSpPr>
          <p:cNvPr id="7" name="Marcador de número de diapositiva 6"/>
          <p:cNvSpPr>
            <a:spLocks noGrp="1"/>
          </p:cNvSpPr>
          <p:nvPr>
            <p:ph type="sldNum" sz="quarter" idx="12"/>
          </p:nvPr>
        </p:nvSpPr>
        <p:spPr/>
        <p:txBody>
          <a:bodyPr/>
          <a:lstStyle/>
          <a:p>
            <a:pPr>
              <a:defRPr/>
            </a:pPr>
            <a:fld id="{8CF4FD47-9AF3-4395-A5C8-9D38CB715A17}" type="slidenum">
              <a:rPr lang="es-MX" smtClean="0"/>
              <a:pPr>
                <a:defRPr/>
              </a:pPr>
              <a:t>‹Nº›</a:t>
            </a:fld>
            <a:endParaRPr lang="es-MX"/>
          </a:p>
        </p:txBody>
      </p:sp>
    </p:spTree>
    <p:extLst>
      <p:ext uri="{BB962C8B-B14F-4D97-AF65-F5344CB8AC3E}">
        <p14:creationId xmlns:p14="http://schemas.microsoft.com/office/powerpoint/2010/main" val="148844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a:defRPr/>
            </a:pPr>
            <a:endParaRPr lang="es-MX"/>
          </a:p>
        </p:txBody>
      </p:sp>
      <p:sp>
        <p:nvSpPr>
          <p:cNvPr id="6" name="Marcador de pie de página 5"/>
          <p:cNvSpPr>
            <a:spLocks noGrp="1"/>
          </p:cNvSpPr>
          <p:nvPr>
            <p:ph type="ftr" sz="quarter" idx="11"/>
          </p:nvPr>
        </p:nvSpPr>
        <p:spPr/>
        <p:txBody>
          <a:bodyPr/>
          <a:lstStyle/>
          <a:p>
            <a:pPr>
              <a:defRPr/>
            </a:pPr>
            <a:endParaRPr lang="es-MX"/>
          </a:p>
        </p:txBody>
      </p:sp>
      <p:sp>
        <p:nvSpPr>
          <p:cNvPr id="7" name="Marcador de número de diapositiva 6"/>
          <p:cNvSpPr>
            <a:spLocks noGrp="1"/>
          </p:cNvSpPr>
          <p:nvPr>
            <p:ph type="sldNum" sz="quarter" idx="12"/>
          </p:nvPr>
        </p:nvSpPr>
        <p:spPr/>
        <p:txBody>
          <a:bodyPr/>
          <a:lstStyle/>
          <a:p>
            <a:pPr>
              <a:defRPr/>
            </a:pPr>
            <a:fld id="{8D93BAEB-F5BE-4286-B294-34D564905BB2}" type="slidenum">
              <a:rPr lang="es-MX" smtClean="0"/>
              <a:pPr>
                <a:defRPr/>
              </a:pPr>
              <a:t>‹Nº›</a:t>
            </a:fld>
            <a:endParaRPr lang="es-MX"/>
          </a:p>
        </p:txBody>
      </p:sp>
    </p:spTree>
    <p:extLst>
      <p:ext uri="{BB962C8B-B14F-4D97-AF65-F5344CB8AC3E}">
        <p14:creationId xmlns:p14="http://schemas.microsoft.com/office/powerpoint/2010/main" val="313440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57C54B9-CEB5-4ACE-8723-E4EFE181E1AC}" type="slidenum">
              <a:rPr lang="es-MX" smtClean="0"/>
              <a:pPr>
                <a:defRPr/>
              </a:pPr>
              <a:t>‹Nº›</a:t>
            </a:fld>
            <a:endParaRPr lang="es-MX"/>
          </a:p>
        </p:txBody>
      </p:sp>
    </p:spTree>
    <p:extLst>
      <p:ext uri="{BB962C8B-B14F-4D97-AF65-F5344CB8AC3E}">
        <p14:creationId xmlns:p14="http://schemas.microsoft.com/office/powerpoint/2010/main" val="160077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10" Type="http://schemas.openxmlformats.org/officeDocument/2006/relationships/image" Target="../media/image4.emf"/><Relationship Id="rId4" Type="http://schemas.openxmlformats.org/officeDocument/2006/relationships/image" Target="../media/image1.emf"/><Relationship Id="rId9"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6.bin"/><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539552" y="2636912"/>
            <a:ext cx="7776864" cy="1077218"/>
          </a:xfrm>
          <a:prstGeom prst="rect">
            <a:avLst/>
          </a:prstGeom>
          <a:noFill/>
          <a:ln>
            <a:noFill/>
          </a:ln>
          <a:effectLst/>
          <a:extLst/>
        </p:spPr>
        <p:txBody>
          <a:bodyPr wrap="square">
            <a:spAutoFit/>
          </a:bodyPr>
          <a:lstStyle/>
          <a:p>
            <a:pPr algn="ctr">
              <a:defRPr/>
            </a:pPr>
            <a:r>
              <a:rPr lang="es-ES_tradnl" sz="3200" b="1" dirty="0">
                <a:solidFill>
                  <a:srgbClr val="0070C0"/>
                </a:solidFill>
              </a:rPr>
              <a:t>DISEÑO Y ANALISIS DE EXPERIMENTOS</a:t>
            </a:r>
          </a:p>
        </p:txBody>
      </p:sp>
      <p:sp>
        <p:nvSpPr>
          <p:cNvPr id="36870" name="Text Box 6"/>
          <p:cNvSpPr txBox="1">
            <a:spLocks noChangeArrowheads="1"/>
          </p:cNvSpPr>
          <p:nvPr/>
        </p:nvSpPr>
        <p:spPr bwMode="auto">
          <a:xfrm>
            <a:off x="1367018" y="5543550"/>
            <a:ext cx="5674951" cy="461665"/>
          </a:xfrm>
          <a:prstGeom prst="rect">
            <a:avLst/>
          </a:prstGeom>
          <a:noFill/>
          <a:ln>
            <a:noFill/>
          </a:ln>
          <a:effectLst/>
          <a:extLst/>
        </p:spPr>
        <p:txBody>
          <a:bodyPr wrap="none">
            <a:spAutoFit/>
          </a:bodyPr>
          <a:lstStyle/>
          <a:p>
            <a:pPr algn="ctr">
              <a:defRPr/>
            </a:pPr>
            <a:r>
              <a:rPr lang="es-ES_tradnl" dirty="0">
                <a:solidFill>
                  <a:srgbClr val="0070C0"/>
                </a:solidFill>
              </a:rPr>
              <a:t>DR. PORFIRIO GUTIERREZ GONZALEZ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17500" y="793750"/>
          <a:ext cx="6408739" cy="1555752"/>
        </p:xfrm>
        <a:graphic>
          <a:graphicData uri="http://schemas.openxmlformats.org/drawingml/2006/table">
            <a:tbl>
              <a:tblPr/>
              <a:tblGrid>
                <a:gridCol w="1389908">
                  <a:extLst>
                    <a:ext uri="{9D8B030D-6E8A-4147-A177-3AD203B41FA5}">
                      <a16:colId xmlns:a16="http://schemas.microsoft.com/office/drawing/2014/main" val="20000"/>
                    </a:ext>
                  </a:extLst>
                </a:gridCol>
                <a:gridCol w="1159327">
                  <a:extLst>
                    <a:ext uri="{9D8B030D-6E8A-4147-A177-3AD203B41FA5}">
                      <a16:colId xmlns:a16="http://schemas.microsoft.com/office/drawing/2014/main" val="20001"/>
                    </a:ext>
                  </a:extLst>
                </a:gridCol>
                <a:gridCol w="938171">
                  <a:extLst>
                    <a:ext uri="{9D8B030D-6E8A-4147-A177-3AD203B41FA5}">
                      <a16:colId xmlns:a16="http://schemas.microsoft.com/office/drawing/2014/main" val="20002"/>
                    </a:ext>
                  </a:extLst>
                </a:gridCol>
                <a:gridCol w="2921333">
                  <a:extLst>
                    <a:ext uri="{9D8B030D-6E8A-4147-A177-3AD203B41FA5}">
                      <a16:colId xmlns:a16="http://schemas.microsoft.com/office/drawing/2014/main" val="20003"/>
                    </a:ext>
                  </a:extLst>
                </a:gridCol>
              </a:tblGrid>
              <a:tr h="388938">
                <a:tc>
                  <a:txBody>
                    <a:bodyPr/>
                    <a:lstStyle/>
                    <a:p>
                      <a:pPr>
                        <a:spcAft>
                          <a:spcPts val="0"/>
                        </a:spcAft>
                      </a:pPr>
                      <a:r>
                        <a:rPr lang="es-MX" sz="2400" b="1" i="1" dirty="0">
                          <a:effectLst/>
                          <a:latin typeface="Arial Narrow"/>
                          <a:ea typeface="Times New Roman"/>
                          <a:cs typeface="Arial Narrow"/>
                        </a:rPr>
                        <a:t>ENVASE</a:t>
                      </a:r>
                      <a:endParaRPr lang="es-MX" sz="2400" b="1" dirty="0">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i="1">
                          <a:effectLst/>
                          <a:latin typeface="Arial Narrow"/>
                          <a:ea typeface="Times New Roman"/>
                          <a:cs typeface="Arial Narrow"/>
                        </a:rPr>
                        <a:t>Casos</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i="1">
                          <a:effectLst/>
                          <a:latin typeface="Arial Narrow"/>
                          <a:ea typeface="Times New Roman"/>
                          <a:cs typeface="Arial Narrow"/>
                        </a:rPr>
                        <a:t>Media</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i="1">
                          <a:effectLst/>
                          <a:latin typeface="Arial Narrow"/>
                          <a:ea typeface="Times New Roman"/>
                          <a:cs typeface="Arial Narrow"/>
                        </a:rPr>
                        <a:t>Grupos Homogéneos</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8938">
                <a:tc>
                  <a:txBody>
                    <a:bodyPr/>
                    <a:lstStyle/>
                    <a:p>
                      <a:pPr>
                        <a:spcAft>
                          <a:spcPts val="0"/>
                        </a:spcAft>
                      </a:pPr>
                      <a:r>
                        <a:rPr lang="es-MX" sz="2400" b="1">
                          <a:effectLst/>
                          <a:latin typeface="Arial Narrow"/>
                          <a:ea typeface="Times New Roman"/>
                          <a:cs typeface="Arial Narrow"/>
                        </a:rPr>
                        <a:t>A</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a:effectLst/>
                          <a:latin typeface="Arial Narrow"/>
                          <a:ea typeface="Times New Roman"/>
                          <a:cs typeface="Arial Narrow"/>
                        </a:rPr>
                        <a:t>10</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a:effectLst/>
                          <a:latin typeface="Arial Narrow"/>
                          <a:ea typeface="Times New Roman"/>
                          <a:cs typeface="Arial Narrow"/>
                        </a:rPr>
                        <a:t>31.0</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a:effectLst/>
                          <a:latin typeface="Courier New"/>
                          <a:ea typeface="Times New Roman"/>
                        </a:rPr>
                        <a:t>X</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938">
                <a:tc>
                  <a:txBody>
                    <a:bodyPr/>
                    <a:lstStyle/>
                    <a:p>
                      <a:pPr>
                        <a:spcAft>
                          <a:spcPts val="0"/>
                        </a:spcAft>
                      </a:pPr>
                      <a:r>
                        <a:rPr lang="es-MX" sz="2400" b="1">
                          <a:effectLst/>
                          <a:latin typeface="Arial Narrow"/>
                          <a:ea typeface="Times New Roman"/>
                          <a:cs typeface="Arial Narrow"/>
                        </a:rPr>
                        <a:t>B</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a:effectLst/>
                          <a:latin typeface="Arial Narrow"/>
                          <a:ea typeface="Times New Roman"/>
                          <a:cs typeface="Arial Narrow"/>
                        </a:rPr>
                        <a:t>10</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a:effectLst/>
                          <a:latin typeface="Arial Narrow"/>
                          <a:ea typeface="Times New Roman"/>
                          <a:cs typeface="Arial Narrow"/>
                        </a:rPr>
                        <a:t>41.3</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a:effectLst/>
                          <a:latin typeface="Courier New"/>
                          <a:ea typeface="Times New Roman"/>
                        </a:rPr>
                        <a:t> X</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8938">
                <a:tc>
                  <a:txBody>
                    <a:bodyPr/>
                    <a:lstStyle/>
                    <a:p>
                      <a:pPr>
                        <a:spcAft>
                          <a:spcPts val="0"/>
                        </a:spcAft>
                      </a:pPr>
                      <a:r>
                        <a:rPr lang="es-MX" sz="2400" b="1" dirty="0">
                          <a:effectLst/>
                          <a:latin typeface="Arial Narrow"/>
                          <a:ea typeface="Times New Roman"/>
                          <a:cs typeface="Arial Narrow"/>
                        </a:rPr>
                        <a:t>C</a:t>
                      </a:r>
                      <a:endParaRPr lang="es-MX" sz="2400" b="1" dirty="0">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a:effectLst/>
                          <a:latin typeface="Arial Narrow"/>
                          <a:ea typeface="Times New Roman"/>
                          <a:cs typeface="Arial Narrow"/>
                        </a:rPr>
                        <a:t>10</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a:effectLst/>
                          <a:latin typeface="Arial Narrow"/>
                          <a:ea typeface="Times New Roman"/>
                          <a:cs typeface="Arial Narrow"/>
                        </a:rPr>
                        <a:t>43.3</a:t>
                      </a:r>
                      <a:endParaRPr lang="es-MX" sz="2400" b="1">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400" b="1" dirty="0">
                          <a:effectLst/>
                          <a:latin typeface="Courier New"/>
                          <a:ea typeface="Times New Roman"/>
                        </a:rPr>
                        <a:t> X</a:t>
                      </a:r>
                      <a:endParaRPr lang="es-MX" sz="2400" b="1" dirty="0">
                        <a:effectLst/>
                        <a:latin typeface="Times New Roman"/>
                        <a:ea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3" name="2 Tabla"/>
          <p:cNvGraphicFramePr>
            <a:graphicFrameLocks noGrp="1"/>
          </p:cNvGraphicFramePr>
          <p:nvPr/>
        </p:nvGraphicFramePr>
        <p:xfrm>
          <a:off x="250825" y="2420938"/>
          <a:ext cx="4826000" cy="1655764"/>
        </p:xfrm>
        <a:graphic>
          <a:graphicData uri="http://schemas.openxmlformats.org/drawingml/2006/table">
            <a:tbl>
              <a:tblPr/>
              <a:tblGrid>
                <a:gridCol w="1311515">
                  <a:extLst>
                    <a:ext uri="{9D8B030D-6E8A-4147-A177-3AD203B41FA5}">
                      <a16:colId xmlns:a16="http://schemas.microsoft.com/office/drawing/2014/main" val="20000"/>
                    </a:ext>
                  </a:extLst>
                </a:gridCol>
                <a:gridCol w="723433">
                  <a:extLst>
                    <a:ext uri="{9D8B030D-6E8A-4147-A177-3AD203B41FA5}">
                      <a16:colId xmlns:a16="http://schemas.microsoft.com/office/drawing/2014/main" val="20001"/>
                    </a:ext>
                  </a:extLst>
                </a:gridCol>
                <a:gridCol w="1367522">
                  <a:extLst>
                    <a:ext uri="{9D8B030D-6E8A-4147-A177-3AD203B41FA5}">
                      <a16:colId xmlns:a16="http://schemas.microsoft.com/office/drawing/2014/main" val="20002"/>
                    </a:ext>
                  </a:extLst>
                </a:gridCol>
                <a:gridCol w="1423530">
                  <a:extLst>
                    <a:ext uri="{9D8B030D-6E8A-4147-A177-3AD203B41FA5}">
                      <a16:colId xmlns:a16="http://schemas.microsoft.com/office/drawing/2014/main" val="20003"/>
                    </a:ext>
                  </a:extLst>
                </a:gridCol>
              </a:tblGrid>
              <a:tr h="413941">
                <a:tc>
                  <a:txBody>
                    <a:bodyPr/>
                    <a:lstStyle/>
                    <a:p>
                      <a:pPr>
                        <a:spcAft>
                          <a:spcPts val="0"/>
                        </a:spcAft>
                      </a:pPr>
                      <a:r>
                        <a:rPr lang="es-MX" sz="2000" b="1" i="1">
                          <a:effectLst/>
                          <a:latin typeface="Arial Narrow"/>
                          <a:ea typeface="Times New Roman"/>
                          <a:cs typeface="Arial Narrow"/>
                        </a:rPr>
                        <a:t>Contraste</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i="1">
                          <a:effectLst/>
                          <a:latin typeface="Arial Narrow"/>
                          <a:ea typeface="Times New Roman"/>
                          <a:cs typeface="Arial Narrow"/>
                        </a:rPr>
                        <a:t>Sig.</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i="1">
                          <a:effectLst/>
                          <a:latin typeface="Arial Narrow"/>
                          <a:ea typeface="Times New Roman"/>
                          <a:cs typeface="Arial Narrow"/>
                        </a:rPr>
                        <a:t>Diferencia</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i="1">
                          <a:effectLst/>
                          <a:latin typeface="Arial Narrow"/>
                          <a:ea typeface="Times New Roman"/>
                          <a:cs typeface="Arial Narrow"/>
                        </a:rPr>
                        <a:t>+/- Límites</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3941">
                <a:tc>
                  <a:txBody>
                    <a:bodyPr/>
                    <a:lstStyle/>
                    <a:p>
                      <a:pPr>
                        <a:spcAft>
                          <a:spcPts val="0"/>
                        </a:spcAft>
                      </a:pPr>
                      <a:r>
                        <a:rPr lang="es-MX" sz="2000" b="1">
                          <a:effectLst/>
                          <a:latin typeface="Arial Narrow"/>
                          <a:ea typeface="Times New Roman"/>
                          <a:cs typeface="Arial Narrow"/>
                        </a:rPr>
                        <a:t>A - B</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FF0000"/>
                          </a:solidFill>
                          <a:effectLst/>
                          <a:latin typeface="Arial Narrow"/>
                          <a:ea typeface="Times New Roman"/>
                          <a:cs typeface="Arial Narrow"/>
                        </a:rPr>
                        <a:t> *</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FF0000"/>
                          </a:solidFill>
                          <a:effectLst/>
                          <a:latin typeface="Arial Narrow"/>
                          <a:ea typeface="Times New Roman"/>
                          <a:cs typeface="Arial Narrow"/>
                        </a:rPr>
                        <a:t>-10.3</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effectLst/>
                          <a:latin typeface="Arial Narrow"/>
                          <a:ea typeface="Times New Roman"/>
                          <a:cs typeface="Arial Narrow"/>
                        </a:rPr>
                        <a:t>6.92599</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3941">
                <a:tc>
                  <a:txBody>
                    <a:bodyPr/>
                    <a:lstStyle/>
                    <a:p>
                      <a:pPr>
                        <a:spcAft>
                          <a:spcPts val="0"/>
                        </a:spcAft>
                      </a:pPr>
                      <a:r>
                        <a:rPr lang="es-MX" sz="2000" b="1">
                          <a:effectLst/>
                          <a:latin typeface="Arial Narrow"/>
                          <a:ea typeface="Times New Roman"/>
                          <a:cs typeface="Arial Narrow"/>
                        </a:rPr>
                        <a:t>A - C</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FF0000"/>
                          </a:solidFill>
                          <a:effectLst/>
                          <a:latin typeface="Arial Narrow"/>
                          <a:ea typeface="Times New Roman"/>
                          <a:cs typeface="Arial Narrow"/>
                        </a:rPr>
                        <a:t> *</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FF0000"/>
                          </a:solidFill>
                          <a:effectLst/>
                          <a:latin typeface="Arial Narrow"/>
                          <a:ea typeface="Times New Roman"/>
                          <a:cs typeface="Arial Narrow"/>
                        </a:rPr>
                        <a:t>-12.3</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effectLst/>
                          <a:latin typeface="Arial Narrow"/>
                          <a:ea typeface="Times New Roman"/>
                          <a:cs typeface="Arial Narrow"/>
                        </a:rPr>
                        <a:t>6.92599</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3941">
                <a:tc>
                  <a:txBody>
                    <a:bodyPr/>
                    <a:lstStyle/>
                    <a:p>
                      <a:pPr>
                        <a:spcAft>
                          <a:spcPts val="0"/>
                        </a:spcAft>
                      </a:pPr>
                      <a:r>
                        <a:rPr lang="es-MX" sz="2000" b="1">
                          <a:effectLst/>
                          <a:latin typeface="Arial Narrow"/>
                          <a:ea typeface="Times New Roman"/>
                          <a:cs typeface="Arial Narrow"/>
                        </a:rPr>
                        <a:t>B - C</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effectLst/>
                          <a:latin typeface="Arial Narrow"/>
                          <a:ea typeface="Times New Roman"/>
                          <a:cs typeface="Arial Narrow"/>
                        </a:rPr>
                        <a:t> </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effectLst/>
                          <a:latin typeface="Arial Narrow"/>
                          <a:ea typeface="Times New Roman"/>
                          <a:cs typeface="Arial Narrow"/>
                        </a:rPr>
                        <a:t>-2.0</a:t>
                      </a:r>
                      <a:endParaRPr lang="es-MX" sz="2000" b="1">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dirty="0">
                          <a:effectLst/>
                          <a:latin typeface="Arial Narrow"/>
                          <a:ea typeface="Times New Roman"/>
                          <a:cs typeface="Arial Narrow"/>
                        </a:rPr>
                        <a:t>6.92599</a:t>
                      </a:r>
                      <a:endParaRPr lang="es-MX" sz="2000" b="1" dirty="0">
                        <a:effectLst/>
                        <a:latin typeface="Times New Roman"/>
                        <a:ea typeface="Times New Roman"/>
                      </a:endParaRPr>
                    </a:p>
                  </a:txBody>
                  <a:tcPr marL="25408" marR="2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4632" name="4 Rectángulo"/>
          <p:cNvSpPr>
            <a:spLocks noChangeArrowheads="1"/>
          </p:cNvSpPr>
          <p:nvPr/>
        </p:nvSpPr>
        <p:spPr bwMode="auto">
          <a:xfrm>
            <a:off x="306388" y="4292600"/>
            <a:ext cx="8586787"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MX" sz="2200" b="1"/>
              <a:t>Conclusión: Hay dos grupos homogéneos, un grupo esta formado por el envase A, y otro grupo esta formado por los envases B y C. El tipo de envase A es el menos recomendable, ya que presenta menor promedio (31) que los otros dos, por consiguiente se puede decidir por cualquiera de los dos tipos de envase restantes, es decir el tipo B o el tipo C, ya que en ellos no se encontraron diferencias y presentan mayor promedios que el envase A.</a:t>
            </a:r>
          </a:p>
        </p:txBody>
      </p:sp>
      <p:sp>
        <p:nvSpPr>
          <p:cNvPr id="24633" name="5 CuadroTexto"/>
          <p:cNvSpPr txBox="1">
            <a:spLocks noChangeArrowheads="1"/>
          </p:cNvSpPr>
          <p:nvPr/>
        </p:nvSpPr>
        <p:spPr bwMode="auto">
          <a:xfrm>
            <a:off x="1698625" y="306388"/>
            <a:ext cx="50276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s-MX"/>
              <a:t>PRUEBA DE LSD 95% CONFIANZA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684213" y="333375"/>
            <a:ext cx="8208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s-MX" b="1" dirty="0"/>
              <a:t>GRAFICA DE MEDIAS</a:t>
            </a:r>
            <a:endParaRPr lang="es-ES" b="1" dirty="0"/>
          </a:p>
        </p:txBody>
      </p:sp>
      <p:pic>
        <p:nvPicPr>
          <p:cNvPr id="25603" name="4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908050"/>
            <a:ext cx="432117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1 Rectángulo"/>
          <p:cNvSpPr>
            <a:spLocks noChangeArrowheads="1"/>
          </p:cNvSpPr>
          <p:nvPr/>
        </p:nvSpPr>
        <p:spPr bwMode="auto">
          <a:xfrm>
            <a:off x="5003800" y="708025"/>
            <a:ext cx="38989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a:t> Se puede establecer que no hay diferencias entre el tipo de envase B y el envase C. De hecho, si se opta por usar el envase C se esperarían promedios entre 39.83 y 46.76, mientras que si se decide por el envase B se esperarían promedios entre 37.83 y 44.76. </a:t>
            </a:r>
            <a:endParaRPr lang="es-MX"/>
          </a:p>
        </p:txBody>
      </p:sp>
      <p:graphicFrame>
        <p:nvGraphicFramePr>
          <p:cNvPr id="3" name="2 Tabla"/>
          <p:cNvGraphicFramePr>
            <a:graphicFrameLocks noGrp="1"/>
          </p:cNvGraphicFramePr>
          <p:nvPr/>
        </p:nvGraphicFramePr>
        <p:xfrm>
          <a:off x="250825" y="4868863"/>
          <a:ext cx="7434263" cy="1646238"/>
        </p:xfrm>
        <a:graphic>
          <a:graphicData uri="http://schemas.openxmlformats.org/drawingml/2006/table">
            <a:tbl>
              <a:tblPr>
                <a:tableStyleId>{5C22544A-7EE6-4342-B048-85BDC9FD1C3A}</a:tableStyleId>
              </a:tblPr>
              <a:tblGrid>
                <a:gridCol w="1088617">
                  <a:extLst>
                    <a:ext uri="{9D8B030D-6E8A-4147-A177-3AD203B41FA5}">
                      <a16:colId xmlns:a16="http://schemas.microsoft.com/office/drawing/2014/main" val="20000"/>
                    </a:ext>
                  </a:extLst>
                </a:gridCol>
                <a:gridCol w="827349">
                  <a:extLst>
                    <a:ext uri="{9D8B030D-6E8A-4147-A177-3AD203B41FA5}">
                      <a16:colId xmlns:a16="http://schemas.microsoft.com/office/drawing/2014/main" val="20001"/>
                    </a:ext>
                  </a:extLst>
                </a:gridCol>
                <a:gridCol w="957982">
                  <a:extLst>
                    <a:ext uri="{9D8B030D-6E8A-4147-A177-3AD203B41FA5}">
                      <a16:colId xmlns:a16="http://schemas.microsoft.com/office/drawing/2014/main" val="20002"/>
                    </a:ext>
                  </a:extLst>
                </a:gridCol>
                <a:gridCol w="1421140">
                  <a:extLst>
                    <a:ext uri="{9D8B030D-6E8A-4147-A177-3AD203B41FA5}">
                      <a16:colId xmlns:a16="http://schemas.microsoft.com/office/drawing/2014/main" val="20003"/>
                    </a:ext>
                  </a:extLst>
                </a:gridCol>
                <a:gridCol w="1480519">
                  <a:extLst>
                    <a:ext uri="{9D8B030D-6E8A-4147-A177-3AD203B41FA5}">
                      <a16:colId xmlns:a16="http://schemas.microsoft.com/office/drawing/2014/main" val="20004"/>
                    </a:ext>
                  </a:extLst>
                </a:gridCol>
                <a:gridCol w="1658656">
                  <a:extLst>
                    <a:ext uri="{9D8B030D-6E8A-4147-A177-3AD203B41FA5}">
                      <a16:colId xmlns:a16="http://schemas.microsoft.com/office/drawing/2014/main" val="20005"/>
                    </a:ext>
                  </a:extLst>
                </a:gridCol>
              </a:tblGrid>
              <a:tr h="274373">
                <a:tc>
                  <a:txBody>
                    <a:bodyPr/>
                    <a:lstStyle/>
                    <a:p>
                      <a:pPr>
                        <a:spcAft>
                          <a:spcPts val="0"/>
                        </a:spcAft>
                      </a:pPr>
                      <a:r>
                        <a:rPr lang="es-MX" sz="1800">
                          <a:effectLst/>
                        </a:rPr>
                        <a:t> </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 </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 </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Error Est.</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 </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 </a:t>
                      </a:r>
                      <a:endParaRPr lang="es-MX" sz="1800">
                        <a:effectLst/>
                        <a:latin typeface="Times New Roman"/>
                        <a:ea typeface="Times New Roman"/>
                      </a:endParaRPr>
                    </a:p>
                  </a:txBody>
                  <a:tcPr marL="25404" marR="25404" marT="0" marB="0"/>
                </a:tc>
                <a:extLst>
                  <a:ext uri="{0D108BD9-81ED-4DB2-BD59-A6C34878D82A}">
                    <a16:rowId xmlns:a16="http://schemas.microsoft.com/office/drawing/2014/main" val="10000"/>
                  </a:ext>
                </a:extLst>
              </a:tr>
              <a:tr h="274373">
                <a:tc>
                  <a:txBody>
                    <a:bodyPr/>
                    <a:lstStyle/>
                    <a:p>
                      <a:pPr>
                        <a:spcAft>
                          <a:spcPts val="0"/>
                        </a:spcAft>
                      </a:pPr>
                      <a:r>
                        <a:rPr lang="es-MX" sz="1800">
                          <a:effectLst/>
                        </a:rPr>
                        <a:t>ENVASE</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Casos</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Media</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(s agrupada)</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Límite Inferior</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Límite Superior</a:t>
                      </a:r>
                      <a:endParaRPr lang="es-MX" sz="1800">
                        <a:effectLst/>
                        <a:latin typeface="Times New Roman"/>
                        <a:ea typeface="Times New Roman"/>
                      </a:endParaRPr>
                    </a:p>
                  </a:txBody>
                  <a:tcPr marL="25404" marR="25404" marT="0" marB="0"/>
                </a:tc>
                <a:extLst>
                  <a:ext uri="{0D108BD9-81ED-4DB2-BD59-A6C34878D82A}">
                    <a16:rowId xmlns:a16="http://schemas.microsoft.com/office/drawing/2014/main" val="10001"/>
                  </a:ext>
                </a:extLst>
              </a:tr>
              <a:tr h="274373">
                <a:tc>
                  <a:txBody>
                    <a:bodyPr/>
                    <a:lstStyle/>
                    <a:p>
                      <a:pPr>
                        <a:spcAft>
                          <a:spcPts val="0"/>
                        </a:spcAft>
                      </a:pPr>
                      <a:r>
                        <a:rPr lang="es-MX" sz="1800">
                          <a:effectLst/>
                        </a:rPr>
                        <a:t>A</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10</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31.0</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2.38685</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27.537</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34.463</a:t>
                      </a:r>
                      <a:endParaRPr lang="es-MX" sz="1800">
                        <a:effectLst/>
                        <a:latin typeface="Times New Roman"/>
                        <a:ea typeface="Times New Roman"/>
                      </a:endParaRPr>
                    </a:p>
                  </a:txBody>
                  <a:tcPr marL="25404" marR="25404" marT="0" marB="0"/>
                </a:tc>
                <a:extLst>
                  <a:ext uri="{0D108BD9-81ED-4DB2-BD59-A6C34878D82A}">
                    <a16:rowId xmlns:a16="http://schemas.microsoft.com/office/drawing/2014/main" val="10002"/>
                  </a:ext>
                </a:extLst>
              </a:tr>
              <a:tr h="274373">
                <a:tc>
                  <a:txBody>
                    <a:bodyPr/>
                    <a:lstStyle/>
                    <a:p>
                      <a:pPr>
                        <a:spcAft>
                          <a:spcPts val="0"/>
                        </a:spcAft>
                      </a:pPr>
                      <a:r>
                        <a:rPr lang="es-MX" sz="1800">
                          <a:effectLst/>
                        </a:rPr>
                        <a:t>B</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10</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41.3</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2.38685</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37.837</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44.763</a:t>
                      </a:r>
                      <a:endParaRPr lang="es-MX" sz="1800">
                        <a:effectLst/>
                        <a:latin typeface="Times New Roman"/>
                        <a:ea typeface="Times New Roman"/>
                      </a:endParaRPr>
                    </a:p>
                  </a:txBody>
                  <a:tcPr marL="25404" marR="25404" marT="0" marB="0"/>
                </a:tc>
                <a:extLst>
                  <a:ext uri="{0D108BD9-81ED-4DB2-BD59-A6C34878D82A}">
                    <a16:rowId xmlns:a16="http://schemas.microsoft.com/office/drawing/2014/main" val="10003"/>
                  </a:ext>
                </a:extLst>
              </a:tr>
              <a:tr h="274373">
                <a:tc>
                  <a:txBody>
                    <a:bodyPr/>
                    <a:lstStyle/>
                    <a:p>
                      <a:pPr>
                        <a:spcAft>
                          <a:spcPts val="0"/>
                        </a:spcAft>
                      </a:pPr>
                      <a:r>
                        <a:rPr lang="es-MX" sz="1800">
                          <a:effectLst/>
                        </a:rPr>
                        <a:t>C</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10</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43.3</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2.38685</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39.837</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46.763</a:t>
                      </a:r>
                      <a:endParaRPr lang="es-MX" sz="1800">
                        <a:effectLst/>
                        <a:latin typeface="Times New Roman"/>
                        <a:ea typeface="Times New Roman"/>
                      </a:endParaRPr>
                    </a:p>
                  </a:txBody>
                  <a:tcPr marL="25404" marR="25404" marT="0" marB="0"/>
                </a:tc>
                <a:extLst>
                  <a:ext uri="{0D108BD9-81ED-4DB2-BD59-A6C34878D82A}">
                    <a16:rowId xmlns:a16="http://schemas.microsoft.com/office/drawing/2014/main" val="10004"/>
                  </a:ext>
                </a:extLst>
              </a:tr>
              <a:tr h="274373">
                <a:tc>
                  <a:txBody>
                    <a:bodyPr/>
                    <a:lstStyle/>
                    <a:p>
                      <a:pPr>
                        <a:spcAft>
                          <a:spcPts val="0"/>
                        </a:spcAft>
                      </a:pPr>
                      <a:r>
                        <a:rPr lang="es-MX" sz="1800">
                          <a:effectLst/>
                        </a:rPr>
                        <a:t>Total</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30</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38.5333</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 </a:t>
                      </a:r>
                      <a:endParaRPr lang="es-MX" sz="1800">
                        <a:effectLst/>
                        <a:latin typeface="Times New Roman"/>
                        <a:ea typeface="Times New Roman"/>
                      </a:endParaRPr>
                    </a:p>
                  </a:txBody>
                  <a:tcPr marL="25404" marR="25404" marT="0" marB="0"/>
                </a:tc>
                <a:tc>
                  <a:txBody>
                    <a:bodyPr/>
                    <a:lstStyle/>
                    <a:p>
                      <a:pPr>
                        <a:spcAft>
                          <a:spcPts val="0"/>
                        </a:spcAft>
                      </a:pPr>
                      <a:r>
                        <a:rPr lang="es-MX" sz="1800">
                          <a:effectLst/>
                        </a:rPr>
                        <a:t> </a:t>
                      </a:r>
                      <a:endParaRPr lang="es-MX" sz="1800">
                        <a:effectLst/>
                        <a:latin typeface="Times New Roman"/>
                        <a:ea typeface="Times New Roman"/>
                      </a:endParaRPr>
                    </a:p>
                  </a:txBody>
                  <a:tcPr marL="25404" marR="25404" marT="0" marB="0"/>
                </a:tc>
                <a:tc>
                  <a:txBody>
                    <a:bodyPr/>
                    <a:lstStyle/>
                    <a:p>
                      <a:pPr>
                        <a:spcAft>
                          <a:spcPts val="0"/>
                        </a:spcAft>
                      </a:pPr>
                      <a:r>
                        <a:rPr lang="es-MX" sz="1800" dirty="0">
                          <a:effectLst/>
                        </a:rPr>
                        <a:t> </a:t>
                      </a:r>
                      <a:endParaRPr lang="es-MX" sz="1800" dirty="0">
                        <a:effectLst/>
                        <a:latin typeface="Times New Roman"/>
                        <a:ea typeface="Times New Roman"/>
                      </a:endParaRPr>
                    </a:p>
                  </a:txBody>
                  <a:tcPr marL="25404" marR="25404"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1 CuadroTexto"/>
          <p:cNvSpPr txBox="1">
            <a:spLocks noChangeArrowheads="1"/>
          </p:cNvSpPr>
          <p:nvPr/>
        </p:nvSpPr>
        <p:spPr bwMode="auto">
          <a:xfrm>
            <a:off x="1475656" y="406488"/>
            <a:ext cx="52437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b="1" dirty="0">
                <a:solidFill>
                  <a:srgbClr val="C00000"/>
                </a:solidFill>
              </a:rPr>
              <a:t>Principios del Diseño de Experimentos</a:t>
            </a:r>
          </a:p>
        </p:txBody>
      </p:sp>
      <p:sp>
        <p:nvSpPr>
          <p:cNvPr id="2" name="CuadroTexto 1"/>
          <p:cNvSpPr txBox="1"/>
          <p:nvPr/>
        </p:nvSpPr>
        <p:spPr>
          <a:xfrm>
            <a:off x="467544" y="1052736"/>
            <a:ext cx="8107911" cy="5262979"/>
          </a:xfrm>
          <a:prstGeom prst="rect">
            <a:avLst/>
          </a:prstGeom>
          <a:noFill/>
        </p:spPr>
        <p:txBody>
          <a:bodyPr wrap="square" rtlCol="0">
            <a:spAutoFit/>
          </a:bodyPr>
          <a:lstStyle/>
          <a:p>
            <a:r>
              <a:rPr lang="es-MX" b="1" dirty="0">
                <a:solidFill>
                  <a:srgbClr val="003399"/>
                </a:solidFill>
                <a:latin typeface="Arial" panose="020B0604020202020204" pitchFamily="34" charset="0"/>
                <a:cs typeface="Arial" panose="020B0604020202020204" pitchFamily="34" charset="0"/>
              </a:rPr>
              <a:t>Para que el experimento se realice de la forma mas eficiente y sea posible obtener conclusiones validas y objetivas es necesario:</a:t>
            </a:r>
          </a:p>
          <a:p>
            <a:pPr algn="just"/>
            <a:endParaRPr lang="es-MX" b="1" dirty="0">
              <a:solidFill>
                <a:srgbClr val="003399"/>
              </a:solidFill>
              <a:latin typeface="Arial" panose="020B0604020202020204" pitchFamily="34" charset="0"/>
              <a:cs typeface="Arial" panose="020B0604020202020204" pitchFamily="34" charset="0"/>
            </a:endParaRPr>
          </a:p>
          <a:p>
            <a:pPr algn="just"/>
            <a:r>
              <a:rPr lang="es-MX" b="1" dirty="0">
                <a:solidFill>
                  <a:srgbClr val="C00000"/>
                </a:solidFill>
                <a:latin typeface="Arial" panose="020B0604020202020204" pitchFamily="34" charset="0"/>
                <a:cs typeface="Arial" panose="020B0604020202020204" pitchFamily="34" charset="0"/>
              </a:rPr>
              <a:t>Replica</a:t>
            </a:r>
            <a:r>
              <a:rPr lang="es-MX" b="1" dirty="0">
                <a:solidFill>
                  <a:srgbClr val="003399"/>
                </a:solidFill>
                <a:latin typeface="Arial" panose="020B0604020202020204" pitchFamily="34" charset="0"/>
                <a:cs typeface="Arial" panose="020B0604020202020204" pitchFamily="34" charset="0"/>
              </a:rPr>
              <a:t>: Correr o probar mas de una vez un tratamiento o combinación. Esto permite estimar el error experimental ; distinguir mejor que parte de la variabilidad total se debe al error y cual a los factores.</a:t>
            </a:r>
          </a:p>
          <a:p>
            <a:pPr algn="just"/>
            <a:endParaRPr lang="es-MX" b="1" dirty="0">
              <a:solidFill>
                <a:srgbClr val="003399"/>
              </a:solidFill>
              <a:latin typeface="Arial" panose="020B0604020202020204" pitchFamily="34" charset="0"/>
              <a:cs typeface="Arial" panose="020B0604020202020204" pitchFamily="34" charset="0"/>
            </a:endParaRPr>
          </a:p>
          <a:p>
            <a:pPr algn="just"/>
            <a:r>
              <a:rPr lang="es-MX" b="1" dirty="0">
                <a:solidFill>
                  <a:srgbClr val="C00000"/>
                </a:solidFill>
                <a:latin typeface="Arial" panose="020B0604020202020204" pitchFamily="34" charset="0"/>
                <a:cs typeface="Arial" panose="020B0604020202020204" pitchFamily="34" charset="0"/>
              </a:rPr>
              <a:t>Aleatorización</a:t>
            </a:r>
            <a:r>
              <a:rPr lang="es-MX" b="1" dirty="0">
                <a:solidFill>
                  <a:srgbClr val="003399"/>
                </a:solidFill>
                <a:latin typeface="Arial" panose="020B0604020202020204" pitchFamily="34" charset="0"/>
                <a:cs typeface="Arial" panose="020B0604020202020204" pitchFamily="34" charset="0"/>
              </a:rPr>
              <a:t>: El orden en que se asigna el material experimental y el orden en que se realizan las pruebas debe ser al azar. Esto asegura que las pequeñas diferencias provocadas por los factores no controlados se repartan homogéneamente.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23850" y="2255312"/>
            <a:ext cx="8820150" cy="3785652"/>
          </a:xfrm>
          <a:prstGeom prst="rect">
            <a:avLst/>
          </a:prstGeom>
          <a:noFill/>
          <a:ln>
            <a:noFill/>
          </a:ln>
          <a:extLst/>
        </p:spPr>
        <p:txBody>
          <a:bodyPr anchor="ctr">
            <a:spAutoFit/>
          </a:bodyPr>
          <a:lstStyle/>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b="1" dirty="0">
                <a:solidFill>
                  <a:srgbClr val="002060"/>
                </a:solidFill>
              </a:rPr>
              <a:t>SUPUESTOS</a:t>
            </a:r>
          </a:p>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endParaRPr lang="es-MX" dirty="0">
              <a:solidFill>
                <a:srgbClr val="002060"/>
              </a:solidFill>
            </a:endParaRPr>
          </a:p>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dirty="0">
                <a:solidFill>
                  <a:srgbClr val="002060"/>
                </a:solidFill>
              </a:rPr>
              <a:t>Los residuales o el error aleatorio deben cumplir tres supuestos:</a:t>
            </a:r>
          </a:p>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endParaRPr lang="es-MX" dirty="0">
              <a:solidFill>
                <a:srgbClr val="002060"/>
              </a:solidFill>
            </a:endParaRPr>
          </a:p>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b="1" dirty="0">
                <a:solidFill>
                  <a:srgbClr val="002060"/>
                </a:solidFill>
              </a:rPr>
              <a:t>1.- Los residuales deben ser independientes</a:t>
            </a:r>
          </a:p>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endParaRPr lang="es-MX" dirty="0">
              <a:solidFill>
                <a:srgbClr val="002060"/>
              </a:solidFill>
            </a:endParaRPr>
          </a:p>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b="1" dirty="0">
                <a:solidFill>
                  <a:srgbClr val="002060"/>
                </a:solidFill>
              </a:rPr>
              <a:t>2.- Los residuales deben tener varianza constante</a:t>
            </a:r>
          </a:p>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endParaRPr lang="es-MX" dirty="0">
              <a:solidFill>
                <a:srgbClr val="002060"/>
              </a:solidFill>
            </a:endParaRPr>
          </a:p>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b="1" dirty="0">
                <a:solidFill>
                  <a:srgbClr val="002060"/>
                </a:solidFill>
              </a:rPr>
              <a:t>3.- Los  residuales se distribuyen normal.</a:t>
            </a:r>
          </a:p>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endParaRPr lang="es-ES_tradnl" b="1" dirty="0">
              <a:solidFill>
                <a:schemeClr val="bg1"/>
              </a:solidFill>
            </a:endParaRPr>
          </a:p>
        </p:txBody>
      </p:sp>
      <p:sp>
        <p:nvSpPr>
          <p:cNvPr id="27651" name="Text Box 4"/>
          <p:cNvSpPr txBox="1">
            <a:spLocks noChangeArrowheads="1"/>
          </p:cNvSpPr>
          <p:nvPr/>
        </p:nvSpPr>
        <p:spPr bwMode="auto">
          <a:xfrm>
            <a:off x="250825" y="704850"/>
            <a:ext cx="7058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MX" b="1" dirty="0">
                <a:solidFill>
                  <a:srgbClr val="C00000"/>
                </a:solidFill>
              </a:rPr>
              <a:t>Modelo matemático </a:t>
            </a:r>
            <a:endParaRPr lang="es-ES" b="1" dirty="0">
              <a:solidFill>
                <a:srgbClr val="C00000"/>
              </a:solidFill>
            </a:endParaRPr>
          </a:p>
        </p:txBody>
      </p:sp>
      <p:graphicFrame>
        <p:nvGraphicFramePr>
          <p:cNvPr id="27652" name="Object 5"/>
          <p:cNvGraphicFramePr>
            <a:graphicFrameLocks noChangeAspect="1"/>
          </p:cNvGraphicFramePr>
          <p:nvPr/>
        </p:nvGraphicFramePr>
        <p:xfrm>
          <a:off x="1538288" y="1125538"/>
          <a:ext cx="3167062" cy="906462"/>
        </p:xfrm>
        <a:graphic>
          <a:graphicData uri="http://schemas.openxmlformats.org/presentationml/2006/ole">
            <mc:AlternateContent xmlns:mc="http://schemas.openxmlformats.org/markup-compatibility/2006">
              <mc:Choice xmlns:v="urn:schemas-microsoft-com:vml" Requires="v">
                <p:oleObj spid="_x0000_s27683" name="Ecuación" r:id="rId3" imgW="1066337" imgH="304668" progId="Equation.3">
                  <p:embed/>
                </p:oleObj>
              </mc:Choice>
              <mc:Fallback>
                <p:oleObj name="Ecuación" r:id="rId3" imgW="1066337" imgH="304668"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8288" y="1125538"/>
                        <a:ext cx="3167062" cy="906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53" name="1 CuadroTexto"/>
          <p:cNvSpPr txBox="1">
            <a:spLocks noChangeArrowheads="1"/>
          </p:cNvSpPr>
          <p:nvPr/>
        </p:nvSpPr>
        <p:spPr bwMode="auto">
          <a:xfrm>
            <a:off x="4284663" y="158750"/>
            <a:ext cx="15033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s-MX" b="1" dirty="0">
                <a:solidFill>
                  <a:srgbClr val="C00000"/>
                </a:solidFill>
              </a:rPr>
              <a:t>Supuestos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468313" y="404813"/>
            <a:ext cx="4818062" cy="762000"/>
          </a:xfrm>
          <a:prstGeom prst="rect">
            <a:avLst/>
          </a:prstGeom>
          <a:noFill/>
          <a:ln>
            <a:noFill/>
          </a:ln>
          <a:extLst/>
        </p:spPr>
        <p:txBody>
          <a:bodyPr wrap="none" anchor="ctr">
            <a:spAutoFit/>
          </a:bodyPr>
          <a:lstStyle/>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sz="2000" b="1" dirty="0">
                <a:solidFill>
                  <a:srgbClr val="002060"/>
                </a:solidFill>
                <a:cs typeface="Times New Roman" pitchFamily="18" charset="0"/>
              </a:rPr>
              <a:t>En el ejemplo los residuales se calculan así</a:t>
            </a:r>
            <a:r>
              <a:rPr lang="es-ES_tradnl" sz="1400" dirty="0">
                <a:solidFill>
                  <a:srgbClr val="002060"/>
                </a:solidFill>
                <a:cs typeface="Times New Roman" pitchFamily="18" charset="0"/>
              </a:rPr>
              <a:t>:</a:t>
            </a:r>
            <a:endParaRPr lang="es-MX" sz="1400" dirty="0">
              <a:solidFill>
                <a:srgbClr val="002060"/>
              </a:solidFill>
            </a:endParaRPr>
          </a:p>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endParaRPr lang="es-MX" dirty="0">
              <a:solidFill>
                <a:schemeClr val="bg1"/>
              </a:solidFill>
            </a:endParaRPr>
          </a:p>
        </p:txBody>
      </p:sp>
      <p:graphicFrame>
        <p:nvGraphicFramePr>
          <p:cNvPr id="28675" name="Group 3"/>
          <p:cNvGraphicFramePr>
            <a:graphicFrameLocks noGrp="1"/>
          </p:cNvGraphicFramePr>
          <p:nvPr>
            <p:extLst>
              <p:ext uri="{D42A27DB-BD31-4B8C-83A1-F6EECF244321}">
                <p14:modId xmlns:p14="http://schemas.microsoft.com/office/powerpoint/2010/main" val="2474563063"/>
              </p:ext>
            </p:extLst>
          </p:nvPr>
        </p:nvGraphicFramePr>
        <p:xfrm>
          <a:off x="0" y="1557338"/>
          <a:ext cx="8027988" cy="4679950"/>
        </p:xfrm>
        <a:graphic>
          <a:graphicData uri="http://schemas.openxmlformats.org/drawingml/2006/table">
            <a:tbl>
              <a:tblPr/>
              <a:tblGrid>
                <a:gridCol w="2433638">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751138">
                  <a:extLst>
                    <a:ext uri="{9D8B030D-6E8A-4147-A177-3AD203B41FA5}">
                      <a16:colId xmlns:a16="http://schemas.microsoft.com/office/drawing/2014/main" val="20002"/>
                    </a:ext>
                  </a:extLst>
                </a:gridCol>
              </a:tblGrid>
              <a:tr h="425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a:ln>
                            <a:noFill/>
                          </a:ln>
                          <a:solidFill>
                            <a:srgbClr val="002060"/>
                          </a:solidFill>
                          <a:effectLst/>
                          <a:latin typeface="Arial" charset="0"/>
                          <a:ea typeface="Times New Roman" pitchFamily="18" charset="0"/>
                          <a:cs typeface="Arial" charset="0"/>
                        </a:rPr>
                        <a:t>Envase A</a:t>
                      </a:r>
                      <a:endParaRPr kumimoji="0" lang="es-ES" sz="2000" b="1" i="0" u="none" strike="noStrike" cap="none" normalizeH="0" baseline="0" dirty="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Envase B</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Envase C</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5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23-31=-8</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35-41.3=-6.3  </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50-43.3=6.7</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5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28-31=-3</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36-41.3=-5.3</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43-43.3=-0.3</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5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21-31=-10</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29-41.3=-12.3</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36-43.3=-7.3</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5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27-31=-4</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40-41.3=-1.3</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34-43.3=-9.3</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5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35-31=4</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43-41.3=1.7</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45-43.3=1.7</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5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41-31=10</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49-41.3=7.7</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52-43.3=8.7</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5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37-31=6</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51-41.3=9.7</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52-43.3=8.7</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5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30-31=-1</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28-41.3=-13.3</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43-43.3=-0.3</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5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32-31=1</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50-41.3=8.7</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44-43.3=0.7</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5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36-31=5</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rgbClr val="002060"/>
                          </a:solidFill>
                          <a:effectLst/>
                          <a:latin typeface="Arial" charset="0"/>
                          <a:ea typeface="Times New Roman" pitchFamily="18" charset="0"/>
                          <a:cs typeface="Arial" charset="0"/>
                        </a:rPr>
                        <a:t>52-41.3=10.7</a:t>
                      </a:r>
                      <a:endParaRPr kumimoji="0" lang="es-ES" sz="2000" b="1" i="0" u="none" strike="noStrike" cap="none" normalizeH="0" baseline="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a:ln>
                            <a:noFill/>
                          </a:ln>
                          <a:solidFill>
                            <a:srgbClr val="002060"/>
                          </a:solidFill>
                          <a:effectLst/>
                          <a:latin typeface="Arial" charset="0"/>
                          <a:ea typeface="Times New Roman" pitchFamily="18" charset="0"/>
                          <a:cs typeface="Arial" charset="0"/>
                        </a:rPr>
                        <a:t>34-43.3=-9.3</a:t>
                      </a:r>
                      <a:endParaRPr kumimoji="0" lang="es-ES" sz="2000" b="1" i="0" u="none" strike="noStrike" cap="none" normalizeH="0" baseline="0" dirty="0">
                        <a:ln>
                          <a:noFill/>
                        </a:ln>
                        <a:solidFill>
                          <a:srgbClr val="002060"/>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28725" name="Rectangle 53"/>
          <p:cNvSpPr>
            <a:spLocks noChangeArrowheads="1"/>
          </p:cNvSpPr>
          <p:nvPr/>
        </p:nvSpPr>
        <p:spPr bwMode="auto">
          <a:xfrm>
            <a:off x="0" y="5265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476250"/>
            <a:ext cx="7993063" cy="118745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b="1" dirty="0">
                <a:solidFill>
                  <a:schemeClr val="bg1"/>
                </a:solidFill>
              </a:rPr>
              <a:t>SUPUESTO DE VARIANZA CONSTANTE</a:t>
            </a:r>
            <a:endParaRPr lang="es-MX" dirty="0">
              <a:solidFill>
                <a:schemeClr val="bg1"/>
              </a:solidFill>
            </a:endParaRPr>
          </a:p>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dirty="0">
                <a:solidFill>
                  <a:schemeClr val="bg1"/>
                </a:solidFill>
              </a:rPr>
              <a:t>Para checar el supuesto de varianza constante, es necesario realizar la siguiente grafica:</a:t>
            </a:r>
          </a:p>
        </p:txBody>
      </p:sp>
      <p:pic>
        <p:nvPicPr>
          <p:cNvPr id="296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1989138"/>
            <a:ext cx="8893175" cy="486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4"/>
          <p:cNvSpPr>
            <a:spLocks noChangeArrowheads="1"/>
          </p:cNvSpPr>
          <p:nvPr/>
        </p:nvSpPr>
        <p:spPr bwMode="auto">
          <a:xfrm>
            <a:off x="373063" y="1773238"/>
            <a:ext cx="8770937" cy="457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b="1">
                <a:solidFill>
                  <a:schemeClr val="bg1"/>
                </a:solidFill>
              </a:rPr>
              <a:t>GRAFICA DE RESIDUALES VS LOS NIVELES DEL FACTOR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188913"/>
            <a:ext cx="8748713" cy="118745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b="1">
                <a:solidFill>
                  <a:schemeClr val="bg1"/>
                </a:solidFill>
              </a:rPr>
              <a:t>SUPUESTO DE INDEPENDENCIA</a:t>
            </a:r>
            <a:endParaRPr lang="es-MX">
              <a:solidFill>
                <a:schemeClr val="bg1"/>
              </a:solidFill>
            </a:endParaRPr>
          </a:p>
          <a:p>
            <a:pPr algn="just">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a:solidFill>
                  <a:schemeClr val="bg1"/>
                </a:solidFill>
              </a:rPr>
              <a:t>Para comprobar el supuesto de independencia se requiere tener el orden de corrida experimental, como se muestra a continuación:</a:t>
            </a:r>
            <a:endParaRPr lang="es-MX">
              <a:solidFill>
                <a:schemeClr val="bg1"/>
              </a:solidFill>
            </a:endParaRPr>
          </a:p>
        </p:txBody>
      </p:sp>
      <p:graphicFrame>
        <p:nvGraphicFramePr>
          <p:cNvPr id="30723" name="Group 3"/>
          <p:cNvGraphicFramePr>
            <a:graphicFrameLocks noGrp="1"/>
          </p:cNvGraphicFramePr>
          <p:nvPr/>
        </p:nvGraphicFramePr>
        <p:xfrm>
          <a:off x="179388" y="1484313"/>
          <a:ext cx="4176712" cy="5181600"/>
        </p:xfrm>
        <a:graphic>
          <a:graphicData uri="http://schemas.openxmlformats.org/drawingml/2006/table">
            <a:tbl>
              <a:tblPr/>
              <a:tblGrid>
                <a:gridCol w="1439862">
                  <a:extLst>
                    <a:ext uri="{9D8B030D-6E8A-4147-A177-3AD203B41FA5}">
                      <a16:colId xmlns:a16="http://schemas.microsoft.com/office/drawing/2014/main" val="20000"/>
                    </a:ext>
                  </a:extLst>
                </a:gridCol>
                <a:gridCol w="1584325">
                  <a:extLst>
                    <a:ext uri="{9D8B030D-6E8A-4147-A177-3AD203B41FA5}">
                      <a16:colId xmlns:a16="http://schemas.microsoft.com/office/drawing/2014/main" val="20001"/>
                    </a:ext>
                  </a:extLst>
                </a:gridCol>
                <a:gridCol w="1152525">
                  <a:extLst>
                    <a:ext uri="{9D8B030D-6E8A-4147-A177-3AD203B41FA5}">
                      <a16:colId xmlns:a16="http://schemas.microsoft.com/office/drawing/2014/main" val="20002"/>
                    </a:ext>
                  </a:extLst>
                </a:gridCol>
              </a:tblGrid>
              <a:tr h="2444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ORDEN DE</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ENVASE</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RESIDUAL</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008000"/>
                    </a:solidFill>
                  </a:tcPr>
                </a:tc>
                <a:extLst>
                  <a:ext uri="{0D108BD9-81ED-4DB2-BD59-A6C34878D82A}">
                    <a16:rowId xmlns:a16="http://schemas.microsoft.com/office/drawing/2014/main" val="10000"/>
                  </a:ext>
                </a:extLst>
              </a:tr>
              <a:tr h="2444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CORRIDA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 </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 </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1"/>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-8</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2</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B</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-6.3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6.7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4</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5"/>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5</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B</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-12.3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6"/>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6</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B</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7"/>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-0.3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8"/>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8</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-10</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9"/>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9</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-7.3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0"/>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10</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B</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1"/>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11</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B</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7.7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2"/>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12</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-4</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3"/>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-9.3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4"/>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14</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4</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5"/>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15</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B</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9.7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6"/>
                  </a:ext>
                </a:extLst>
              </a:tr>
            </a:tbl>
          </a:graphicData>
        </a:graphic>
      </p:graphicFrame>
      <p:graphicFrame>
        <p:nvGraphicFramePr>
          <p:cNvPr id="30796" name="Group 76"/>
          <p:cNvGraphicFramePr>
            <a:graphicFrameLocks noGrp="1"/>
          </p:cNvGraphicFramePr>
          <p:nvPr/>
        </p:nvGraphicFramePr>
        <p:xfrm>
          <a:off x="4787900" y="1412875"/>
          <a:ext cx="3598863" cy="5181600"/>
        </p:xfrm>
        <a:graphic>
          <a:graphicData uri="http://schemas.openxmlformats.org/drawingml/2006/table">
            <a:tbl>
              <a:tblPr/>
              <a:tblGrid>
                <a:gridCol w="1208088">
                  <a:extLst>
                    <a:ext uri="{9D8B030D-6E8A-4147-A177-3AD203B41FA5}">
                      <a16:colId xmlns:a16="http://schemas.microsoft.com/office/drawing/2014/main" val="20000"/>
                    </a:ext>
                  </a:extLst>
                </a:gridCol>
                <a:gridCol w="1195387">
                  <a:extLst>
                    <a:ext uri="{9D8B030D-6E8A-4147-A177-3AD203B41FA5}">
                      <a16:colId xmlns:a16="http://schemas.microsoft.com/office/drawing/2014/main" val="20001"/>
                    </a:ext>
                  </a:extLst>
                </a:gridCol>
                <a:gridCol w="1195388">
                  <a:extLst>
                    <a:ext uri="{9D8B030D-6E8A-4147-A177-3AD203B41FA5}">
                      <a16:colId xmlns:a16="http://schemas.microsoft.com/office/drawing/2014/main" val="20002"/>
                    </a:ext>
                  </a:extLst>
                </a:gridCol>
              </a:tblGrid>
              <a:tr h="2444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ORDEN DE</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ENVASE</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RESIDUAL</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008000"/>
                    </a:solidFill>
                  </a:tcPr>
                </a:tc>
                <a:extLst>
                  <a:ext uri="{0D108BD9-81ED-4DB2-BD59-A6C34878D82A}">
                    <a16:rowId xmlns:a16="http://schemas.microsoft.com/office/drawing/2014/main" val="10000"/>
                  </a:ext>
                </a:extLst>
              </a:tr>
              <a:tr h="2444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CORRIDA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 </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 </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1"/>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16</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8.7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18</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10</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19</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8.7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5"/>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20</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B</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-13.3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6"/>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21</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6</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7"/>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22</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-0.3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8"/>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23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B</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8.7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9"/>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24</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0"/>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25</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0.7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1"/>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26</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B</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10.7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2"/>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27</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1</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3"/>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28</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C</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-9.3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4"/>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29</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B</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-5.3</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5"/>
                  </a:ext>
                </a:extLst>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30</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A</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cs typeface="Arial" charset="0"/>
                        </a:rPr>
                        <a:t>5</a:t>
                      </a:r>
                      <a:endParaRPr kumimoji="0" lang="es-ES" sz="1400" b="1" i="0" u="none" strike="noStrike" cap="none" normalizeH="0" baseline="0">
                        <a:ln>
                          <a:noFill/>
                        </a:ln>
                        <a:solidFill>
                          <a:schemeClr val="bg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6"/>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73063" y="260350"/>
            <a:ext cx="7867731" cy="46166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ES_tradnl" b="1" dirty="0">
                <a:solidFill>
                  <a:schemeClr val="bg1"/>
                </a:solidFill>
              </a:rPr>
              <a:t>GRAFICA DE RESIDUALES VS ORDEN DE CORRIDA</a:t>
            </a:r>
          </a:p>
        </p:txBody>
      </p:sp>
      <p:pic>
        <p:nvPicPr>
          <p:cNvPr id="317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052513"/>
            <a:ext cx="7489825"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539552" y="188640"/>
            <a:ext cx="4536876" cy="457200"/>
          </a:xfrm>
          <a:prstGeom prst="rect">
            <a:avLst/>
          </a:prstGeom>
          <a:noFill/>
          <a:ln>
            <a:noFill/>
          </a:ln>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MX" dirty="0">
                <a:solidFill>
                  <a:srgbClr val="002060"/>
                </a:solidFill>
              </a:rPr>
              <a:t>SUPUESTO DE NORMALIDAD</a:t>
            </a:r>
          </a:p>
        </p:txBody>
      </p:sp>
      <p:sp>
        <p:nvSpPr>
          <p:cNvPr id="32771" name="Rectangle 3"/>
          <p:cNvSpPr>
            <a:spLocks noChangeArrowheads="1"/>
          </p:cNvSpPr>
          <p:nvPr/>
        </p:nvSpPr>
        <p:spPr bwMode="auto">
          <a:xfrm>
            <a:off x="179512" y="764704"/>
            <a:ext cx="4896916" cy="5509200"/>
          </a:xfrm>
          <a:prstGeom prst="rect">
            <a:avLst/>
          </a:prstGeom>
          <a:noFill/>
          <a:ln w="9525">
            <a:solidFill>
              <a:srgbClr val="3399FF"/>
            </a:solidFill>
            <a:miter lim="800000"/>
            <a:headEnd/>
            <a:tailEnd/>
          </a:ln>
        </p:spPr>
        <p:txBody>
          <a:bodyPr wrap="square" anchor="ctr">
            <a:spAutoFit/>
          </a:bodyPr>
          <a:lstStyle/>
          <a:p>
            <a:pPr marL="457200" indent="-457200" algn="just">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sz="2200" dirty="0">
                <a:solidFill>
                  <a:srgbClr val="002060"/>
                </a:solidFill>
              </a:rPr>
              <a:t>Un procedimiento útil consiste en construir una gráfica de probabilidad normal de los residuos. Una gráfica de este tipo es la representación de la distribución acumulada de los residuos sobre papel de probabilidad normal, en otras palabras, es papel para gráficas cuya escala de ordenadas es tal que la distribución normal acumulada sea una recta. Para construir  una gráfica de probabilidad normal  se hace el siguiente procedimiento:</a:t>
            </a:r>
          </a:p>
          <a:p>
            <a:pPr marL="457200" indent="-457200" algn="just">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endParaRPr lang="es-ES_tradnl" sz="2200" dirty="0">
              <a:solidFill>
                <a:srgbClr val="002060"/>
              </a:solidFill>
            </a:endParaRPr>
          </a:p>
          <a:p>
            <a:pPr marL="457200" indent="-457200" algn="just">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sz="2200" dirty="0">
                <a:solidFill>
                  <a:srgbClr val="002060"/>
                </a:solidFill>
              </a:rPr>
              <a:t>1- Se ordenan los residuos en orden ascendente:</a:t>
            </a:r>
          </a:p>
        </p:txBody>
      </p:sp>
      <p:graphicFrame>
        <p:nvGraphicFramePr>
          <p:cNvPr id="4" name="Group 2"/>
          <p:cNvGraphicFramePr>
            <a:graphicFrameLocks noGrp="1"/>
          </p:cNvGraphicFramePr>
          <p:nvPr>
            <p:extLst>
              <p:ext uri="{D42A27DB-BD31-4B8C-83A1-F6EECF244321}">
                <p14:modId xmlns:p14="http://schemas.microsoft.com/office/powerpoint/2010/main" val="1171594118"/>
              </p:ext>
            </p:extLst>
          </p:nvPr>
        </p:nvGraphicFramePr>
        <p:xfrm>
          <a:off x="5220072" y="1196752"/>
          <a:ext cx="3744466" cy="4297328"/>
        </p:xfrm>
        <a:graphic>
          <a:graphicData uri="http://schemas.openxmlformats.org/drawingml/2006/table">
            <a:tbl>
              <a:tblPr/>
              <a:tblGrid>
                <a:gridCol w="772068">
                  <a:extLst>
                    <a:ext uri="{9D8B030D-6E8A-4147-A177-3AD203B41FA5}">
                      <a16:colId xmlns:a16="http://schemas.microsoft.com/office/drawing/2014/main" val="20000"/>
                    </a:ext>
                  </a:extLst>
                </a:gridCol>
                <a:gridCol w="1388222">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tblGrid>
              <a:tr h="36570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a:ln>
                          <a:noFill/>
                        </a:ln>
                        <a:solidFill>
                          <a:schemeClr val="bg1"/>
                        </a:solidFill>
                        <a:effectLst/>
                        <a:latin typeface="Times New Roman" pitchFamily="18"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RESIDUALES ORDENADOS</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hMerge="1">
                  <a:txBody>
                    <a:bodyPr/>
                    <a:lstStyle/>
                    <a:p>
                      <a:endParaRPr lang="en-US"/>
                    </a:p>
                  </a:txBody>
                  <a:tcPr/>
                </a:tc>
                <a:extLst>
                  <a:ext uri="{0D108BD9-81ED-4DB2-BD59-A6C34878D82A}">
                    <a16:rowId xmlns:a16="http://schemas.microsoft.com/office/drawing/2014/main" val="10000"/>
                  </a:ext>
                </a:extLst>
              </a:tr>
              <a:tr h="365702">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-13.3</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-1.3</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6.7</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1"/>
                  </a:ext>
                </a:extLst>
              </a:tr>
              <a:tr h="365702">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-12.3</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-1</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7.3</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365702">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-10</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-0.3</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7.7</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365702">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-9.3</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0.3</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8.7</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365702">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-8</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0.7</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8.7</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5"/>
                  </a:ext>
                </a:extLst>
              </a:tr>
              <a:tr h="365702">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-6.3</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1.7</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8.7</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6"/>
                  </a:ext>
                </a:extLst>
              </a:tr>
              <a:tr h="365702">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-5.3</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1.7</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9.3</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7"/>
                  </a:ext>
                </a:extLst>
              </a:tr>
              <a:tr h="365702">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-4</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4</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9.7</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8"/>
                  </a:ext>
                </a:extLst>
              </a:tr>
              <a:tr h="365702">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-4</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5</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10</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9"/>
                  </a:ext>
                </a:extLst>
              </a:tr>
              <a:tr h="365702">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-3</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a:ln>
                            <a:noFill/>
                          </a:ln>
                          <a:solidFill>
                            <a:schemeClr val="bg1"/>
                          </a:solidFill>
                          <a:effectLst/>
                          <a:latin typeface="Arial" charset="0"/>
                          <a:ea typeface="Times New Roman" pitchFamily="18" charset="0"/>
                          <a:cs typeface="Arial" charset="0"/>
                        </a:rPr>
                        <a:t>6</a:t>
                      </a:r>
                      <a:endParaRPr kumimoji="0" lang="es-ES" sz="18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dirty="0">
                          <a:ln>
                            <a:noFill/>
                          </a:ln>
                          <a:solidFill>
                            <a:schemeClr val="bg1"/>
                          </a:solidFill>
                          <a:effectLst/>
                          <a:latin typeface="Arial" charset="0"/>
                          <a:ea typeface="Times New Roman" pitchFamily="18" charset="0"/>
                          <a:cs typeface="Arial" charset="0"/>
                        </a:rPr>
                        <a:t>10.7</a:t>
                      </a:r>
                      <a:endParaRPr kumimoji="0" lang="es-ES" sz="1800" b="1" i="0" u="none" strike="noStrike" cap="none" normalizeH="0" baseline="0" dirty="0">
                        <a:ln>
                          <a:noFill/>
                        </a:ln>
                        <a:solidFill>
                          <a:schemeClr val="bg1"/>
                        </a:solidFill>
                        <a:effectLst/>
                        <a:latin typeface="Times New Roman" pitchFamily="18" charset="0"/>
                        <a:ea typeface="Times New Roman" pitchFamily="18"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539750" y="582613"/>
            <a:ext cx="7993063" cy="70167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lvl="4">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r>
              <a:rPr lang="es-ES_tradnl" sz="1800" b="1">
                <a:cs typeface="Times New Roman" pitchFamily="18" charset="0"/>
              </a:rPr>
              <a:t> </a:t>
            </a:r>
            <a:r>
              <a:rPr lang="es-ES_tradnl" sz="2000" b="1">
                <a:solidFill>
                  <a:schemeClr val="bg1"/>
                </a:solidFill>
                <a:cs typeface="Times New Roman" pitchFamily="18" charset="0"/>
              </a:rPr>
              <a:t>A cada residuo se le calcula su punto de probabilidad acumulada mediante la siguiente formula:</a:t>
            </a:r>
            <a:endParaRPr lang="es-ES" sz="2000" b="1">
              <a:solidFill>
                <a:schemeClr val="bg1"/>
              </a:solidFill>
            </a:endParaRPr>
          </a:p>
        </p:txBody>
      </p:sp>
      <p:pic>
        <p:nvPicPr>
          <p:cNvPr id="348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1557338"/>
            <a:ext cx="180022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Rectangle 4"/>
          <p:cNvSpPr>
            <a:spLocks noChangeArrowheads="1"/>
          </p:cNvSpPr>
          <p:nvPr/>
        </p:nvSpPr>
        <p:spPr bwMode="auto">
          <a:xfrm>
            <a:off x="0" y="3943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486400" algn="l"/>
              </a:tabLst>
            </a:pPr>
            <a:endParaRPr lang="en-US"/>
          </a:p>
        </p:txBody>
      </p:sp>
      <p:sp>
        <p:nvSpPr>
          <p:cNvPr id="34821" name="Rectangle 5"/>
          <p:cNvSpPr>
            <a:spLocks noChangeArrowheads="1"/>
          </p:cNvSpPr>
          <p:nvPr/>
        </p:nvSpPr>
        <p:spPr bwMode="auto">
          <a:xfrm>
            <a:off x="0" y="1041400"/>
            <a:ext cx="45085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34822" name="Rectangle 6"/>
          <p:cNvSpPr>
            <a:spLocks noChangeArrowheads="1"/>
          </p:cNvSpPr>
          <p:nvPr/>
        </p:nvSpPr>
        <p:spPr bwMode="auto">
          <a:xfrm>
            <a:off x="0" y="1041400"/>
            <a:ext cx="63023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34823" name="Rectangle 7"/>
          <p:cNvSpPr>
            <a:spLocks noChangeArrowheads="1"/>
          </p:cNvSpPr>
          <p:nvPr/>
        </p:nvSpPr>
        <p:spPr bwMode="auto">
          <a:xfrm>
            <a:off x="0" y="1041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34824" name="Rectangle 8"/>
          <p:cNvSpPr>
            <a:spLocks noChangeArrowheads="1"/>
          </p:cNvSpPr>
          <p:nvPr/>
        </p:nvSpPr>
        <p:spPr bwMode="auto">
          <a:xfrm>
            <a:off x="0" y="1041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34825" name="Rectangle 9"/>
          <p:cNvSpPr>
            <a:spLocks noChangeArrowheads="1"/>
          </p:cNvSpPr>
          <p:nvPr/>
        </p:nvSpPr>
        <p:spPr bwMode="auto">
          <a:xfrm>
            <a:off x="0" y="1041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34826" name="Rectangle 10"/>
          <p:cNvSpPr>
            <a:spLocks noChangeArrowheads="1"/>
          </p:cNvSpPr>
          <p:nvPr/>
        </p:nvSpPr>
        <p:spPr bwMode="auto">
          <a:xfrm>
            <a:off x="0" y="1041400"/>
            <a:ext cx="63023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graphicFrame>
        <p:nvGraphicFramePr>
          <p:cNvPr id="34827" name="Group 11"/>
          <p:cNvGraphicFramePr>
            <a:graphicFrameLocks noGrp="1"/>
          </p:cNvGraphicFramePr>
          <p:nvPr/>
        </p:nvGraphicFramePr>
        <p:xfrm>
          <a:off x="395288" y="2420938"/>
          <a:ext cx="8353425" cy="3352800"/>
        </p:xfrm>
        <a:graphic>
          <a:graphicData uri="http://schemas.openxmlformats.org/drawingml/2006/table">
            <a:tbl>
              <a:tblPr/>
              <a:tblGrid>
                <a:gridCol w="439737">
                  <a:extLst>
                    <a:ext uri="{9D8B030D-6E8A-4147-A177-3AD203B41FA5}">
                      <a16:colId xmlns:a16="http://schemas.microsoft.com/office/drawing/2014/main" val="20000"/>
                    </a:ext>
                  </a:extLst>
                </a:gridCol>
                <a:gridCol w="995363">
                  <a:extLst>
                    <a:ext uri="{9D8B030D-6E8A-4147-A177-3AD203B41FA5}">
                      <a16:colId xmlns:a16="http://schemas.microsoft.com/office/drawing/2014/main" val="20001"/>
                    </a:ext>
                  </a:extLst>
                </a:gridCol>
                <a:gridCol w="1389062">
                  <a:extLst>
                    <a:ext uri="{9D8B030D-6E8A-4147-A177-3AD203B41FA5}">
                      <a16:colId xmlns:a16="http://schemas.microsoft.com/office/drawing/2014/main" val="20002"/>
                    </a:ext>
                  </a:extLst>
                </a:gridCol>
                <a:gridCol w="747713">
                  <a:extLst>
                    <a:ext uri="{9D8B030D-6E8A-4147-A177-3AD203B41FA5}">
                      <a16:colId xmlns:a16="http://schemas.microsoft.com/office/drawing/2014/main" val="20003"/>
                    </a:ext>
                  </a:extLst>
                </a:gridCol>
                <a:gridCol w="749300">
                  <a:extLst>
                    <a:ext uri="{9D8B030D-6E8A-4147-A177-3AD203B41FA5}">
                      <a16:colId xmlns:a16="http://schemas.microsoft.com/office/drawing/2014/main" val="20004"/>
                    </a:ext>
                  </a:extLst>
                </a:gridCol>
                <a:gridCol w="1498600">
                  <a:extLst>
                    <a:ext uri="{9D8B030D-6E8A-4147-A177-3AD203B41FA5}">
                      <a16:colId xmlns:a16="http://schemas.microsoft.com/office/drawing/2014/main" val="20005"/>
                    </a:ext>
                  </a:extLst>
                </a:gridCol>
                <a:gridCol w="403225">
                  <a:extLst>
                    <a:ext uri="{9D8B030D-6E8A-4147-A177-3AD203B41FA5}">
                      <a16:colId xmlns:a16="http://schemas.microsoft.com/office/drawing/2014/main" val="20006"/>
                    </a:ext>
                  </a:extLst>
                </a:gridCol>
                <a:gridCol w="741362">
                  <a:extLst>
                    <a:ext uri="{9D8B030D-6E8A-4147-A177-3AD203B41FA5}">
                      <a16:colId xmlns:a16="http://schemas.microsoft.com/office/drawing/2014/main" val="20007"/>
                    </a:ext>
                  </a:extLst>
                </a:gridCol>
                <a:gridCol w="1389063">
                  <a:extLst>
                    <a:ext uri="{9D8B030D-6E8A-4147-A177-3AD203B41FA5}">
                      <a16:colId xmlns:a16="http://schemas.microsoft.com/office/drawing/2014/main" val="20008"/>
                    </a:ext>
                  </a:extLst>
                </a:gridCol>
              </a:tblGrid>
              <a:tr h="157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K</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1" i="0" u="none" strike="noStrike" cap="none" normalizeH="0" baseline="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400" b="1" i="0" u="none" strike="noStrike" cap="none" normalizeH="0" baseline="0">
                          <a:ln>
                            <a:noFill/>
                          </a:ln>
                          <a:solidFill>
                            <a:schemeClr val="bg1"/>
                          </a:solidFill>
                          <a:effectLst/>
                          <a:latin typeface="Times New Roman" pitchFamily="18" charset="0"/>
                        </a:rPr>
                        <a:t>P</a:t>
                      </a:r>
                      <a:r>
                        <a:rPr kumimoji="0" lang="es-MX" sz="1400" b="1" i="0" u="none" strike="noStrike" cap="none" normalizeH="0" baseline="-25000">
                          <a:ln>
                            <a:noFill/>
                          </a:ln>
                          <a:solidFill>
                            <a:schemeClr val="bg1"/>
                          </a:solidFill>
                          <a:effectLst/>
                          <a:latin typeface="Times New Roman" pitchFamily="18" charset="0"/>
                        </a:rPr>
                        <a:t>k</a:t>
                      </a:r>
                      <a:endParaRPr kumimoji="0" lang="es-ES" sz="1400" b="1" i="0" u="none" strike="noStrike" cap="none" normalizeH="0" baseline="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K</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1" i="0" u="none" strike="noStrike" cap="none" normalizeH="0" baseline="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400" b="1" i="0" u="none" strike="noStrike" cap="none" normalizeH="0" baseline="0">
                          <a:ln>
                            <a:noFill/>
                          </a:ln>
                          <a:solidFill>
                            <a:schemeClr val="bg1"/>
                          </a:solidFill>
                          <a:effectLst/>
                          <a:latin typeface="Times New Roman" pitchFamily="18" charset="0"/>
                        </a:rPr>
                        <a:t>P</a:t>
                      </a:r>
                      <a:r>
                        <a:rPr kumimoji="0" lang="es-MX" sz="1400" b="1" i="0" u="none" strike="noStrike" cap="none" normalizeH="0" baseline="-25000">
                          <a:ln>
                            <a:noFill/>
                          </a:ln>
                          <a:solidFill>
                            <a:schemeClr val="bg1"/>
                          </a:solidFill>
                          <a:effectLst/>
                          <a:latin typeface="Times New Roman" pitchFamily="18" charset="0"/>
                        </a:rPr>
                        <a:t>k</a:t>
                      </a:r>
                      <a:endParaRPr kumimoji="0" lang="es-ES" sz="1400" b="1" i="0" u="none" strike="noStrike" cap="none" normalizeH="0" baseline="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K</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1" i="0" u="none" strike="noStrike" cap="none" normalizeH="0" baseline="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s-MX" sz="1400" b="1" i="0" u="none" strike="noStrike" cap="none" normalizeH="0" baseline="0">
                          <a:ln>
                            <a:noFill/>
                          </a:ln>
                          <a:solidFill>
                            <a:schemeClr val="bg1"/>
                          </a:solidFill>
                          <a:effectLst/>
                          <a:latin typeface="Times New Roman" pitchFamily="18" charset="0"/>
                        </a:rPr>
                        <a:t>P</a:t>
                      </a:r>
                      <a:r>
                        <a:rPr kumimoji="0" lang="es-MX" sz="1400" b="1" i="0" u="none" strike="noStrike" cap="none" normalizeH="0" baseline="-25000">
                          <a:ln>
                            <a:noFill/>
                          </a:ln>
                          <a:solidFill>
                            <a:schemeClr val="bg1"/>
                          </a:solidFill>
                          <a:effectLst/>
                          <a:latin typeface="Times New Roman" pitchFamily="18" charset="0"/>
                        </a:rPr>
                        <a:t>k</a:t>
                      </a:r>
                      <a:endParaRPr kumimoji="0" lang="es-ES" sz="1400" b="1" i="0" u="none" strike="noStrike" cap="none" normalizeH="0" baseline="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0"/>
                  </a:ext>
                </a:extLst>
              </a:tr>
              <a:tr h="157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-13.3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0.016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11</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0.35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21</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6.7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0.683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1"/>
                  </a:ext>
                </a:extLst>
              </a:tr>
              <a:tr h="157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2</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-12.3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0.05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12</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0.383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22</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7.3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0.716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2"/>
                  </a:ext>
                </a:extLst>
              </a:tr>
              <a:tr h="157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-10</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0.083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0.416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23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7.7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0.75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3"/>
                  </a:ext>
                </a:extLst>
              </a:tr>
              <a:tr h="157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4</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-9.3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0.116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14</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0.45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24</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8.7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0.783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4"/>
                  </a:ext>
                </a:extLst>
              </a:tr>
              <a:tr h="157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-8</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0.15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0.483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25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8.7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0.816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5"/>
                  </a:ext>
                </a:extLst>
              </a:tr>
              <a:tr h="157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-6.3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0.183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0.516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26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8.7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0.85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6"/>
                  </a:ext>
                </a:extLst>
              </a:tr>
              <a:tr h="157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-5.3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0.21</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0.55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27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9.3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0.883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7"/>
                  </a:ext>
                </a:extLst>
              </a:tr>
              <a:tr h="157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8</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-4</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0.25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18</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4</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0.583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28</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9.7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0.916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8"/>
                  </a:ext>
                </a:extLst>
              </a:tr>
              <a:tr h="157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9</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-4</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0.283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19</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0.616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29</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10</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0.95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09"/>
                  </a:ext>
                </a:extLst>
              </a:tr>
              <a:tr h="157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10</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0.316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20</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6</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0.65</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30</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10.7</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a:ln>
                            <a:noFill/>
                          </a:ln>
                          <a:solidFill>
                            <a:schemeClr val="bg1"/>
                          </a:solidFill>
                          <a:effectLst/>
                          <a:latin typeface="Arial" charset="0"/>
                          <a:ea typeface="Times New Roman" pitchFamily="18" charset="0"/>
                          <a:cs typeface="Arial" charset="0"/>
                        </a:rPr>
                        <a:t>0.983</a:t>
                      </a:r>
                      <a:endParaRPr kumimoji="0" lang="es-ES" sz="1400" b="1" i="0" u="none" strike="noStrike" cap="none" normalizeH="0" baseline="0">
                        <a:ln>
                          <a:noFill/>
                        </a:ln>
                        <a:solidFill>
                          <a:schemeClr val="bg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extLst>
                  <a:ext uri="{0D108BD9-81ED-4DB2-BD59-A6C34878D82A}">
                    <a16:rowId xmlns:a16="http://schemas.microsoft.com/office/drawing/2014/main" val="10010"/>
                  </a:ext>
                </a:extLst>
              </a:tr>
            </a:tbl>
          </a:graphicData>
        </a:graphic>
      </p:graphicFrame>
      <p:sp>
        <p:nvSpPr>
          <p:cNvPr id="34949" name="AutoShape 133">
            <a:hlinkClick r:id="" action="ppaction://hlinkshowjump?jump=firstslide" highlightClick="1"/>
          </p:cNvPr>
          <p:cNvSpPr>
            <a:spLocks noChangeArrowheads="1"/>
          </p:cNvSpPr>
          <p:nvPr/>
        </p:nvSpPr>
        <p:spPr bwMode="auto">
          <a:xfrm>
            <a:off x="8101013" y="6381750"/>
            <a:ext cx="1042987" cy="476250"/>
          </a:xfrm>
          <a:prstGeom prst="actionButtonBeginning">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258888" y="549275"/>
            <a:ext cx="7129462" cy="830997"/>
          </a:xfrm>
          <a:prstGeom prst="rect">
            <a:avLst/>
          </a:prstGeom>
          <a:noFill/>
          <a:ln>
            <a:noFill/>
          </a:ln>
          <a:extLst/>
        </p:spPr>
        <p:txBody>
          <a:bodyPr>
            <a:spAutoFit/>
          </a:bodyPr>
          <a:lstStyle/>
          <a:p>
            <a:r>
              <a:rPr lang="es-MX" b="1" dirty="0">
                <a:solidFill>
                  <a:srgbClr val="0070C0"/>
                </a:solidFill>
              </a:rPr>
              <a:t>EXPERIMENTOS UNIFACTORIALES (COMPARACION DE TRATAMIENTOS</a:t>
            </a:r>
            <a:r>
              <a:rPr lang="es-MX" b="1" dirty="0">
                <a:solidFill>
                  <a:schemeClr val="bg1"/>
                </a:solidFill>
              </a:rPr>
              <a:t>)</a:t>
            </a:r>
          </a:p>
        </p:txBody>
      </p:sp>
      <p:sp>
        <p:nvSpPr>
          <p:cNvPr id="13315" name="Rectangle 3"/>
          <p:cNvSpPr>
            <a:spLocks noChangeArrowheads="1"/>
          </p:cNvSpPr>
          <p:nvPr/>
        </p:nvSpPr>
        <p:spPr bwMode="auto">
          <a:xfrm>
            <a:off x="539750" y="1557338"/>
            <a:ext cx="7993063" cy="1938992"/>
          </a:xfrm>
          <a:prstGeom prst="rect">
            <a:avLst/>
          </a:prstGeom>
          <a:noFill/>
          <a:ln>
            <a:noFill/>
          </a:ln>
          <a:extLst/>
        </p:spPr>
        <p:txBody>
          <a:bodyPr>
            <a:spAutoFit/>
          </a:bodyPr>
          <a:lstStyle/>
          <a:p>
            <a:pPr algn="just"/>
            <a:r>
              <a:rPr lang="es-MX" dirty="0">
                <a:solidFill>
                  <a:srgbClr val="0070C0"/>
                </a:solidFill>
              </a:rPr>
              <a:t>Ejemplo.</a:t>
            </a:r>
          </a:p>
          <a:p>
            <a:pPr algn="just"/>
            <a:r>
              <a:rPr lang="es-MX" dirty="0">
                <a:solidFill>
                  <a:srgbClr val="0070C0"/>
                </a:solidFill>
              </a:rPr>
              <a:t>En el desarrollo de un nuevo producto alimenticio se desea comparar el efecto del tipo de envase  sobre la vida de anaquel del producto. Se prueban tres tipos de envases, y los resultados se muestran a continuación:</a:t>
            </a:r>
          </a:p>
        </p:txBody>
      </p:sp>
      <p:graphicFrame>
        <p:nvGraphicFramePr>
          <p:cNvPr id="2" name="Tabla 1"/>
          <p:cNvGraphicFramePr>
            <a:graphicFrameLocks noGrp="1"/>
          </p:cNvGraphicFramePr>
          <p:nvPr>
            <p:extLst>
              <p:ext uri="{D42A27DB-BD31-4B8C-83A1-F6EECF244321}">
                <p14:modId xmlns:p14="http://schemas.microsoft.com/office/powerpoint/2010/main" val="2297606746"/>
              </p:ext>
            </p:extLst>
          </p:nvPr>
        </p:nvGraphicFramePr>
        <p:xfrm>
          <a:off x="412775" y="3861048"/>
          <a:ext cx="8247012" cy="2069153"/>
        </p:xfrm>
        <a:graphic>
          <a:graphicData uri="http://schemas.openxmlformats.org/drawingml/2006/table">
            <a:tbl>
              <a:tblPr>
                <a:tableStyleId>{5C22544A-7EE6-4342-B048-85BDC9FD1C3A}</a:tableStyleId>
              </a:tblPr>
              <a:tblGrid>
                <a:gridCol w="815190">
                  <a:extLst>
                    <a:ext uri="{9D8B030D-6E8A-4147-A177-3AD203B41FA5}">
                      <a16:colId xmlns:a16="http://schemas.microsoft.com/office/drawing/2014/main" val="20000"/>
                    </a:ext>
                  </a:extLst>
                </a:gridCol>
                <a:gridCol w="1887210">
                  <a:extLst>
                    <a:ext uri="{9D8B030D-6E8A-4147-A177-3AD203B41FA5}">
                      <a16:colId xmlns:a16="http://schemas.microsoft.com/office/drawing/2014/main" val="20001"/>
                    </a:ext>
                  </a:extLst>
                </a:gridCol>
                <a:gridCol w="1061062">
                  <a:extLst>
                    <a:ext uri="{9D8B030D-6E8A-4147-A177-3AD203B41FA5}">
                      <a16:colId xmlns:a16="http://schemas.microsoft.com/office/drawing/2014/main" val="20002"/>
                    </a:ext>
                  </a:extLst>
                </a:gridCol>
                <a:gridCol w="366836">
                  <a:extLst>
                    <a:ext uri="{9D8B030D-6E8A-4147-A177-3AD203B41FA5}">
                      <a16:colId xmlns:a16="http://schemas.microsoft.com/office/drawing/2014/main" val="20003"/>
                    </a:ext>
                  </a:extLst>
                </a:gridCol>
                <a:gridCol w="366836">
                  <a:extLst>
                    <a:ext uri="{9D8B030D-6E8A-4147-A177-3AD203B41FA5}">
                      <a16:colId xmlns:a16="http://schemas.microsoft.com/office/drawing/2014/main" val="20004"/>
                    </a:ext>
                  </a:extLst>
                </a:gridCol>
                <a:gridCol w="366836">
                  <a:extLst>
                    <a:ext uri="{9D8B030D-6E8A-4147-A177-3AD203B41FA5}">
                      <a16:colId xmlns:a16="http://schemas.microsoft.com/office/drawing/2014/main" val="20005"/>
                    </a:ext>
                  </a:extLst>
                </a:gridCol>
                <a:gridCol w="366836">
                  <a:extLst>
                    <a:ext uri="{9D8B030D-6E8A-4147-A177-3AD203B41FA5}">
                      <a16:colId xmlns:a16="http://schemas.microsoft.com/office/drawing/2014/main" val="20006"/>
                    </a:ext>
                  </a:extLst>
                </a:gridCol>
                <a:gridCol w="366836">
                  <a:extLst>
                    <a:ext uri="{9D8B030D-6E8A-4147-A177-3AD203B41FA5}">
                      <a16:colId xmlns:a16="http://schemas.microsoft.com/office/drawing/2014/main" val="20007"/>
                    </a:ext>
                  </a:extLst>
                </a:gridCol>
                <a:gridCol w="366836">
                  <a:extLst>
                    <a:ext uri="{9D8B030D-6E8A-4147-A177-3AD203B41FA5}">
                      <a16:colId xmlns:a16="http://schemas.microsoft.com/office/drawing/2014/main" val="20008"/>
                    </a:ext>
                  </a:extLst>
                </a:gridCol>
                <a:gridCol w="366836">
                  <a:extLst>
                    <a:ext uri="{9D8B030D-6E8A-4147-A177-3AD203B41FA5}">
                      <a16:colId xmlns:a16="http://schemas.microsoft.com/office/drawing/2014/main" val="20009"/>
                    </a:ext>
                  </a:extLst>
                </a:gridCol>
                <a:gridCol w="366836">
                  <a:extLst>
                    <a:ext uri="{9D8B030D-6E8A-4147-A177-3AD203B41FA5}">
                      <a16:colId xmlns:a16="http://schemas.microsoft.com/office/drawing/2014/main" val="20010"/>
                    </a:ext>
                  </a:extLst>
                </a:gridCol>
                <a:gridCol w="366836">
                  <a:extLst>
                    <a:ext uri="{9D8B030D-6E8A-4147-A177-3AD203B41FA5}">
                      <a16:colId xmlns:a16="http://schemas.microsoft.com/office/drawing/2014/main" val="20011"/>
                    </a:ext>
                  </a:extLst>
                </a:gridCol>
                <a:gridCol w="366836">
                  <a:extLst>
                    <a:ext uri="{9D8B030D-6E8A-4147-A177-3AD203B41FA5}">
                      <a16:colId xmlns:a16="http://schemas.microsoft.com/office/drawing/2014/main" val="20012"/>
                    </a:ext>
                  </a:extLst>
                </a:gridCol>
                <a:gridCol w="815190">
                  <a:extLst>
                    <a:ext uri="{9D8B030D-6E8A-4147-A177-3AD203B41FA5}">
                      <a16:colId xmlns:a16="http://schemas.microsoft.com/office/drawing/2014/main" val="20013"/>
                    </a:ext>
                  </a:extLst>
                </a:gridCol>
              </a:tblGrid>
              <a:tr h="411178">
                <a:tc>
                  <a:txBody>
                    <a:bodyPr/>
                    <a:lstStyle/>
                    <a:p>
                      <a:pPr algn="l" fontAlgn="b"/>
                      <a:r>
                        <a:rPr lang="es-MX" sz="2000" u="none" strike="noStrike" dirty="0">
                          <a:solidFill>
                            <a:srgbClr val="0070C0"/>
                          </a:solidFill>
                          <a:effectLst/>
                        </a:rPr>
                        <a:t> </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l" fontAlgn="b"/>
                      <a:r>
                        <a:rPr lang="es-MX" sz="2000" u="none" strike="noStrike" dirty="0">
                          <a:solidFill>
                            <a:srgbClr val="0070C0"/>
                          </a:solidFill>
                          <a:effectLst/>
                        </a:rPr>
                        <a:t> </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l" fontAlgn="b"/>
                      <a:r>
                        <a:rPr lang="es-MX" sz="2000" u="none" strike="noStrike">
                          <a:solidFill>
                            <a:srgbClr val="0070C0"/>
                          </a:solidFill>
                          <a:effectLst/>
                        </a:rPr>
                        <a:t> </a:t>
                      </a:r>
                      <a:endParaRPr lang="es-MX" sz="2000" b="0" i="0" u="none" strike="noStrike">
                        <a:solidFill>
                          <a:srgbClr val="0070C0"/>
                        </a:solidFill>
                        <a:effectLst/>
                        <a:latin typeface="Arial" panose="020B0604020202020204" pitchFamily="34" charset="0"/>
                      </a:endParaRPr>
                    </a:p>
                  </a:txBody>
                  <a:tcPr marL="9525" marR="9525" marT="9525" marB="0" anchor="b"/>
                </a:tc>
                <a:tc gridSpan="9">
                  <a:txBody>
                    <a:bodyPr/>
                    <a:lstStyle/>
                    <a:p>
                      <a:pPr algn="l" fontAlgn="b"/>
                      <a:r>
                        <a:rPr lang="es-MX" sz="2000" u="none" strike="noStrike">
                          <a:solidFill>
                            <a:srgbClr val="0070C0"/>
                          </a:solidFill>
                          <a:effectLst/>
                        </a:rPr>
                        <a:t>Variable de Respuesta: Dias</a:t>
                      </a:r>
                      <a:endParaRPr lang="es-MX" sz="2000" b="0" i="0" u="none" strike="noStrike">
                        <a:solidFill>
                          <a:srgbClr val="0070C0"/>
                        </a:solidFill>
                        <a:effectLst/>
                        <a:latin typeface="Arial" panose="020B0604020202020204" pitchFamily="34" charset="0"/>
                      </a:endParaRPr>
                    </a:p>
                  </a:txBody>
                  <a:tcPr marL="9525" marR="9525" marT="9525"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b"/>
                      <a:r>
                        <a:rPr lang="es-MX" sz="2000" u="none" strike="noStrike">
                          <a:solidFill>
                            <a:srgbClr val="0070C0"/>
                          </a:solidFill>
                          <a:effectLst/>
                        </a:rPr>
                        <a:t> </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l" fontAlgn="b"/>
                      <a:r>
                        <a:rPr lang="es-MX" sz="2000" u="none" strike="noStrike">
                          <a:solidFill>
                            <a:srgbClr val="0070C0"/>
                          </a:solidFill>
                          <a:effectLst/>
                        </a:rPr>
                        <a:t> </a:t>
                      </a:r>
                      <a:endParaRPr lang="es-MX" sz="2000" b="0" i="0" u="none" strike="noStrike">
                        <a:solidFill>
                          <a:srgbClr val="0070C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411178">
                <a:tc>
                  <a:txBody>
                    <a:bodyPr/>
                    <a:lstStyle/>
                    <a:p>
                      <a:pPr algn="l" fontAlgn="b"/>
                      <a:r>
                        <a:rPr lang="es-MX" sz="2000" u="none" strike="noStrike">
                          <a:solidFill>
                            <a:srgbClr val="0070C0"/>
                          </a:solidFill>
                          <a:effectLst/>
                        </a:rPr>
                        <a:t> </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l" fontAlgn="b"/>
                      <a:r>
                        <a:rPr lang="es-MX" sz="2000" u="none" strike="noStrike" dirty="0">
                          <a:solidFill>
                            <a:srgbClr val="0070C0"/>
                          </a:solidFill>
                          <a:effectLst/>
                        </a:rPr>
                        <a:t> </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l" fontAlgn="b"/>
                      <a:r>
                        <a:rPr lang="es-MX" sz="2000" b="0" i="0" u="none" strike="noStrike" dirty="0">
                          <a:solidFill>
                            <a:srgbClr val="0070C0"/>
                          </a:solidFill>
                          <a:effectLst/>
                          <a:latin typeface="Arial" panose="020B0604020202020204" pitchFamily="34" charset="0"/>
                        </a:rPr>
                        <a:t>Niveles</a:t>
                      </a:r>
                    </a:p>
                  </a:txBody>
                  <a:tcPr marL="9525" marR="9525" marT="9525" marB="0" anchor="b"/>
                </a:tc>
                <a:tc>
                  <a:txBody>
                    <a:bodyPr/>
                    <a:lstStyle/>
                    <a:p>
                      <a:pPr algn="l" fontAlgn="b"/>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l" fontAlgn="b"/>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l" fontAlgn="b"/>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l" fontAlgn="b"/>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l" fontAlgn="b"/>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l" fontAlgn="b"/>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l" fontAlgn="b"/>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l" fontAlgn="b"/>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l" fontAlgn="b"/>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l" fontAlgn="b"/>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Media</a:t>
                      </a:r>
                      <a:endParaRPr lang="es-MX" sz="2000" b="0" i="0" u="none" strike="noStrike">
                        <a:solidFill>
                          <a:srgbClr val="0070C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411178">
                <a:tc>
                  <a:txBody>
                    <a:bodyPr/>
                    <a:lstStyle/>
                    <a:p>
                      <a:pPr algn="l" fontAlgn="b"/>
                      <a:r>
                        <a:rPr lang="es-MX" sz="2000" u="none" strike="noStrike">
                          <a:solidFill>
                            <a:srgbClr val="0070C0"/>
                          </a:solidFill>
                          <a:effectLst/>
                        </a:rPr>
                        <a:t> </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l" fontAlgn="b"/>
                      <a:r>
                        <a:rPr lang="es-MX" sz="2000" u="none" strike="noStrike">
                          <a:solidFill>
                            <a:srgbClr val="0070C0"/>
                          </a:solidFill>
                          <a:effectLst/>
                        </a:rPr>
                        <a:t> </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l" fontAlgn="b"/>
                      <a:r>
                        <a:rPr lang="es-MX" sz="2000" u="none" strike="noStrike">
                          <a:solidFill>
                            <a:srgbClr val="0070C0"/>
                          </a:solidFill>
                          <a:effectLst/>
                        </a:rPr>
                        <a:t>A</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23</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28</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21</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27</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35</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41</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37</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30</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32</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36</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31</a:t>
                      </a:r>
                      <a:endParaRPr lang="es-MX" sz="2000" b="0" i="0" u="none" strike="noStrike">
                        <a:solidFill>
                          <a:srgbClr val="0070C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2"/>
                  </a:ext>
                </a:extLst>
              </a:tr>
              <a:tr h="411178">
                <a:tc gridSpan="2">
                  <a:txBody>
                    <a:bodyPr/>
                    <a:lstStyle/>
                    <a:p>
                      <a:pPr algn="l" fontAlgn="b"/>
                      <a:r>
                        <a:rPr lang="es-MX" sz="2000" u="none" strike="noStrike">
                          <a:solidFill>
                            <a:srgbClr val="0070C0"/>
                          </a:solidFill>
                          <a:effectLst/>
                        </a:rPr>
                        <a:t>Factor: Tipo de Envase</a:t>
                      </a:r>
                      <a:endParaRPr lang="es-MX" sz="2000" b="0" i="0" u="none" strike="noStrike">
                        <a:solidFill>
                          <a:srgbClr val="0070C0"/>
                        </a:solidFill>
                        <a:effectLst/>
                        <a:latin typeface="Arial" panose="020B0604020202020204" pitchFamily="34" charset="0"/>
                      </a:endParaRPr>
                    </a:p>
                  </a:txBody>
                  <a:tcPr marL="9525" marR="9525" marT="9525" marB="0" anchor="b"/>
                </a:tc>
                <a:tc hMerge="1">
                  <a:txBody>
                    <a:bodyPr/>
                    <a:lstStyle/>
                    <a:p>
                      <a:endParaRPr lang="es-MX"/>
                    </a:p>
                  </a:txBody>
                  <a:tcPr/>
                </a:tc>
                <a:tc>
                  <a:txBody>
                    <a:bodyPr/>
                    <a:lstStyle/>
                    <a:p>
                      <a:pPr algn="l" fontAlgn="b"/>
                      <a:r>
                        <a:rPr lang="es-MX" sz="2000" u="none" strike="noStrike">
                          <a:solidFill>
                            <a:srgbClr val="0070C0"/>
                          </a:solidFill>
                          <a:effectLst/>
                        </a:rPr>
                        <a:t>B</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35</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36</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29</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40</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43</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49</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51</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28</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50</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52</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41.3</a:t>
                      </a:r>
                      <a:endParaRPr lang="es-MX" sz="2000" b="0" i="0" u="none" strike="noStrike" dirty="0">
                        <a:solidFill>
                          <a:srgbClr val="0070C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3"/>
                  </a:ext>
                </a:extLst>
              </a:tr>
              <a:tr h="424441">
                <a:tc>
                  <a:txBody>
                    <a:bodyPr/>
                    <a:lstStyle/>
                    <a:p>
                      <a:pPr algn="l" fontAlgn="b"/>
                      <a:r>
                        <a:rPr lang="es-MX" sz="2000" u="none" strike="noStrike">
                          <a:solidFill>
                            <a:srgbClr val="0070C0"/>
                          </a:solidFill>
                          <a:effectLst/>
                        </a:rPr>
                        <a:t> </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l" fontAlgn="b"/>
                      <a:r>
                        <a:rPr lang="es-MX" sz="2000" u="none" strike="noStrike">
                          <a:solidFill>
                            <a:srgbClr val="0070C0"/>
                          </a:solidFill>
                          <a:effectLst/>
                        </a:rPr>
                        <a:t> </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l" fontAlgn="b"/>
                      <a:r>
                        <a:rPr lang="es-MX" sz="2000" u="none" strike="noStrike">
                          <a:solidFill>
                            <a:srgbClr val="0070C0"/>
                          </a:solidFill>
                          <a:effectLst/>
                        </a:rPr>
                        <a:t>C</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50</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43</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36</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34</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45</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52</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a:solidFill>
                            <a:srgbClr val="0070C0"/>
                          </a:solidFill>
                          <a:effectLst/>
                        </a:rPr>
                        <a:t>52</a:t>
                      </a:r>
                      <a:endParaRPr lang="es-MX" sz="2000" b="0" i="0" u="none" strike="noStrike">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43</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44</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34</a:t>
                      </a:r>
                      <a:endParaRPr lang="es-MX"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s-MX" sz="2000" u="none" strike="noStrike" dirty="0">
                          <a:solidFill>
                            <a:srgbClr val="0070C0"/>
                          </a:solidFill>
                          <a:effectLst/>
                        </a:rPr>
                        <a:t>43.3</a:t>
                      </a:r>
                      <a:endParaRPr lang="es-MX" sz="2000" b="0" i="0" u="none" strike="noStrike" dirty="0">
                        <a:solidFill>
                          <a:srgbClr val="0070C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412776"/>
            <a:ext cx="7632848" cy="5026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2339752" y="548680"/>
            <a:ext cx="5544616" cy="830997"/>
          </a:xfrm>
          <a:prstGeom prst="rect">
            <a:avLst/>
          </a:prstGeom>
          <a:noFill/>
        </p:spPr>
        <p:txBody>
          <a:bodyPr wrap="square" rtlCol="0">
            <a:spAutoFit/>
          </a:bodyPr>
          <a:lstStyle/>
          <a:p>
            <a:pPr algn="ctr"/>
            <a:r>
              <a:rPr lang="es-MX" b="1" dirty="0">
                <a:solidFill>
                  <a:srgbClr val="C00000"/>
                </a:solidFill>
              </a:rPr>
              <a:t>GRAFICA DE PROBABILIDAD NORMAL PARA RESIDUOS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395536" y="476672"/>
            <a:ext cx="7776864" cy="523220"/>
          </a:xfrm>
          <a:prstGeom prst="rect">
            <a:avLst/>
          </a:prstGeom>
          <a:noFill/>
          <a:ln>
            <a:noFill/>
          </a:ln>
          <a:effectLst/>
          <a:extLst/>
        </p:spPr>
        <p:txBody>
          <a:bodyPr wrap="square">
            <a:spAutoFit/>
          </a:bodyPr>
          <a:lstStyle/>
          <a:p>
            <a:pPr algn="ctr">
              <a:defRPr/>
            </a:pPr>
            <a:r>
              <a:rPr lang="es-ES_tradnl" sz="2800" b="1" dirty="0">
                <a:solidFill>
                  <a:srgbClr val="0070C0"/>
                </a:solidFill>
              </a:rPr>
              <a:t>PRUEBA DE H DE KRUSKAL WALLIS</a:t>
            </a:r>
          </a:p>
        </p:txBody>
      </p:sp>
      <p:sp>
        <p:nvSpPr>
          <p:cNvPr id="2" name="CuadroTexto 1">
            <a:extLst>
              <a:ext uri="{FF2B5EF4-FFF2-40B4-BE49-F238E27FC236}">
                <a16:creationId xmlns:a16="http://schemas.microsoft.com/office/drawing/2014/main" id="{E1ECE4A5-ADB7-4F86-8101-4FDEB10BFC93}"/>
              </a:ext>
            </a:extLst>
          </p:cNvPr>
          <p:cNvSpPr txBox="1"/>
          <p:nvPr/>
        </p:nvSpPr>
        <p:spPr>
          <a:xfrm>
            <a:off x="611560" y="1182524"/>
            <a:ext cx="8064896" cy="1938992"/>
          </a:xfrm>
          <a:prstGeom prst="rect">
            <a:avLst/>
          </a:prstGeom>
          <a:noFill/>
        </p:spPr>
        <p:txBody>
          <a:bodyPr wrap="square" rtlCol="0">
            <a:spAutoFit/>
          </a:bodyPr>
          <a:lstStyle/>
          <a:p>
            <a:pPr algn="just"/>
            <a:r>
              <a:rPr lang="es-MX" b="1" dirty="0">
                <a:solidFill>
                  <a:srgbClr val="002060"/>
                </a:solidFill>
              </a:rPr>
              <a:t>La prueba de Kruskal Wallis es una prueba no paramétrica, considerara una prueba alternativa a la prueba F del análisis de varianza para un diseño de un solo factor.  Se utiliza para detectar diferencias entre mas de dos distribuciones poblacionales. </a:t>
            </a:r>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6EF294F1-16CE-40D3-AB91-6F1BC3248073}"/>
                  </a:ext>
                </a:extLst>
              </p:cNvPr>
              <p:cNvSpPr txBox="1"/>
              <p:nvPr/>
            </p:nvSpPr>
            <p:spPr>
              <a:xfrm>
                <a:off x="2457671" y="3232302"/>
                <a:ext cx="4228658" cy="9375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b="0" i="1" smtClean="0">
                          <a:latin typeface="Cambria Math" panose="02040503050406030204" pitchFamily="18" charset="0"/>
                        </a:rPr>
                        <m:t>𝐻</m:t>
                      </m:r>
                      <m:r>
                        <a:rPr lang="es-MX" b="0" i="1" smtClean="0">
                          <a:latin typeface="Cambria Math" panose="02040503050406030204" pitchFamily="18" charset="0"/>
                        </a:rPr>
                        <m:t>=</m:t>
                      </m:r>
                      <m:f>
                        <m:fPr>
                          <m:ctrlPr>
                            <a:rPr lang="es-MX" b="0" i="1" smtClean="0">
                              <a:latin typeface="Cambria Math" panose="02040503050406030204" pitchFamily="18" charset="0"/>
                            </a:rPr>
                          </m:ctrlPr>
                        </m:fPr>
                        <m:num>
                          <m:r>
                            <a:rPr lang="es-MX" b="0" i="1" smtClean="0">
                              <a:latin typeface="Cambria Math" panose="02040503050406030204" pitchFamily="18" charset="0"/>
                            </a:rPr>
                            <m:t>12</m:t>
                          </m:r>
                        </m:num>
                        <m:den>
                          <m:r>
                            <a:rPr lang="es-MX" b="0" i="1" smtClean="0">
                              <a:latin typeface="Cambria Math" panose="02040503050406030204" pitchFamily="18" charset="0"/>
                            </a:rPr>
                            <m:t>𝑛</m:t>
                          </m:r>
                          <m:r>
                            <a:rPr lang="es-MX" b="0" i="1" smtClean="0">
                              <a:latin typeface="Cambria Math" panose="02040503050406030204" pitchFamily="18" charset="0"/>
                            </a:rPr>
                            <m:t>(</m:t>
                          </m:r>
                          <m:r>
                            <a:rPr lang="es-MX" b="0" i="1" smtClean="0">
                              <a:latin typeface="Cambria Math" panose="02040503050406030204" pitchFamily="18" charset="0"/>
                            </a:rPr>
                            <m:t>𝑛</m:t>
                          </m:r>
                          <m:r>
                            <a:rPr lang="es-MX" b="0" i="1" smtClean="0">
                              <a:latin typeface="Cambria Math" panose="02040503050406030204" pitchFamily="18" charset="0"/>
                            </a:rPr>
                            <m:t>+1)</m:t>
                          </m:r>
                        </m:den>
                      </m:f>
                      <m:nary>
                        <m:naryPr>
                          <m:chr m:val="∑"/>
                          <m:subHide m:val="on"/>
                          <m:supHide m:val="on"/>
                          <m:ctrlPr>
                            <a:rPr lang="es-MX" b="0" i="1" smtClean="0">
                              <a:latin typeface="Cambria Math" panose="02040503050406030204" pitchFamily="18" charset="0"/>
                            </a:rPr>
                          </m:ctrlPr>
                        </m:naryPr>
                        <m:sub/>
                        <m:sup/>
                        <m:e>
                          <m:f>
                            <m:fPr>
                              <m:ctrlPr>
                                <a:rPr lang="es-MX" b="0" i="1" smtClean="0">
                                  <a:latin typeface="Cambria Math" panose="02040503050406030204" pitchFamily="18" charset="0"/>
                                </a:rPr>
                              </m:ctrlPr>
                            </m:fPr>
                            <m:num>
                              <m:sSubSup>
                                <m:sSubSupPr>
                                  <m:ctrlPr>
                                    <a:rPr lang="es-MX" b="0" i="1" smtClean="0">
                                      <a:latin typeface="Cambria Math" panose="02040503050406030204" pitchFamily="18" charset="0"/>
                                    </a:rPr>
                                  </m:ctrlPr>
                                </m:sSubSupPr>
                                <m:e>
                                  <m:r>
                                    <a:rPr lang="es-MX" b="0" i="1" smtClean="0">
                                      <a:latin typeface="Cambria Math" panose="02040503050406030204" pitchFamily="18" charset="0"/>
                                    </a:rPr>
                                    <m:t>𝑇</m:t>
                                  </m:r>
                                </m:e>
                                <m:sub>
                                  <m:r>
                                    <a:rPr lang="es-MX" b="0" i="1" smtClean="0">
                                      <a:latin typeface="Cambria Math" panose="02040503050406030204" pitchFamily="18" charset="0"/>
                                    </a:rPr>
                                    <m:t>𝑖</m:t>
                                  </m:r>
                                </m:sub>
                                <m:sup>
                                  <m:r>
                                    <a:rPr lang="es-MX" b="0" i="1" smtClean="0">
                                      <a:latin typeface="Cambria Math" panose="02040503050406030204" pitchFamily="18" charset="0"/>
                                    </a:rPr>
                                    <m:t>2</m:t>
                                  </m:r>
                                </m:sup>
                              </m:sSubSup>
                            </m:num>
                            <m:den>
                              <m:sSub>
                                <m:sSubPr>
                                  <m:ctrlPr>
                                    <a:rPr lang="es-MX" b="0" i="1" smtClean="0">
                                      <a:latin typeface="Cambria Math" panose="02040503050406030204" pitchFamily="18" charset="0"/>
                                    </a:rPr>
                                  </m:ctrlPr>
                                </m:sSubPr>
                                <m:e>
                                  <m:r>
                                    <a:rPr lang="es-MX" b="0" i="1" smtClean="0">
                                      <a:latin typeface="Cambria Math" panose="02040503050406030204" pitchFamily="18" charset="0"/>
                                    </a:rPr>
                                    <m:t>𝑛</m:t>
                                  </m:r>
                                </m:e>
                                <m:sub>
                                  <m:r>
                                    <a:rPr lang="es-MX" b="0" i="1" smtClean="0">
                                      <a:latin typeface="Cambria Math" panose="02040503050406030204" pitchFamily="18" charset="0"/>
                                    </a:rPr>
                                    <m:t>𝑖</m:t>
                                  </m:r>
                                </m:sub>
                              </m:sSub>
                            </m:den>
                          </m:f>
                          <m:r>
                            <a:rPr lang="es-MX" b="0" i="1" smtClean="0">
                              <a:latin typeface="Cambria Math" panose="02040503050406030204" pitchFamily="18" charset="0"/>
                            </a:rPr>
                            <m:t>−3(</m:t>
                          </m:r>
                          <m:r>
                            <a:rPr lang="es-MX" b="0" i="1" smtClean="0">
                              <a:latin typeface="Cambria Math" panose="02040503050406030204" pitchFamily="18" charset="0"/>
                            </a:rPr>
                            <m:t>𝑛</m:t>
                          </m:r>
                          <m:r>
                            <a:rPr lang="es-MX" b="0" i="1" smtClean="0">
                              <a:latin typeface="Cambria Math" panose="02040503050406030204" pitchFamily="18" charset="0"/>
                            </a:rPr>
                            <m:t>+1)</m:t>
                          </m:r>
                        </m:e>
                      </m:nary>
                    </m:oMath>
                  </m:oMathPara>
                </a14:m>
                <a:endParaRPr lang="es-MX" dirty="0"/>
              </a:p>
            </p:txBody>
          </p:sp>
        </mc:Choice>
        <mc:Fallback xmlns="">
          <p:sp>
            <p:nvSpPr>
              <p:cNvPr id="3" name="CuadroTexto 2">
                <a:extLst>
                  <a:ext uri="{FF2B5EF4-FFF2-40B4-BE49-F238E27FC236}">
                    <a16:creationId xmlns:a16="http://schemas.microsoft.com/office/drawing/2014/main" id="{6EF294F1-16CE-40D3-AB91-6F1BC3248073}"/>
                  </a:ext>
                </a:extLst>
              </p:cNvPr>
              <p:cNvSpPr txBox="1">
                <a:spLocks noRot="1" noChangeAspect="1" noMove="1" noResize="1" noEditPoints="1" noAdjustHandles="1" noChangeArrowheads="1" noChangeShapeType="1" noTextEdit="1"/>
              </p:cNvSpPr>
              <p:nvPr/>
            </p:nvSpPr>
            <p:spPr>
              <a:xfrm>
                <a:off x="2457671" y="3232302"/>
                <a:ext cx="4228658" cy="937501"/>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7119F0D4-E3F2-4065-AFCA-45A78853ED88}"/>
                  </a:ext>
                </a:extLst>
              </p:cNvPr>
              <p:cNvSpPr txBox="1"/>
              <p:nvPr/>
            </p:nvSpPr>
            <p:spPr>
              <a:xfrm>
                <a:off x="611560" y="4437112"/>
                <a:ext cx="296536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b="0" i="1" smtClean="0">
                          <a:latin typeface="Cambria Math" panose="02040503050406030204" pitchFamily="18" charset="0"/>
                        </a:rPr>
                        <m:t>𝑛</m:t>
                      </m:r>
                      <m:r>
                        <a:rPr lang="es-MX" b="0" i="1" smtClean="0">
                          <a:latin typeface="Cambria Math" panose="02040503050406030204" pitchFamily="18" charset="0"/>
                        </a:rPr>
                        <m:t>=</m:t>
                      </m:r>
                      <m:sSub>
                        <m:sSubPr>
                          <m:ctrlPr>
                            <a:rPr lang="es-MX" b="0" i="1" smtClean="0">
                              <a:latin typeface="Cambria Math" panose="02040503050406030204" pitchFamily="18" charset="0"/>
                            </a:rPr>
                          </m:ctrlPr>
                        </m:sSubPr>
                        <m:e>
                          <m:r>
                            <a:rPr lang="es-MX" b="0" i="1" smtClean="0">
                              <a:latin typeface="Cambria Math" panose="02040503050406030204" pitchFamily="18" charset="0"/>
                            </a:rPr>
                            <m:t>𝑛</m:t>
                          </m:r>
                        </m:e>
                        <m:sub>
                          <m:r>
                            <a:rPr lang="es-MX" b="0" i="1" smtClean="0">
                              <a:latin typeface="Cambria Math" panose="02040503050406030204" pitchFamily="18" charset="0"/>
                            </a:rPr>
                            <m:t>1</m:t>
                          </m:r>
                        </m:sub>
                      </m:sSub>
                      <m:r>
                        <a:rPr lang="es-MX" b="0" i="1" smtClean="0">
                          <a:latin typeface="Cambria Math" panose="02040503050406030204" pitchFamily="18" charset="0"/>
                        </a:rPr>
                        <m:t>+</m:t>
                      </m:r>
                      <m:sSub>
                        <m:sSubPr>
                          <m:ctrlPr>
                            <a:rPr lang="es-MX" b="0" i="1" smtClean="0">
                              <a:latin typeface="Cambria Math" panose="02040503050406030204" pitchFamily="18" charset="0"/>
                            </a:rPr>
                          </m:ctrlPr>
                        </m:sSubPr>
                        <m:e>
                          <m:r>
                            <a:rPr lang="es-MX" b="0" i="1" smtClean="0">
                              <a:latin typeface="Cambria Math" panose="02040503050406030204" pitchFamily="18" charset="0"/>
                            </a:rPr>
                            <m:t>𝑛</m:t>
                          </m:r>
                        </m:e>
                        <m:sub>
                          <m:r>
                            <a:rPr lang="es-MX" b="0" i="1" smtClean="0">
                              <a:latin typeface="Cambria Math" panose="02040503050406030204" pitchFamily="18" charset="0"/>
                            </a:rPr>
                            <m:t>2</m:t>
                          </m:r>
                        </m:sub>
                      </m:sSub>
                      <m:r>
                        <a:rPr lang="es-MX" b="0" i="1" smtClean="0">
                          <a:latin typeface="Cambria Math" panose="02040503050406030204" pitchFamily="18" charset="0"/>
                        </a:rPr>
                        <m:t>+…+</m:t>
                      </m:r>
                      <m:sSub>
                        <m:sSubPr>
                          <m:ctrlPr>
                            <a:rPr lang="es-MX" b="0" i="1" smtClean="0">
                              <a:latin typeface="Cambria Math" panose="02040503050406030204" pitchFamily="18" charset="0"/>
                            </a:rPr>
                          </m:ctrlPr>
                        </m:sSubPr>
                        <m:e>
                          <m:r>
                            <a:rPr lang="es-MX" b="0" i="1" smtClean="0">
                              <a:latin typeface="Cambria Math" panose="02040503050406030204" pitchFamily="18" charset="0"/>
                            </a:rPr>
                            <m:t>𝑛</m:t>
                          </m:r>
                        </m:e>
                        <m:sub>
                          <m:r>
                            <a:rPr lang="es-MX" b="0" i="1" smtClean="0">
                              <a:latin typeface="Cambria Math" panose="02040503050406030204" pitchFamily="18" charset="0"/>
                            </a:rPr>
                            <m:t>𝑘</m:t>
                          </m:r>
                        </m:sub>
                      </m:sSub>
                    </m:oMath>
                  </m:oMathPara>
                </a14:m>
                <a:endParaRPr lang="es-MX" dirty="0"/>
              </a:p>
            </p:txBody>
          </p:sp>
        </mc:Choice>
        <mc:Fallback xmlns="">
          <p:sp>
            <p:nvSpPr>
              <p:cNvPr id="4" name="CuadroTexto 3">
                <a:extLst>
                  <a:ext uri="{FF2B5EF4-FFF2-40B4-BE49-F238E27FC236}">
                    <a16:creationId xmlns:a16="http://schemas.microsoft.com/office/drawing/2014/main" id="{7119F0D4-E3F2-4065-AFCA-45A78853ED88}"/>
                  </a:ext>
                </a:extLst>
              </p:cNvPr>
              <p:cNvSpPr txBox="1">
                <a:spLocks noRot="1" noChangeAspect="1" noMove="1" noResize="1" noEditPoints="1" noAdjustHandles="1" noChangeArrowheads="1" noChangeShapeType="1" noTextEdit="1"/>
              </p:cNvSpPr>
              <p:nvPr/>
            </p:nvSpPr>
            <p:spPr>
              <a:xfrm>
                <a:off x="611560" y="4437112"/>
                <a:ext cx="2965363" cy="369332"/>
              </a:xfrm>
              <a:prstGeom prst="rect">
                <a:avLst/>
              </a:prstGeom>
              <a:blipFill>
                <a:blip r:embed="rId3"/>
                <a:stretch>
                  <a:fillRect l="-821" r="-205" b="-1833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90070F9D-3716-442C-9852-BAD6A550D36F}"/>
                  </a:ext>
                </a:extLst>
              </p:cNvPr>
              <p:cNvSpPr txBox="1"/>
              <p:nvPr/>
            </p:nvSpPr>
            <p:spPr>
              <a:xfrm>
                <a:off x="428914" y="5093998"/>
                <a:ext cx="8247542" cy="73866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MX" b="1" i="1" smtClean="0">
                              <a:solidFill>
                                <a:srgbClr val="002060"/>
                              </a:solidFill>
                              <a:latin typeface="Cambria Math" panose="02040503050406030204" pitchFamily="18" charset="0"/>
                            </a:rPr>
                          </m:ctrlPr>
                        </m:sSubPr>
                        <m:e>
                          <m:r>
                            <a:rPr lang="es-MX" b="1" i="1" smtClean="0">
                              <a:solidFill>
                                <a:srgbClr val="002060"/>
                              </a:solidFill>
                              <a:latin typeface="Cambria Math" panose="02040503050406030204" pitchFamily="18" charset="0"/>
                            </a:rPr>
                            <m:t>𝑻</m:t>
                          </m:r>
                        </m:e>
                        <m:sub>
                          <m:r>
                            <a:rPr lang="es-MX" b="1" i="1" smtClean="0">
                              <a:solidFill>
                                <a:srgbClr val="002060"/>
                              </a:solidFill>
                              <a:latin typeface="Cambria Math" panose="02040503050406030204" pitchFamily="18" charset="0"/>
                            </a:rPr>
                            <m:t>𝒊</m:t>
                          </m:r>
                        </m:sub>
                      </m:sSub>
                      <m:r>
                        <a:rPr lang="es-MX" b="1" i="1" smtClean="0">
                          <a:solidFill>
                            <a:srgbClr val="002060"/>
                          </a:solidFill>
                          <a:latin typeface="Cambria Math" panose="02040503050406030204" pitchFamily="18" charset="0"/>
                        </a:rPr>
                        <m:t> </m:t>
                      </m:r>
                      <m:r>
                        <a:rPr lang="es-MX" b="1" i="1" smtClean="0">
                          <a:solidFill>
                            <a:srgbClr val="002060"/>
                          </a:solidFill>
                          <a:latin typeface="Cambria Math" panose="02040503050406030204" pitchFamily="18" charset="0"/>
                        </a:rPr>
                        <m:t>𝒆𝒔𝒍𝒂</m:t>
                      </m:r>
                      <m:r>
                        <a:rPr lang="es-MX" b="1" i="1" smtClean="0">
                          <a:solidFill>
                            <a:srgbClr val="002060"/>
                          </a:solidFill>
                          <a:latin typeface="Cambria Math" panose="02040503050406030204" pitchFamily="18" charset="0"/>
                        </a:rPr>
                        <m:t> </m:t>
                      </m:r>
                      <m:r>
                        <a:rPr lang="es-MX" b="1" i="1" smtClean="0">
                          <a:solidFill>
                            <a:srgbClr val="002060"/>
                          </a:solidFill>
                          <a:latin typeface="Cambria Math" panose="02040503050406030204" pitchFamily="18" charset="0"/>
                        </a:rPr>
                        <m:t>𝒔𝒖𝒎𝒂</m:t>
                      </m:r>
                      <m:r>
                        <a:rPr lang="es-MX" b="1" i="1" smtClean="0">
                          <a:solidFill>
                            <a:srgbClr val="002060"/>
                          </a:solidFill>
                          <a:latin typeface="Cambria Math" panose="02040503050406030204" pitchFamily="18" charset="0"/>
                        </a:rPr>
                        <m:t> </m:t>
                      </m:r>
                      <m:r>
                        <a:rPr lang="es-MX" b="1" i="1" smtClean="0">
                          <a:solidFill>
                            <a:srgbClr val="002060"/>
                          </a:solidFill>
                          <a:latin typeface="Cambria Math" panose="02040503050406030204" pitchFamily="18" charset="0"/>
                        </a:rPr>
                        <m:t>𝒅𝒆</m:t>
                      </m:r>
                      <m:r>
                        <a:rPr lang="es-MX" b="1" i="1" smtClean="0">
                          <a:solidFill>
                            <a:srgbClr val="002060"/>
                          </a:solidFill>
                          <a:latin typeface="Cambria Math" panose="02040503050406030204" pitchFamily="18" charset="0"/>
                        </a:rPr>
                        <m:t> </m:t>
                      </m:r>
                      <m:r>
                        <a:rPr lang="es-MX" b="1" i="1" smtClean="0">
                          <a:solidFill>
                            <a:srgbClr val="002060"/>
                          </a:solidFill>
                          <a:latin typeface="Cambria Math" panose="02040503050406030204" pitchFamily="18" charset="0"/>
                        </a:rPr>
                        <m:t>𝒍𝒐𝒔</m:t>
                      </m:r>
                      <m:r>
                        <a:rPr lang="es-MX" b="1" i="1" smtClean="0">
                          <a:solidFill>
                            <a:srgbClr val="002060"/>
                          </a:solidFill>
                          <a:latin typeface="Cambria Math" panose="02040503050406030204" pitchFamily="18" charset="0"/>
                        </a:rPr>
                        <m:t> </m:t>
                      </m:r>
                      <m:r>
                        <a:rPr lang="es-MX" b="1" i="1" smtClean="0">
                          <a:solidFill>
                            <a:srgbClr val="002060"/>
                          </a:solidFill>
                          <a:latin typeface="Cambria Math" panose="02040503050406030204" pitchFamily="18" charset="0"/>
                        </a:rPr>
                        <m:t>𝒓𝒂𝒏𝒈𝒐𝒔</m:t>
                      </m:r>
                      <m:r>
                        <a:rPr lang="es-MX" b="1" i="1" smtClean="0">
                          <a:solidFill>
                            <a:srgbClr val="002060"/>
                          </a:solidFill>
                          <a:latin typeface="Cambria Math" panose="02040503050406030204" pitchFamily="18" charset="0"/>
                        </a:rPr>
                        <m:t> </m:t>
                      </m:r>
                      <m:r>
                        <a:rPr lang="es-MX" b="1" i="1" smtClean="0">
                          <a:solidFill>
                            <a:srgbClr val="002060"/>
                          </a:solidFill>
                          <a:latin typeface="Cambria Math" panose="02040503050406030204" pitchFamily="18" charset="0"/>
                        </a:rPr>
                        <m:t>𝒑𝒂𝒓𝒂</m:t>
                      </m:r>
                      <m:r>
                        <a:rPr lang="es-MX" b="1" i="1" smtClean="0">
                          <a:solidFill>
                            <a:srgbClr val="002060"/>
                          </a:solidFill>
                          <a:latin typeface="Cambria Math" panose="02040503050406030204" pitchFamily="18" charset="0"/>
                        </a:rPr>
                        <m:t> </m:t>
                      </m:r>
                      <m:r>
                        <a:rPr lang="es-MX" b="1" i="1" smtClean="0">
                          <a:solidFill>
                            <a:srgbClr val="002060"/>
                          </a:solidFill>
                          <a:latin typeface="Cambria Math" panose="02040503050406030204" pitchFamily="18" charset="0"/>
                        </a:rPr>
                        <m:t>𝒍𝒂</m:t>
                      </m:r>
                      <m:r>
                        <a:rPr lang="es-MX" b="1" i="1" smtClean="0">
                          <a:solidFill>
                            <a:srgbClr val="002060"/>
                          </a:solidFill>
                          <a:latin typeface="Cambria Math" panose="02040503050406030204" pitchFamily="18" charset="0"/>
                        </a:rPr>
                        <m:t> </m:t>
                      </m:r>
                      <m:r>
                        <a:rPr lang="es-MX" b="1" i="1" smtClean="0">
                          <a:solidFill>
                            <a:srgbClr val="002060"/>
                          </a:solidFill>
                          <a:latin typeface="Cambria Math" panose="02040503050406030204" pitchFamily="18" charset="0"/>
                        </a:rPr>
                        <m:t>𝒎𝒖𝒆𝒔𝒕𝒓𝒂</m:t>
                      </m:r>
                      <m:r>
                        <a:rPr lang="es-MX" b="1" i="1" smtClean="0">
                          <a:solidFill>
                            <a:srgbClr val="002060"/>
                          </a:solidFill>
                          <a:latin typeface="Cambria Math" panose="02040503050406030204" pitchFamily="18" charset="0"/>
                        </a:rPr>
                        <m:t> </m:t>
                      </m:r>
                      <m:r>
                        <a:rPr lang="es-MX" b="1" i="1" smtClean="0">
                          <a:solidFill>
                            <a:srgbClr val="002060"/>
                          </a:solidFill>
                          <a:latin typeface="Cambria Math" panose="02040503050406030204" pitchFamily="18" charset="0"/>
                        </a:rPr>
                        <m:t>𝒊</m:t>
                      </m:r>
                      <m:r>
                        <a:rPr lang="es-MX" b="1" i="1" smtClean="0">
                          <a:solidFill>
                            <a:srgbClr val="002060"/>
                          </a:solidFill>
                          <a:latin typeface="Cambria Math" panose="02040503050406030204" pitchFamily="18" charset="0"/>
                        </a:rPr>
                        <m:t>,</m:t>
                      </m:r>
                    </m:oMath>
                  </m:oMathPara>
                </a14:m>
                <a:endParaRPr lang="es-MX" b="1" dirty="0">
                  <a:solidFill>
                    <a:srgbClr val="002060"/>
                  </a:solidFill>
                </a:endParaRPr>
              </a:p>
              <a:p>
                <a:r>
                  <a:rPr lang="es-MX" b="1" dirty="0">
                    <a:solidFill>
                      <a:srgbClr val="002060"/>
                    </a:solidFill>
                  </a:rPr>
                  <a:t>donde i=1,2,…,k</a:t>
                </a:r>
              </a:p>
            </p:txBody>
          </p:sp>
        </mc:Choice>
        <mc:Fallback xmlns="">
          <p:sp>
            <p:nvSpPr>
              <p:cNvPr id="5" name="CuadroTexto 4">
                <a:extLst>
                  <a:ext uri="{FF2B5EF4-FFF2-40B4-BE49-F238E27FC236}">
                    <a16:creationId xmlns:a16="http://schemas.microsoft.com/office/drawing/2014/main" id="{90070F9D-3716-442C-9852-BAD6A550D36F}"/>
                  </a:ext>
                </a:extLst>
              </p:cNvPr>
              <p:cNvSpPr txBox="1">
                <a:spLocks noRot="1" noChangeAspect="1" noMove="1" noResize="1" noEditPoints="1" noAdjustHandles="1" noChangeArrowheads="1" noChangeShapeType="1" noTextEdit="1"/>
              </p:cNvSpPr>
              <p:nvPr/>
            </p:nvSpPr>
            <p:spPr>
              <a:xfrm>
                <a:off x="428914" y="5093998"/>
                <a:ext cx="8247542" cy="738664"/>
              </a:xfrm>
              <a:prstGeom prst="rect">
                <a:avLst/>
              </a:prstGeom>
              <a:blipFill>
                <a:blip r:embed="rId4"/>
                <a:stretch>
                  <a:fillRect l="-2217" b="-23967"/>
                </a:stretch>
              </a:blipFill>
            </p:spPr>
            <p:txBody>
              <a:bodyPr/>
              <a:lstStyle/>
              <a:p>
                <a:r>
                  <a:rPr lang="es-MX">
                    <a:noFill/>
                  </a:rPr>
                  <a:t> </a:t>
                </a:r>
              </a:p>
            </p:txBody>
          </p:sp>
        </mc:Fallback>
      </mc:AlternateContent>
    </p:spTree>
    <p:extLst>
      <p:ext uri="{BB962C8B-B14F-4D97-AF65-F5344CB8AC3E}">
        <p14:creationId xmlns:p14="http://schemas.microsoft.com/office/powerpoint/2010/main" val="3664395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5100CC2-0A09-4361-BF9E-CF9CD6C78FCD}"/>
              </a:ext>
            </a:extLst>
          </p:cNvPr>
          <p:cNvSpPr txBox="1"/>
          <p:nvPr/>
        </p:nvSpPr>
        <p:spPr>
          <a:xfrm>
            <a:off x="683568" y="548680"/>
            <a:ext cx="7848872" cy="461665"/>
          </a:xfrm>
          <a:prstGeom prst="rect">
            <a:avLst/>
          </a:prstGeom>
          <a:noFill/>
        </p:spPr>
        <p:txBody>
          <a:bodyPr wrap="square" rtlCol="0">
            <a:spAutoFit/>
          </a:bodyPr>
          <a:lstStyle/>
          <a:p>
            <a:r>
              <a:rPr lang="es-MX" dirty="0"/>
              <a:t>Ejemplo de los envases:</a:t>
            </a:r>
          </a:p>
        </p:txBody>
      </p:sp>
      <p:graphicFrame>
        <p:nvGraphicFramePr>
          <p:cNvPr id="3" name="Tabla 2">
            <a:extLst>
              <a:ext uri="{FF2B5EF4-FFF2-40B4-BE49-F238E27FC236}">
                <a16:creationId xmlns:a16="http://schemas.microsoft.com/office/drawing/2014/main" id="{2456DC2C-D6EE-4911-9DC1-57FEA3C5FC79}"/>
              </a:ext>
            </a:extLst>
          </p:cNvPr>
          <p:cNvGraphicFramePr>
            <a:graphicFrameLocks noGrp="1"/>
          </p:cNvGraphicFramePr>
          <p:nvPr>
            <p:extLst>
              <p:ext uri="{D42A27DB-BD31-4B8C-83A1-F6EECF244321}">
                <p14:modId xmlns:p14="http://schemas.microsoft.com/office/powerpoint/2010/main" val="3730083889"/>
              </p:ext>
            </p:extLst>
          </p:nvPr>
        </p:nvGraphicFramePr>
        <p:xfrm>
          <a:off x="590815" y="1268760"/>
          <a:ext cx="7886705" cy="1920486"/>
        </p:xfrm>
        <a:graphic>
          <a:graphicData uri="http://schemas.openxmlformats.org/drawingml/2006/table">
            <a:tbl>
              <a:tblPr/>
              <a:tblGrid>
                <a:gridCol w="531688">
                  <a:extLst>
                    <a:ext uri="{9D8B030D-6E8A-4147-A177-3AD203B41FA5}">
                      <a16:colId xmlns:a16="http://schemas.microsoft.com/office/drawing/2014/main" val="1950043853"/>
                    </a:ext>
                  </a:extLst>
                </a:gridCol>
                <a:gridCol w="531688">
                  <a:extLst>
                    <a:ext uri="{9D8B030D-6E8A-4147-A177-3AD203B41FA5}">
                      <a16:colId xmlns:a16="http://schemas.microsoft.com/office/drawing/2014/main" val="977583458"/>
                    </a:ext>
                  </a:extLst>
                </a:gridCol>
                <a:gridCol w="974761">
                  <a:extLst>
                    <a:ext uri="{9D8B030D-6E8A-4147-A177-3AD203B41FA5}">
                      <a16:colId xmlns:a16="http://schemas.microsoft.com/office/drawing/2014/main" val="3616385083"/>
                    </a:ext>
                  </a:extLst>
                </a:gridCol>
                <a:gridCol w="531688">
                  <a:extLst>
                    <a:ext uri="{9D8B030D-6E8A-4147-A177-3AD203B41FA5}">
                      <a16:colId xmlns:a16="http://schemas.microsoft.com/office/drawing/2014/main" val="1692362255"/>
                    </a:ext>
                  </a:extLst>
                </a:gridCol>
                <a:gridCol w="531688">
                  <a:extLst>
                    <a:ext uri="{9D8B030D-6E8A-4147-A177-3AD203B41FA5}">
                      <a16:colId xmlns:a16="http://schemas.microsoft.com/office/drawing/2014/main" val="976068189"/>
                    </a:ext>
                  </a:extLst>
                </a:gridCol>
                <a:gridCol w="531688">
                  <a:extLst>
                    <a:ext uri="{9D8B030D-6E8A-4147-A177-3AD203B41FA5}">
                      <a16:colId xmlns:a16="http://schemas.microsoft.com/office/drawing/2014/main" val="1212628845"/>
                    </a:ext>
                  </a:extLst>
                </a:gridCol>
                <a:gridCol w="531688">
                  <a:extLst>
                    <a:ext uri="{9D8B030D-6E8A-4147-A177-3AD203B41FA5}">
                      <a16:colId xmlns:a16="http://schemas.microsoft.com/office/drawing/2014/main" val="460835533"/>
                    </a:ext>
                  </a:extLst>
                </a:gridCol>
                <a:gridCol w="531688">
                  <a:extLst>
                    <a:ext uri="{9D8B030D-6E8A-4147-A177-3AD203B41FA5}">
                      <a16:colId xmlns:a16="http://schemas.microsoft.com/office/drawing/2014/main" val="2413311471"/>
                    </a:ext>
                  </a:extLst>
                </a:gridCol>
                <a:gridCol w="531688">
                  <a:extLst>
                    <a:ext uri="{9D8B030D-6E8A-4147-A177-3AD203B41FA5}">
                      <a16:colId xmlns:a16="http://schemas.microsoft.com/office/drawing/2014/main" val="2958728871"/>
                    </a:ext>
                  </a:extLst>
                </a:gridCol>
                <a:gridCol w="531688">
                  <a:extLst>
                    <a:ext uri="{9D8B030D-6E8A-4147-A177-3AD203B41FA5}">
                      <a16:colId xmlns:a16="http://schemas.microsoft.com/office/drawing/2014/main" val="2368334708"/>
                    </a:ext>
                  </a:extLst>
                </a:gridCol>
                <a:gridCol w="531688">
                  <a:extLst>
                    <a:ext uri="{9D8B030D-6E8A-4147-A177-3AD203B41FA5}">
                      <a16:colId xmlns:a16="http://schemas.microsoft.com/office/drawing/2014/main" val="4045638006"/>
                    </a:ext>
                  </a:extLst>
                </a:gridCol>
                <a:gridCol w="531688">
                  <a:extLst>
                    <a:ext uri="{9D8B030D-6E8A-4147-A177-3AD203B41FA5}">
                      <a16:colId xmlns:a16="http://schemas.microsoft.com/office/drawing/2014/main" val="2293166684"/>
                    </a:ext>
                  </a:extLst>
                </a:gridCol>
                <a:gridCol w="531688">
                  <a:extLst>
                    <a:ext uri="{9D8B030D-6E8A-4147-A177-3AD203B41FA5}">
                      <a16:colId xmlns:a16="http://schemas.microsoft.com/office/drawing/2014/main" val="689104369"/>
                    </a:ext>
                  </a:extLst>
                </a:gridCol>
                <a:gridCol w="531688">
                  <a:extLst>
                    <a:ext uri="{9D8B030D-6E8A-4147-A177-3AD203B41FA5}">
                      <a16:colId xmlns:a16="http://schemas.microsoft.com/office/drawing/2014/main" val="2453538225"/>
                    </a:ext>
                  </a:extLst>
                </a:gridCol>
              </a:tblGrid>
              <a:tr h="279136">
                <a:tc>
                  <a:txBody>
                    <a:bodyPr/>
                    <a:lstStyle/>
                    <a:p>
                      <a:pPr algn="l" rtl="0" fontAlgn="b"/>
                      <a:r>
                        <a:rPr lang="es-MX" sz="1700" b="0" i="0" u="none" strike="noStrike">
                          <a:solidFill>
                            <a:srgbClr val="002060"/>
                          </a:solidFill>
                          <a:effectLst/>
                          <a:latin typeface="Calibri" panose="020F0502020204030204" pitchFamily="34" charset="0"/>
                        </a:rPr>
                        <a:t> </a:t>
                      </a:r>
                      <a:endParaRPr lang="es-MX" sz="1700" b="0" i="0" u="none" strike="noStrike" dirty="0">
                        <a:solidFill>
                          <a:srgbClr val="002060"/>
                        </a:solidFill>
                        <a:effectLst/>
                        <a:latin typeface="Calibri" panose="020F050202020403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2060"/>
                          </a:solidFill>
                          <a:effectLst/>
                          <a:latin typeface="Calibri" panose="020F050202020403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2060"/>
                          </a:solidFill>
                          <a:effectLst/>
                          <a:latin typeface="Calibri" panose="020F050202020403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gridSpan="9">
                  <a:txBody>
                    <a:bodyPr/>
                    <a:lstStyle/>
                    <a:p>
                      <a:pPr algn="l" rtl="0" fontAlgn="b"/>
                      <a:r>
                        <a:rPr lang="es-MX" sz="1700" b="0" i="0" u="none" strike="noStrike">
                          <a:solidFill>
                            <a:srgbClr val="002060"/>
                          </a:solidFill>
                          <a:effectLst/>
                          <a:latin typeface="Calibri" panose="020F0502020204030204" pitchFamily="34" charset="0"/>
                        </a:rPr>
                        <a:t>Variable de Respuesta: Dias</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rtl="0" fontAlgn="b"/>
                      <a:r>
                        <a:rPr lang="es-MX" sz="1700" b="0" i="0" u="none" strike="noStrike">
                          <a:solidFill>
                            <a:srgbClr val="002060"/>
                          </a:solidFill>
                          <a:effectLst/>
                          <a:latin typeface="Calibri" panose="020F050202020403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2060"/>
                          </a:solidFill>
                          <a:effectLst/>
                          <a:latin typeface="Calibri" panose="020F050202020403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248533891"/>
                  </a:ext>
                </a:extLst>
              </a:tr>
              <a:tr h="558272">
                <a:tc>
                  <a:txBody>
                    <a:bodyPr/>
                    <a:lstStyle/>
                    <a:p>
                      <a:pPr algn="l" rtl="0" fontAlgn="b"/>
                      <a:r>
                        <a:rPr lang="es-MX" sz="1700" b="0" i="0" u="none" strike="noStrike">
                          <a:solidFill>
                            <a:srgbClr val="002060"/>
                          </a:solidFill>
                          <a:effectLst/>
                          <a:latin typeface="Calibri" panose="020F050202020403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2060"/>
                          </a:solidFill>
                          <a:effectLst/>
                          <a:latin typeface="Calibri" panose="020F0502020204030204" pitchFamily="34" charset="0"/>
                        </a:rPr>
                        <a:t> </a:t>
                      </a:r>
                      <a:endParaRPr lang="es-MX" sz="1700" b="0" i="0" u="none" strike="noStrike" dirty="0">
                        <a:solidFill>
                          <a:srgbClr val="002060"/>
                        </a:solidFill>
                        <a:effectLst/>
                        <a:latin typeface="Calibri" panose="020F050202020403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2060"/>
                          </a:solidFill>
                          <a:effectLst/>
                          <a:latin typeface="Arial" panose="020B0604020202020204" pitchFamily="34" charset="0"/>
                        </a:rPr>
                        <a:t>Niveles</a:t>
                      </a:r>
                      <a:endParaRPr lang="es-MX" sz="1700" b="0" i="0" u="none" strike="noStrike" dirty="0">
                        <a:solidFill>
                          <a:srgbClr val="002060"/>
                        </a:solidFill>
                        <a:effectLst/>
                        <a:latin typeface="Arial" panose="020B060402020202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2060"/>
                          </a:solidFill>
                          <a:effectLst/>
                          <a:latin typeface="Arial" panose="020B0604020202020204" pitchFamily="34" charset="0"/>
                        </a:rPr>
                        <a:t> </a:t>
                      </a:r>
                      <a:endParaRPr lang="es-MX" sz="1700" b="0" i="0" u="none" strike="noStrike" dirty="0">
                        <a:solidFill>
                          <a:srgbClr val="002060"/>
                        </a:solidFill>
                        <a:effectLst/>
                        <a:latin typeface="Arial" panose="020B060402020202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2060"/>
                          </a:solidFill>
                          <a:effectLst/>
                          <a:latin typeface="Arial" panose="020B0604020202020204" pitchFamily="34" charset="0"/>
                        </a:rPr>
                        <a:t> </a:t>
                      </a:r>
                      <a:endParaRPr lang="es-MX" sz="1700" b="0" i="0" u="none" strike="noStrike" dirty="0">
                        <a:solidFill>
                          <a:srgbClr val="002060"/>
                        </a:solidFill>
                        <a:effectLst/>
                        <a:latin typeface="Arial" panose="020B060402020202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2060"/>
                          </a:solidFill>
                          <a:effectLst/>
                          <a:latin typeface="Arial" panose="020B060402020202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2060"/>
                          </a:solidFill>
                          <a:effectLst/>
                          <a:latin typeface="Arial" panose="020B060402020202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2060"/>
                          </a:solidFill>
                          <a:effectLst/>
                          <a:latin typeface="Arial" panose="020B060402020202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2060"/>
                          </a:solidFill>
                          <a:effectLst/>
                          <a:latin typeface="Arial" panose="020B060402020202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2060"/>
                          </a:solidFill>
                          <a:effectLst/>
                          <a:latin typeface="Arial" panose="020B060402020202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2060"/>
                          </a:solidFill>
                          <a:effectLst/>
                          <a:latin typeface="Arial" panose="020B060402020202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2060"/>
                          </a:solidFill>
                          <a:effectLst/>
                          <a:latin typeface="Arial" panose="020B060402020202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2060"/>
                          </a:solidFill>
                          <a:effectLst/>
                          <a:latin typeface="Arial" panose="020B060402020202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r" rtl="0" fontAlgn="b"/>
                      <a:r>
                        <a:rPr lang="es-MX" sz="1700" b="0" i="0" u="none" strike="noStrike">
                          <a:solidFill>
                            <a:srgbClr val="002060"/>
                          </a:solidFill>
                          <a:effectLst/>
                          <a:latin typeface="Calibri" panose="020F0502020204030204" pitchFamily="34" charset="0"/>
                        </a:rPr>
                        <a:t>suma</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4277376343"/>
                  </a:ext>
                </a:extLst>
              </a:tr>
              <a:tr h="279136">
                <a:tc>
                  <a:txBody>
                    <a:bodyPr/>
                    <a:lstStyle/>
                    <a:p>
                      <a:pPr algn="l" rtl="0" fontAlgn="b"/>
                      <a:r>
                        <a:rPr lang="es-MX" sz="1700" b="0" i="0" u="none" strike="noStrike">
                          <a:solidFill>
                            <a:srgbClr val="002060"/>
                          </a:solidFill>
                          <a:effectLst/>
                          <a:latin typeface="Calibri" panose="020F050202020403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2060"/>
                          </a:solidFill>
                          <a:effectLst/>
                          <a:latin typeface="Calibri" panose="020F050202020403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2060"/>
                          </a:solidFill>
                          <a:effectLst/>
                          <a:latin typeface="Calibri" panose="020F0502020204030204" pitchFamily="34" charset="0"/>
                        </a:rPr>
                        <a:t>A</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r" fontAlgn="b"/>
                      <a:r>
                        <a:rPr lang="es-MX" sz="1700" b="0" i="0" u="none" strike="noStrike">
                          <a:solidFill>
                            <a:srgbClr val="002060"/>
                          </a:solidFill>
                          <a:effectLst/>
                          <a:latin typeface="Calibri" panose="020F0502020204030204" pitchFamily="34" charset="0"/>
                        </a:rPr>
                        <a:t>21</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23</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27</a:t>
                      </a:r>
                      <a:endParaRPr lang="es-MX" sz="1700" b="0" i="0" u="none" strike="noStrike" dirty="0">
                        <a:solidFill>
                          <a:srgbClr val="002060"/>
                        </a:solidFill>
                        <a:effectLst/>
                        <a:latin typeface="Calibri" panose="020F050202020403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28</a:t>
                      </a:r>
                      <a:endParaRPr lang="es-MX" sz="1700" b="0" i="0" u="none" strike="noStrike" dirty="0">
                        <a:solidFill>
                          <a:srgbClr val="002060"/>
                        </a:solidFill>
                        <a:effectLst/>
                        <a:latin typeface="Calibri" panose="020F050202020403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30</a:t>
                      </a:r>
                      <a:endParaRPr lang="es-MX" sz="1700" b="0" i="0" u="none" strike="noStrike" dirty="0">
                        <a:solidFill>
                          <a:srgbClr val="002060"/>
                        </a:solidFill>
                        <a:effectLst/>
                        <a:latin typeface="Calibri" panose="020F050202020403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32</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35</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36</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37</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41</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1700" b="0" i="0" u="none" strike="noStrike">
                          <a:solidFill>
                            <a:srgbClr val="002060"/>
                          </a:solidFill>
                          <a:effectLst/>
                          <a:latin typeface="Calibri" panose="020F0502020204030204" pitchFamily="34" charset="0"/>
                        </a:rPr>
                        <a:t>310</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2935014086"/>
                  </a:ext>
                </a:extLst>
              </a:tr>
              <a:tr h="517066">
                <a:tc gridSpan="2">
                  <a:txBody>
                    <a:bodyPr/>
                    <a:lstStyle/>
                    <a:p>
                      <a:pPr algn="l" rtl="0" fontAlgn="b"/>
                      <a:r>
                        <a:rPr lang="es-MX" sz="1700" b="0" i="0" u="none" strike="noStrike">
                          <a:solidFill>
                            <a:srgbClr val="002060"/>
                          </a:solidFill>
                          <a:effectLst/>
                          <a:latin typeface="Calibri" panose="020F0502020204030204" pitchFamily="34" charset="0"/>
                        </a:rPr>
                        <a:t>Factor: Tipo de Envase</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hMerge="1">
                  <a:txBody>
                    <a:bodyPr/>
                    <a:lstStyle/>
                    <a:p>
                      <a:endParaRPr lang="es-MX"/>
                    </a:p>
                  </a:txBody>
                  <a:tcPr/>
                </a:tc>
                <a:tc>
                  <a:txBody>
                    <a:bodyPr/>
                    <a:lstStyle/>
                    <a:p>
                      <a:pPr algn="l" rtl="0" fontAlgn="b"/>
                      <a:r>
                        <a:rPr lang="es-MX" sz="1700" b="0" i="0" u="none" strike="noStrike">
                          <a:solidFill>
                            <a:srgbClr val="002060"/>
                          </a:solidFill>
                          <a:effectLst/>
                          <a:latin typeface="Calibri" panose="020F0502020204030204" pitchFamily="34" charset="0"/>
                        </a:rPr>
                        <a:t>B</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r" fontAlgn="b"/>
                      <a:r>
                        <a:rPr lang="es-MX" sz="1700" b="0" i="0" u="none" strike="noStrike">
                          <a:solidFill>
                            <a:srgbClr val="002060"/>
                          </a:solidFill>
                          <a:effectLst/>
                          <a:latin typeface="Calibri" panose="020F0502020204030204" pitchFamily="34" charset="0"/>
                        </a:rPr>
                        <a:t>28</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29</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35</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36</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40</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43</a:t>
                      </a:r>
                      <a:endParaRPr lang="es-MX" sz="1700" b="0" i="0" u="none" strike="noStrike" dirty="0">
                        <a:solidFill>
                          <a:srgbClr val="002060"/>
                        </a:solidFill>
                        <a:effectLst/>
                        <a:latin typeface="Calibri" panose="020F050202020403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49</a:t>
                      </a:r>
                      <a:endParaRPr lang="es-MX" sz="1700" b="0" i="0" u="none" strike="noStrike" dirty="0">
                        <a:solidFill>
                          <a:srgbClr val="002060"/>
                        </a:solidFill>
                        <a:effectLst/>
                        <a:latin typeface="Calibri" panose="020F050202020403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50</a:t>
                      </a:r>
                      <a:endParaRPr lang="es-MX" sz="1700" b="0" i="0" u="none" strike="noStrike" dirty="0">
                        <a:solidFill>
                          <a:srgbClr val="002060"/>
                        </a:solidFill>
                        <a:effectLst/>
                        <a:latin typeface="Calibri" panose="020F050202020403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51</a:t>
                      </a:r>
                      <a:endParaRPr lang="es-MX" sz="1700" b="0" i="0" u="none" strike="noStrike" dirty="0">
                        <a:solidFill>
                          <a:srgbClr val="002060"/>
                        </a:solidFill>
                        <a:effectLst/>
                        <a:latin typeface="Calibri" panose="020F050202020403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52</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1700" b="0" i="0" u="none" strike="noStrike">
                          <a:solidFill>
                            <a:srgbClr val="002060"/>
                          </a:solidFill>
                          <a:effectLst/>
                          <a:latin typeface="Calibri" panose="020F0502020204030204" pitchFamily="34" charset="0"/>
                        </a:rPr>
                        <a:t>413</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203388692"/>
                  </a:ext>
                </a:extLst>
              </a:tr>
              <a:tr h="279136">
                <a:tc>
                  <a:txBody>
                    <a:bodyPr/>
                    <a:lstStyle/>
                    <a:p>
                      <a:pPr algn="l" rtl="0" fontAlgn="b"/>
                      <a:r>
                        <a:rPr lang="es-MX" sz="1700" b="0" i="0" u="none" strike="noStrike">
                          <a:solidFill>
                            <a:srgbClr val="002060"/>
                          </a:solidFill>
                          <a:effectLst/>
                          <a:latin typeface="Calibri" panose="020F050202020403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2060"/>
                          </a:solidFill>
                          <a:effectLst/>
                          <a:latin typeface="Calibri" panose="020F0502020204030204" pitchFamily="34" charset="0"/>
                        </a:rPr>
                        <a:t> </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2060"/>
                          </a:solidFill>
                          <a:effectLst/>
                          <a:latin typeface="Calibri" panose="020F0502020204030204" pitchFamily="34" charset="0"/>
                        </a:rPr>
                        <a:t>C</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r" fontAlgn="b"/>
                      <a:r>
                        <a:rPr lang="es-MX" sz="1700" b="0" i="0" u="none" strike="noStrike">
                          <a:solidFill>
                            <a:srgbClr val="002060"/>
                          </a:solidFill>
                          <a:effectLst/>
                          <a:latin typeface="Calibri" panose="020F0502020204030204" pitchFamily="34" charset="0"/>
                        </a:rPr>
                        <a:t>34</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34</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36</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43</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43</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44</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45</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50</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52</a:t>
                      </a:r>
                      <a:endParaRPr lang="es-MX" sz="1700" b="0" i="0" u="none" strike="noStrike" dirty="0">
                        <a:solidFill>
                          <a:srgbClr val="002060"/>
                        </a:solidFill>
                        <a:effectLst/>
                        <a:latin typeface="Calibri" panose="020F050202020403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700" b="0" i="0" u="none" strike="noStrike">
                          <a:solidFill>
                            <a:srgbClr val="002060"/>
                          </a:solidFill>
                          <a:effectLst/>
                          <a:latin typeface="Calibri" panose="020F0502020204030204" pitchFamily="34" charset="0"/>
                        </a:rPr>
                        <a:t>52</a:t>
                      </a:r>
                      <a:endParaRPr lang="es-MX" sz="1700" b="0" i="0" u="none" strike="noStrike" dirty="0">
                        <a:solidFill>
                          <a:srgbClr val="002060"/>
                        </a:solidFill>
                        <a:effectLst/>
                        <a:latin typeface="Calibri" panose="020F0502020204030204" pitchFamily="34" charset="0"/>
                      </a:endParaRP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MX" sz="1700" b="0" i="0" u="none" strike="noStrike" dirty="0">
                          <a:solidFill>
                            <a:srgbClr val="002060"/>
                          </a:solidFill>
                          <a:effectLst/>
                          <a:latin typeface="Calibri" panose="020F0502020204030204" pitchFamily="34" charset="0"/>
                        </a:rPr>
                        <a:t>433</a:t>
                      </a:r>
                    </a:p>
                  </a:txBody>
                  <a:tcPr marL="6646" marR="6646" marT="6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3832200667"/>
                  </a:ext>
                </a:extLst>
              </a:tr>
            </a:tbl>
          </a:graphicData>
        </a:graphic>
      </p:graphicFrame>
      <p:graphicFrame>
        <p:nvGraphicFramePr>
          <p:cNvPr id="5" name="Tabla 4">
            <a:extLst>
              <a:ext uri="{FF2B5EF4-FFF2-40B4-BE49-F238E27FC236}">
                <a16:creationId xmlns:a16="http://schemas.microsoft.com/office/drawing/2014/main" id="{42F6AA18-F068-464F-B73B-1A8253B8C712}"/>
              </a:ext>
            </a:extLst>
          </p:cNvPr>
          <p:cNvGraphicFramePr>
            <a:graphicFrameLocks noGrp="1"/>
          </p:cNvGraphicFramePr>
          <p:nvPr>
            <p:extLst>
              <p:ext uri="{D42A27DB-BD31-4B8C-83A1-F6EECF244321}">
                <p14:modId xmlns:p14="http://schemas.microsoft.com/office/powerpoint/2010/main" val="656742607"/>
              </p:ext>
            </p:extLst>
          </p:nvPr>
        </p:nvGraphicFramePr>
        <p:xfrm>
          <a:off x="251520" y="3668755"/>
          <a:ext cx="8712962" cy="1979636"/>
        </p:xfrm>
        <a:graphic>
          <a:graphicData uri="http://schemas.openxmlformats.org/drawingml/2006/table">
            <a:tbl>
              <a:tblPr/>
              <a:tblGrid>
                <a:gridCol w="579417">
                  <a:extLst>
                    <a:ext uri="{9D8B030D-6E8A-4147-A177-3AD203B41FA5}">
                      <a16:colId xmlns:a16="http://schemas.microsoft.com/office/drawing/2014/main" val="1604694594"/>
                    </a:ext>
                  </a:extLst>
                </a:gridCol>
                <a:gridCol w="579417">
                  <a:extLst>
                    <a:ext uri="{9D8B030D-6E8A-4147-A177-3AD203B41FA5}">
                      <a16:colId xmlns:a16="http://schemas.microsoft.com/office/drawing/2014/main" val="2909367412"/>
                    </a:ext>
                  </a:extLst>
                </a:gridCol>
                <a:gridCol w="1062263">
                  <a:extLst>
                    <a:ext uri="{9D8B030D-6E8A-4147-A177-3AD203B41FA5}">
                      <a16:colId xmlns:a16="http://schemas.microsoft.com/office/drawing/2014/main" val="2679894817"/>
                    </a:ext>
                  </a:extLst>
                </a:gridCol>
                <a:gridCol w="589072">
                  <a:extLst>
                    <a:ext uri="{9D8B030D-6E8A-4147-A177-3AD203B41FA5}">
                      <a16:colId xmlns:a16="http://schemas.microsoft.com/office/drawing/2014/main" val="2612190474"/>
                    </a:ext>
                  </a:extLst>
                </a:gridCol>
                <a:gridCol w="589072">
                  <a:extLst>
                    <a:ext uri="{9D8B030D-6E8A-4147-A177-3AD203B41FA5}">
                      <a16:colId xmlns:a16="http://schemas.microsoft.com/office/drawing/2014/main" val="1451530213"/>
                    </a:ext>
                  </a:extLst>
                </a:gridCol>
                <a:gridCol w="589072">
                  <a:extLst>
                    <a:ext uri="{9D8B030D-6E8A-4147-A177-3AD203B41FA5}">
                      <a16:colId xmlns:a16="http://schemas.microsoft.com/office/drawing/2014/main" val="4158391133"/>
                    </a:ext>
                  </a:extLst>
                </a:gridCol>
                <a:gridCol w="589072">
                  <a:extLst>
                    <a:ext uri="{9D8B030D-6E8A-4147-A177-3AD203B41FA5}">
                      <a16:colId xmlns:a16="http://schemas.microsoft.com/office/drawing/2014/main" val="3623405656"/>
                    </a:ext>
                  </a:extLst>
                </a:gridCol>
                <a:gridCol w="589072">
                  <a:extLst>
                    <a:ext uri="{9D8B030D-6E8A-4147-A177-3AD203B41FA5}">
                      <a16:colId xmlns:a16="http://schemas.microsoft.com/office/drawing/2014/main" val="3451382666"/>
                    </a:ext>
                  </a:extLst>
                </a:gridCol>
                <a:gridCol w="589072">
                  <a:extLst>
                    <a:ext uri="{9D8B030D-6E8A-4147-A177-3AD203B41FA5}">
                      <a16:colId xmlns:a16="http://schemas.microsoft.com/office/drawing/2014/main" val="695447950"/>
                    </a:ext>
                  </a:extLst>
                </a:gridCol>
                <a:gridCol w="589072">
                  <a:extLst>
                    <a:ext uri="{9D8B030D-6E8A-4147-A177-3AD203B41FA5}">
                      <a16:colId xmlns:a16="http://schemas.microsoft.com/office/drawing/2014/main" val="1201987960"/>
                    </a:ext>
                  </a:extLst>
                </a:gridCol>
                <a:gridCol w="589072">
                  <a:extLst>
                    <a:ext uri="{9D8B030D-6E8A-4147-A177-3AD203B41FA5}">
                      <a16:colId xmlns:a16="http://schemas.microsoft.com/office/drawing/2014/main" val="1960881011"/>
                    </a:ext>
                  </a:extLst>
                </a:gridCol>
                <a:gridCol w="589072">
                  <a:extLst>
                    <a:ext uri="{9D8B030D-6E8A-4147-A177-3AD203B41FA5}">
                      <a16:colId xmlns:a16="http://schemas.microsoft.com/office/drawing/2014/main" val="1053445715"/>
                    </a:ext>
                  </a:extLst>
                </a:gridCol>
                <a:gridCol w="589072">
                  <a:extLst>
                    <a:ext uri="{9D8B030D-6E8A-4147-A177-3AD203B41FA5}">
                      <a16:colId xmlns:a16="http://schemas.microsoft.com/office/drawing/2014/main" val="3495125856"/>
                    </a:ext>
                  </a:extLst>
                </a:gridCol>
                <a:gridCol w="601145">
                  <a:extLst>
                    <a:ext uri="{9D8B030D-6E8A-4147-A177-3AD203B41FA5}">
                      <a16:colId xmlns:a16="http://schemas.microsoft.com/office/drawing/2014/main" val="108783810"/>
                    </a:ext>
                  </a:extLst>
                </a:gridCol>
              </a:tblGrid>
              <a:tr h="275423">
                <a:tc>
                  <a:txBody>
                    <a:bodyPr/>
                    <a:lstStyle/>
                    <a:p>
                      <a:pPr algn="l" rtl="0" fontAlgn="b"/>
                      <a:r>
                        <a:rPr lang="es-MX" sz="1700" b="0" i="0" u="none" strike="noStrike">
                          <a:solidFill>
                            <a:srgbClr val="0070C0"/>
                          </a:solidFill>
                          <a:effectLst/>
                          <a:latin typeface="Calibri" panose="020F050202020403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70C0"/>
                          </a:solidFill>
                          <a:effectLst/>
                          <a:latin typeface="Calibri" panose="020F050202020403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70C0"/>
                          </a:solidFill>
                          <a:effectLst/>
                          <a:latin typeface="Calibri" panose="020F050202020403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gridSpan="9">
                  <a:txBody>
                    <a:bodyPr/>
                    <a:lstStyle/>
                    <a:p>
                      <a:pPr algn="l" rtl="0" fontAlgn="b"/>
                      <a:r>
                        <a:rPr lang="es-MX" sz="1700" b="0" i="0" u="none" strike="noStrike" dirty="0">
                          <a:solidFill>
                            <a:srgbClr val="0070C0"/>
                          </a:solidFill>
                          <a:effectLst/>
                          <a:latin typeface="Calibri" panose="020F0502020204030204" pitchFamily="34" charset="0"/>
                        </a:rPr>
                        <a:t>Variable de Respuesta: Rangos</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rtl="0" fontAlgn="b"/>
                      <a:r>
                        <a:rPr lang="es-MX" sz="1700" b="0" i="0" u="none" strike="noStrike">
                          <a:solidFill>
                            <a:srgbClr val="0070C0"/>
                          </a:solidFill>
                          <a:effectLst/>
                          <a:latin typeface="Calibri" panose="020F050202020403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70C0"/>
                          </a:solidFill>
                          <a:effectLst/>
                          <a:latin typeface="Calibri" panose="020F050202020403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431469838"/>
                  </a:ext>
                </a:extLst>
              </a:tr>
              <a:tr h="550845">
                <a:tc>
                  <a:txBody>
                    <a:bodyPr/>
                    <a:lstStyle/>
                    <a:p>
                      <a:pPr algn="l" rtl="0" fontAlgn="b"/>
                      <a:r>
                        <a:rPr lang="es-MX" sz="1700" b="0" i="0" u="none" strike="noStrike">
                          <a:solidFill>
                            <a:srgbClr val="0070C0"/>
                          </a:solidFill>
                          <a:effectLst/>
                          <a:latin typeface="Calibri" panose="020F050202020403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70C0"/>
                          </a:solidFill>
                          <a:effectLst/>
                          <a:latin typeface="Calibri" panose="020F050202020403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70C0"/>
                          </a:solidFill>
                          <a:effectLst/>
                          <a:latin typeface="Arial" panose="020B0604020202020204" pitchFamily="34" charset="0"/>
                        </a:rPr>
                        <a:t>Niveles</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0000"/>
                          </a:solidFill>
                          <a:effectLst/>
                          <a:latin typeface="Arial" panose="020B060402020202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0000"/>
                          </a:solidFill>
                          <a:effectLst/>
                          <a:latin typeface="Arial" panose="020B060402020202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0000"/>
                          </a:solidFill>
                          <a:effectLst/>
                          <a:latin typeface="Arial" panose="020B060402020202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0000"/>
                          </a:solidFill>
                          <a:effectLst/>
                          <a:latin typeface="Arial" panose="020B060402020202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0000"/>
                          </a:solidFill>
                          <a:effectLst/>
                          <a:latin typeface="Arial" panose="020B060402020202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0000"/>
                          </a:solidFill>
                          <a:effectLst/>
                          <a:latin typeface="Arial" panose="020B060402020202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0000"/>
                          </a:solidFill>
                          <a:effectLst/>
                          <a:latin typeface="Arial" panose="020B060402020202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0000"/>
                          </a:solidFill>
                          <a:effectLst/>
                          <a:latin typeface="Arial" panose="020B060402020202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0000"/>
                          </a:solidFill>
                          <a:effectLst/>
                          <a:latin typeface="Arial" panose="020B060402020202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fontAlgn="b"/>
                      <a:r>
                        <a:rPr lang="es-MX" sz="1700" b="0" i="0" u="none" strike="noStrike">
                          <a:solidFill>
                            <a:srgbClr val="000000"/>
                          </a:solidFill>
                          <a:effectLst/>
                          <a:latin typeface="Arial" panose="020B060402020202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r" rtl="0" fontAlgn="b"/>
                      <a:r>
                        <a:rPr lang="es-MX" sz="1700" b="0" i="0" u="none" strike="noStrike">
                          <a:solidFill>
                            <a:srgbClr val="0070C0"/>
                          </a:solidFill>
                          <a:effectLst/>
                          <a:latin typeface="Calibri" panose="020F0502020204030204" pitchFamily="34" charset="0"/>
                        </a:rPr>
                        <a:t>suma</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326362547"/>
                  </a:ext>
                </a:extLst>
              </a:tr>
              <a:tr h="275423">
                <a:tc>
                  <a:txBody>
                    <a:bodyPr/>
                    <a:lstStyle/>
                    <a:p>
                      <a:pPr algn="l" rtl="0" fontAlgn="b"/>
                      <a:r>
                        <a:rPr lang="es-MX" sz="1700" b="0" i="0" u="none" strike="noStrike">
                          <a:solidFill>
                            <a:srgbClr val="0070C0"/>
                          </a:solidFill>
                          <a:effectLst/>
                          <a:latin typeface="Calibri" panose="020F050202020403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70C0"/>
                          </a:solidFill>
                          <a:effectLst/>
                          <a:latin typeface="Calibri" panose="020F050202020403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70C0"/>
                          </a:solidFill>
                          <a:effectLst/>
                          <a:latin typeface="Calibri" panose="020F0502020204030204" pitchFamily="34" charset="0"/>
                        </a:rPr>
                        <a:t>A</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r" fontAlgn="b"/>
                      <a:r>
                        <a:rPr lang="es-MX" sz="20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dirty="0">
                          <a:solidFill>
                            <a:srgbClr val="000000"/>
                          </a:solidFill>
                          <a:effectLst/>
                          <a:latin typeface="Calibri" panose="020F050202020403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372602986"/>
                  </a:ext>
                </a:extLst>
              </a:tr>
              <a:tr h="510187">
                <a:tc gridSpan="2">
                  <a:txBody>
                    <a:bodyPr/>
                    <a:lstStyle/>
                    <a:p>
                      <a:pPr algn="l" rtl="0" fontAlgn="b"/>
                      <a:r>
                        <a:rPr lang="es-MX" sz="1700" b="0" i="0" u="none" strike="noStrike">
                          <a:solidFill>
                            <a:srgbClr val="0070C0"/>
                          </a:solidFill>
                          <a:effectLst/>
                          <a:latin typeface="Calibri" panose="020F0502020204030204" pitchFamily="34" charset="0"/>
                        </a:rPr>
                        <a:t>Factor: Tipo de Envase</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hMerge="1">
                  <a:txBody>
                    <a:bodyPr/>
                    <a:lstStyle/>
                    <a:p>
                      <a:endParaRPr lang="es-MX"/>
                    </a:p>
                  </a:txBody>
                  <a:tcPr/>
                </a:tc>
                <a:tc>
                  <a:txBody>
                    <a:bodyPr/>
                    <a:lstStyle/>
                    <a:p>
                      <a:pPr algn="l" rtl="0" fontAlgn="b"/>
                      <a:r>
                        <a:rPr lang="es-MX" sz="1700" b="0" i="0" u="none" strike="noStrike">
                          <a:solidFill>
                            <a:srgbClr val="0070C0"/>
                          </a:solidFill>
                          <a:effectLst/>
                          <a:latin typeface="Calibri" panose="020F0502020204030204" pitchFamily="34" charset="0"/>
                        </a:rPr>
                        <a:t>B</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r" fontAlgn="b"/>
                      <a:r>
                        <a:rPr lang="es-MX" sz="2000" b="0" i="0" u="none" strike="noStrike" dirty="0">
                          <a:solidFill>
                            <a:srgbClr val="000000"/>
                          </a:solidFill>
                          <a:effectLst/>
                          <a:latin typeface="Calibri" panose="020F050202020403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dirty="0">
                          <a:solidFill>
                            <a:srgbClr val="000000"/>
                          </a:solidFill>
                          <a:effectLst/>
                          <a:latin typeface="Calibri" panose="020F0502020204030204" pitchFamily="34" charset="0"/>
                        </a:rPr>
                        <a:t>178.5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738993707"/>
                  </a:ext>
                </a:extLst>
              </a:tr>
              <a:tr h="275423">
                <a:tc>
                  <a:txBody>
                    <a:bodyPr/>
                    <a:lstStyle/>
                    <a:p>
                      <a:pPr algn="l" rtl="0" fontAlgn="b"/>
                      <a:r>
                        <a:rPr lang="es-MX" sz="1700" b="0" i="0" u="none" strike="noStrike">
                          <a:solidFill>
                            <a:srgbClr val="0070C0"/>
                          </a:solidFill>
                          <a:effectLst/>
                          <a:latin typeface="Calibri" panose="020F050202020403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70C0"/>
                          </a:solidFill>
                          <a:effectLst/>
                          <a:latin typeface="Calibri" panose="020F0502020204030204" pitchFamily="34" charset="0"/>
                        </a:rPr>
                        <a:t> </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es-MX" sz="1700" b="0" i="0" u="none" strike="noStrike">
                          <a:solidFill>
                            <a:srgbClr val="0070C0"/>
                          </a:solidFill>
                          <a:effectLst/>
                          <a:latin typeface="Calibri" panose="020F0502020204030204" pitchFamily="34" charset="0"/>
                        </a:rPr>
                        <a:t>C</a:t>
                      </a:r>
                    </a:p>
                  </a:txBody>
                  <a:tcPr marL="6558" marR="6558" marT="6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tc>
                  <a:txBody>
                    <a:bodyPr/>
                    <a:lstStyle/>
                    <a:p>
                      <a:pPr algn="r" fontAlgn="b"/>
                      <a:r>
                        <a:rPr lang="es-MX" sz="2000" b="0" i="0" u="none" strike="noStrike" dirty="0">
                          <a:solidFill>
                            <a:srgbClr val="000000"/>
                          </a:solidFill>
                          <a:effectLst/>
                          <a:latin typeface="Calibri" panose="020F0502020204030204" pitchFamily="34" charset="0"/>
                        </a:rPr>
                        <a:t>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a:solidFill>
                            <a:srgbClr val="000000"/>
                          </a:solidFill>
                          <a:effectLst/>
                          <a:latin typeface="Calibri" panose="020F0502020204030204" pitchFamily="34"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0" i="0" u="none" strike="noStrike" dirty="0">
                          <a:solidFill>
                            <a:srgbClr val="000000"/>
                          </a:solidFill>
                          <a:effectLst/>
                          <a:latin typeface="Calibri" panose="020F0502020204030204" pitchFamily="34"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779613571"/>
                  </a:ext>
                </a:extLst>
              </a:tr>
            </a:tbl>
          </a:graphicData>
        </a:graphic>
      </p:graphicFrame>
    </p:spTree>
    <p:extLst>
      <p:ext uri="{BB962C8B-B14F-4D97-AF65-F5344CB8AC3E}">
        <p14:creationId xmlns:p14="http://schemas.microsoft.com/office/powerpoint/2010/main" val="3890484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1CADBAFD-165E-4C07-9C79-CE6FE8A1E306}"/>
                  </a:ext>
                </a:extLst>
              </p:cNvPr>
              <p:cNvSpPr/>
              <p:nvPr/>
            </p:nvSpPr>
            <p:spPr>
              <a:xfrm>
                <a:off x="611560" y="476672"/>
                <a:ext cx="5816785" cy="681020"/>
              </a:xfrm>
              <a:prstGeom prst="rect">
                <a:avLst/>
              </a:prstGeom>
            </p:spPr>
            <p:txBody>
              <a:bodyPr wrap="none">
                <a:spAutoFit/>
              </a:bodyPr>
              <a:lstStyle/>
              <a:p>
                <a14:m>
                  <m:oMath xmlns:m="http://schemas.openxmlformats.org/officeDocument/2006/math">
                    <m:r>
                      <a:rPr lang="es-MX" b="1" i="1" smtClean="0">
                        <a:solidFill>
                          <a:srgbClr val="002060"/>
                        </a:solidFill>
                        <a:latin typeface="Cambria Math" panose="02040503050406030204" pitchFamily="18" charset="0"/>
                      </a:rPr>
                      <m:t>𝑯</m:t>
                    </m:r>
                    <m:r>
                      <a:rPr lang="es-MX" b="1" i="1" smtClean="0">
                        <a:solidFill>
                          <a:srgbClr val="002060"/>
                        </a:solidFill>
                        <a:latin typeface="Cambria Math" panose="02040503050406030204" pitchFamily="18" charset="0"/>
                      </a:rPr>
                      <m:t>=</m:t>
                    </m:r>
                    <m:f>
                      <m:fPr>
                        <m:ctrlPr>
                          <a:rPr lang="es-MX" b="1" i="1">
                            <a:solidFill>
                              <a:srgbClr val="002060"/>
                            </a:solidFill>
                            <a:latin typeface="Cambria Math" panose="02040503050406030204" pitchFamily="18" charset="0"/>
                          </a:rPr>
                        </m:ctrlPr>
                      </m:fPr>
                      <m:num>
                        <m:r>
                          <a:rPr lang="es-MX" b="1" i="1">
                            <a:solidFill>
                              <a:srgbClr val="002060"/>
                            </a:solidFill>
                            <a:latin typeface="Cambria Math" panose="02040503050406030204" pitchFamily="18" charset="0"/>
                          </a:rPr>
                          <m:t>𝟏𝟐</m:t>
                        </m:r>
                      </m:num>
                      <m:den>
                        <m:r>
                          <a:rPr lang="es-MX" b="1" i="1" smtClean="0">
                            <a:solidFill>
                              <a:srgbClr val="002060"/>
                            </a:solidFill>
                            <a:latin typeface="Cambria Math" panose="02040503050406030204" pitchFamily="18" charset="0"/>
                          </a:rPr>
                          <m:t>𝟑𝟎</m:t>
                        </m:r>
                        <m:r>
                          <a:rPr lang="es-MX" b="1" i="1">
                            <a:solidFill>
                              <a:srgbClr val="002060"/>
                            </a:solidFill>
                            <a:latin typeface="Cambria Math" panose="02040503050406030204" pitchFamily="18" charset="0"/>
                          </a:rPr>
                          <m:t>(</m:t>
                        </m:r>
                        <m:r>
                          <a:rPr lang="es-MX" b="1" i="1" smtClean="0">
                            <a:solidFill>
                              <a:srgbClr val="002060"/>
                            </a:solidFill>
                            <a:latin typeface="Cambria Math" panose="02040503050406030204" pitchFamily="18" charset="0"/>
                          </a:rPr>
                          <m:t>𝟑𝟎</m:t>
                        </m:r>
                        <m:r>
                          <a:rPr lang="es-MX" b="1" i="1">
                            <a:solidFill>
                              <a:srgbClr val="002060"/>
                            </a:solidFill>
                            <a:latin typeface="Cambria Math" panose="02040503050406030204" pitchFamily="18" charset="0"/>
                          </a:rPr>
                          <m:t>+</m:t>
                        </m:r>
                        <m:r>
                          <a:rPr lang="es-MX" b="1" i="1">
                            <a:solidFill>
                              <a:srgbClr val="002060"/>
                            </a:solidFill>
                            <a:latin typeface="Cambria Math" panose="02040503050406030204" pitchFamily="18" charset="0"/>
                          </a:rPr>
                          <m:t>𝟏</m:t>
                        </m:r>
                        <m:r>
                          <a:rPr lang="es-MX" b="1" i="1">
                            <a:solidFill>
                              <a:srgbClr val="002060"/>
                            </a:solidFill>
                            <a:latin typeface="Cambria Math" panose="02040503050406030204" pitchFamily="18" charset="0"/>
                          </a:rPr>
                          <m:t>)</m:t>
                        </m:r>
                      </m:den>
                    </m:f>
                  </m:oMath>
                </a14:m>
                <a:r>
                  <a:rPr lang="es-MX" b="1" dirty="0">
                    <a:solidFill>
                      <a:srgbClr val="002060"/>
                    </a:solidFill>
                  </a:rPr>
                  <a:t>(</a:t>
                </a:r>
                <a14:m>
                  <m:oMath xmlns:m="http://schemas.openxmlformats.org/officeDocument/2006/math">
                    <m:f>
                      <m:fPr>
                        <m:ctrlPr>
                          <a:rPr lang="es-MX" b="1" i="1" dirty="0" smtClean="0">
                            <a:solidFill>
                              <a:srgbClr val="002060"/>
                            </a:solidFill>
                            <a:latin typeface="Cambria Math" panose="02040503050406030204" pitchFamily="18" charset="0"/>
                          </a:rPr>
                        </m:ctrlPr>
                      </m:fPr>
                      <m:num>
                        <m:sSup>
                          <m:sSupPr>
                            <m:ctrlPr>
                              <a:rPr lang="es-MX" b="1" i="1" dirty="0" smtClean="0">
                                <a:solidFill>
                                  <a:srgbClr val="002060"/>
                                </a:solidFill>
                                <a:latin typeface="Cambria Math" panose="02040503050406030204" pitchFamily="18" charset="0"/>
                              </a:rPr>
                            </m:ctrlPr>
                          </m:sSupPr>
                          <m:e>
                            <m:r>
                              <a:rPr lang="es-MX" b="1" i="1" dirty="0" smtClean="0">
                                <a:solidFill>
                                  <a:srgbClr val="002060"/>
                                </a:solidFill>
                                <a:latin typeface="Cambria Math" panose="02040503050406030204" pitchFamily="18" charset="0"/>
                              </a:rPr>
                              <m:t>𝟖𝟓</m:t>
                            </m:r>
                          </m:e>
                          <m:sup>
                            <m:r>
                              <a:rPr lang="es-MX" b="1" i="1" dirty="0" smtClean="0">
                                <a:solidFill>
                                  <a:srgbClr val="002060"/>
                                </a:solidFill>
                                <a:latin typeface="Cambria Math" panose="02040503050406030204" pitchFamily="18" charset="0"/>
                              </a:rPr>
                              <m:t>𝟐</m:t>
                            </m:r>
                          </m:sup>
                        </m:sSup>
                      </m:num>
                      <m:den>
                        <m:r>
                          <a:rPr lang="es-MX" b="1" i="1" dirty="0" smtClean="0">
                            <a:solidFill>
                              <a:srgbClr val="002060"/>
                            </a:solidFill>
                            <a:latin typeface="Cambria Math" panose="02040503050406030204" pitchFamily="18" charset="0"/>
                          </a:rPr>
                          <m:t>𝟏𝟎</m:t>
                        </m:r>
                      </m:den>
                    </m:f>
                    <m:r>
                      <a:rPr lang="es-MX" b="1" i="1" dirty="0" smtClean="0">
                        <a:solidFill>
                          <a:srgbClr val="002060"/>
                        </a:solidFill>
                        <a:latin typeface="Cambria Math" panose="02040503050406030204" pitchFamily="18" charset="0"/>
                      </a:rPr>
                      <m:t>+</m:t>
                    </m:r>
                    <m:f>
                      <m:fPr>
                        <m:ctrlPr>
                          <a:rPr lang="es-MX" b="1" i="1" dirty="0">
                            <a:solidFill>
                              <a:srgbClr val="002060"/>
                            </a:solidFill>
                            <a:latin typeface="Cambria Math" panose="02040503050406030204" pitchFamily="18" charset="0"/>
                          </a:rPr>
                        </m:ctrlPr>
                      </m:fPr>
                      <m:num>
                        <m:sSup>
                          <m:sSupPr>
                            <m:ctrlPr>
                              <a:rPr lang="es-MX" b="1" i="1" dirty="0">
                                <a:solidFill>
                                  <a:srgbClr val="002060"/>
                                </a:solidFill>
                                <a:latin typeface="Cambria Math" panose="02040503050406030204" pitchFamily="18" charset="0"/>
                              </a:rPr>
                            </m:ctrlPr>
                          </m:sSupPr>
                          <m:e>
                            <m:r>
                              <a:rPr lang="es-MX" b="1" i="1" dirty="0" smtClean="0">
                                <a:solidFill>
                                  <a:srgbClr val="002060"/>
                                </a:solidFill>
                                <a:latin typeface="Cambria Math" panose="02040503050406030204" pitchFamily="18" charset="0"/>
                              </a:rPr>
                              <m:t>𝟏𝟕𝟖</m:t>
                            </m:r>
                            <m:r>
                              <a:rPr lang="es-MX" b="1" i="1" dirty="0" smtClean="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𝟓</m:t>
                            </m:r>
                          </m:e>
                          <m:sup>
                            <m:r>
                              <a:rPr lang="es-MX" b="1" i="1" dirty="0">
                                <a:solidFill>
                                  <a:srgbClr val="002060"/>
                                </a:solidFill>
                                <a:latin typeface="Cambria Math" panose="02040503050406030204" pitchFamily="18" charset="0"/>
                              </a:rPr>
                              <m:t>𝟐</m:t>
                            </m:r>
                          </m:sup>
                        </m:sSup>
                      </m:num>
                      <m:den>
                        <m:r>
                          <a:rPr lang="es-MX" b="1" i="1" dirty="0">
                            <a:solidFill>
                              <a:srgbClr val="002060"/>
                            </a:solidFill>
                            <a:latin typeface="Cambria Math" panose="02040503050406030204" pitchFamily="18" charset="0"/>
                          </a:rPr>
                          <m:t>𝟏𝟎</m:t>
                        </m:r>
                      </m:den>
                    </m:f>
                    <m:r>
                      <a:rPr lang="es-MX" b="1" i="1" dirty="0" smtClean="0">
                        <a:solidFill>
                          <a:srgbClr val="002060"/>
                        </a:solidFill>
                        <a:latin typeface="Cambria Math" panose="02040503050406030204" pitchFamily="18" charset="0"/>
                      </a:rPr>
                      <m:t>+</m:t>
                    </m:r>
                    <m:f>
                      <m:fPr>
                        <m:ctrlPr>
                          <a:rPr lang="es-MX" b="1" i="1" dirty="0">
                            <a:solidFill>
                              <a:srgbClr val="002060"/>
                            </a:solidFill>
                            <a:latin typeface="Cambria Math" panose="02040503050406030204" pitchFamily="18" charset="0"/>
                          </a:rPr>
                        </m:ctrlPr>
                      </m:fPr>
                      <m:num>
                        <m:sSup>
                          <m:sSupPr>
                            <m:ctrlPr>
                              <a:rPr lang="es-MX" b="1" i="1" dirty="0">
                                <a:solidFill>
                                  <a:srgbClr val="002060"/>
                                </a:solidFill>
                                <a:latin typeface="Cambria Math" panose="02040503050406030204" pitchFamily="18" charset="0"/>
                              </a:rPr>
                            </m:ctrlPr>
                          </m:sSupPr>
                          <m:e>
                            <m:r>
                              <a:rPr lang="es-MX" b="1" i="1" dirty="0" smtClean="0">
                                <a:solidFill>
                                  <a:srgbClr val="002060"/>
                                </a:solidFill>
                                <a:latin typeface="Cambria Math" panose="02040503050406030204" pitchFamily="18" charset="0"/>
                              </a:rPr>
                              <m:t>𝟐𝟎𝟏</m:t>
                            </m:r>
                            <m:r>
                              <a:rPr lang="es-MX" b="1" i="1" dirty="0" smtClean="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𝟓</m:t>
                            </m:r>
                          </m:e>
                          <m:sup>
                            <m:r>
                              <a:rPr lang="es-MX" b="1" i="1" dirty="0">
                                <a:solidFill>
                                  <a:srgbClr val="002060"/>
                                </a:solidFill>
                                <a:latin typeface="Cambria Math" panose="02040503050406030204" pitchFamily="18" charset="0"/>
                              </a:rPr>
                              <m:t>𝟐</m:t>
                            </m:r>
                          </m:sup>
                        </m:sSup>
                      </m:num>
                      <m:den>
                        <m:r>
                          <a:rPr lang="es-MX" b="1" i="1" dirty="0">
                            <a:solidFill>
                              <a:srgbClr val="002060"/>
                            </a:solidFill>
                            <a:latin typeface="Cambria Math" panose="02040503050406030204" pitchFamily="18" charset="0"/>
                          </a:rPr>
                          <m:t>𝟏𝟎</m:t>
                        </m:r>
                      </m:den>
                    </m:f>
                    <m:r>
                      <a:rPr lang="es-MX" b="1" i="1" dirty="0" smtClean="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𝟑</m:t>
                    </m:r>
                    <m:r>
                      <a:rPr lang="es-MX" b="1" i="1" dirty="0" smtClean="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𝟑𝟏</m:t>
                    </m:r>
                  </m:oMath>
                </a14:m>
                <a:endParaRPr lang="es-MX" b="1" dirty="0">
                  <a:solidFill>
                    <a:srgbClr val="002060"/>
                  </a:solidFill>
                </a:endParaRPr>
              </a:p>
            </p:txBody>
          </p:sp>
        </mc:Choice>
        <mc:Fallback xmlns="">
          <p:sp>
            <p:nvSpPr>
              <p:cNvPr id="2" name="Rectángulo 1">
                <a:extLst>
                  <a:ext uri="{FF2B5EF4-FFF2-40B4-BE49-F238E27FC236}">
                    <a16:creationId xmlns:a16="http://schemas.microsoft.com/office/drawing/2014/main" id="{1CADBAFD-165E-4C07-9C79-CE6FE8A1E306}"/>
                  </a:ext>
                </a:extLst>
              </p:cNvPr>
              <p:cNvSpPr>
                <a:spLocks noRot="1" noChangeAspect="1" noMove="1" noResize="1" noEditPoints="1" noAdjustHandles="1" noChangeArrowheads="1" noChangeShapeType="1" noTextEdit="1"/>
              </p:cNvSpPr>
              <p:nvPr/>
            </p:nvSpPr>
            <p:spPr>
              <a:xfrm>
                <a:off x="611560" y="476672"/>
                <a:ext cx="5816785" cy="681020"/>
              </a:xfrm>
              <a:prstGeom prst="rect">
                <a:avLst/>
              </a:prstGeom>
              <a:blipFill>
                <a:blip r:embed="rId2"/>
                <a:stretch>
                  <a:fillRect b="-2679"/>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id="{97E7028B-ED91-49EB-99F2-B3E410D5D1FB}"/>
                  </a:ext>
                </a:extLst>
              </p:cNvPr>
              <p:cNvSpPr/>
              <p:nvPr/>
            </p:nvSpPr>
            <p:spPr>
              <a:xfrm>
                <a:off x="556772" y="1527175"/>
                <a:ext cx="7975667" cy="461665"/>
              </a:xfrm>
              <a:prstGeom prst="rect">
                <a:avLst/>
              </a:prstGeom>
            </p:spPr>
            <p:txBody>
              <a:bodyPr wrap="square">
                <a:spAutoFit/>
              </a:bodyPr>
              <a:lstStyle/>
              <a:p>
                <a14:m>
                  <m:oMath xmlns:m="http://schemas.openxmlformats.org/officeDocument/2006/math">
                    <m:r>
                      <a:rPr lang="es-MX" b="1" i="1" smtClean="0">
                        <a:solidFill>
                          <a:srgbClr val="002060"/>
                        </a:solidFill>
                        <a:latin typeface="Cambria Math" panose="02040503050406030204" pitchFamily="18" charset="0"/>
                      </a:rPr>
                      <m:t>𝑯</m:t>
                    </m:r>
                    <m:r>
                      <a:rPr lang="es-MX" b="1" i="1" smtClean="0">
                        <a:solidFill>
                          <a:srgbClr val="002060"/>
                        </a:solidFill>
                        <a:latin typeface="Cambria Math" panose="02040503050406030204" pitchFamily="18" charset="0"/>
                      </a:rPr>
                      <m:t>=</m:t>
                    </m:r>
                    <m:r>
                      <a:rPr lang="es-MX" b="1" i="1" smtClean="0">
                        <a:solidFill>
                          <a:srgbClr val="002060"/>
                        </a:solidFill>
                        <a:latin typeface="Cambria Math" panose="02040503050406030204" pitchFamily="18" charset="0"/>
                      </a:rPr>
                      <m:t>𝟎</m:t>
                    </m:r>
                    <m:r>
                      <a:rPr lang="es-MX" b="1" i="1" smtClean="0">
                        <a:solidFill>
                          <a:srgbClr val="002060"/>
                        </a:solidFill>
                        <a:latin typeface="Cambria Math" panose="02040503050406030204" pitchFamily="18" charset="0"/>
                      </a:rPr>
                      <m:t>.</m:t>
                    </m:r>
                    <m:r>
                      <a:rPr lang="es-MX" b="1" i="1" smtClean="0">
                        <a:solidFill>
                          <a:srgbClr val="002060"/>
                        </a:solidFill>
                        <a:latin typeface="Cambria Math" panose="02040503050406030204" pitchFamily="18" charset="0"/>
                      </a:rPr>
                      <m:t>𝟎𝟏𝟐</m:t>
                    </m:r>
                  </m:oMath>
                </a14:m>
                <a:r>
                  <a:rPr lang="es-MX" b="1" dirty="0">
                    <a:solidFill>
                      <a:srgbClr val="002060"/>
                    </a:solidFill>
                  </a:rPr>
                  <a:t>9(</a:t>
                </a:r>
                <a14:m>
                  <m:oMath xmlns:m="http://schemas.openxmlformats.org/officeDocument/2006/math">
                    <m:r>
                      <a:rPr lang="es-MX" b="1" i="1" dirty="0" smtClean="0">
                        <a:solidFill>
                          <a:srgbClr val="002060"/>
                        </a:solidFill>
                        <a:latin typeface="Cambria Math" panose="02040503050406030204" pitchFamily="18" charset="0"/>
                      </a:rPr>
                      <m:t>𝟕𝟐𝟐</m:t>
                    </m:r>
                    <m:r>
                      <a:rPr lang="es-MX" b="1" i="1" dirty="0" smtClean="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𝟓</m:t>
                    </m:r>
                    <m:r>
                      <a:rPr lang="es-MX" b="1" i="1" dirty="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𝟑𝟏𝟖𝟔</m:t>
                    </m:r>
                    <m:r>
                      <a:rPr lang="es-MX" b="1" i="1" dirty="0" smtClean="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𝟐𝟐𝟓</m:t>
                    </m:r>
                    <m:r>
                      <a:rPr lang="es-MX" b="1" i="1" dirty="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𝟒𝟎𝟔𝟎</m:t>
                    </m:r>
                    <m:r>
                      <a:rPr lang="es-MX" b="1" i="1" dirty="0" smtClean="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𝟐𝟐𝟓</m:t>
                    </m:r>
                    <m:r>
                      <a:rPr lang="es-MX" b="1" i="1" dirty="0">
                        <a:solidFill>
                          <a:srgbClr val="002060"/>
                        </a:solidFill>
                        <a:latin typeface="Cambria Math" panose="02040503050406030204" pitchFamily="18" charset="0"/>
                      </a:rPr>
                      <m:t>)−</m:t>
                    </m:r>
                    <m:r>
                      <a:rPr lang="es-MX" b="1" i="1" dirty="0">
                        <a:solidFill>
                          <a:srgbClr val="002060"/>
                        </a:solidFill>
                        <a:latin typeface="Cambria Math" panose="02040503050406030204" pitchFamily="18" charset="0"/>
                      </a:rPr>
                      <m:t>𝟑</m:t>
                    </m:r>
                    <m:r>
                      <a:rPr lang="es-MX" b="1" i="1" dirty="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𝟑</m:t>
                    </m:r>
                    <m:r>
                      <a:rPr lang="es-MX" b="1" i="1" dirty="0">
                        <a:solidFill>
                          <a:srgbClr val="002060"/>
                        </a:solidFill>
                        <a:latin typeface="Cambria Math" panose="02040503050406030204" pitchFamily="18" charset="0"/>
                      </a:rPr>
                      <m:t>𝟏</m:t>
                    </m:r>
                  </m:oMath>
                </a14:m>
                <a:endParaRPr lang="es-MX" b="1" dirty="0">
                  <a:solidFill>
                    <a:srgbClr val="002060"/>
                  </a:solidFill>
                </a:endParaRPr>
              </a:p>
            </p:txBody>
          </p:sp>
        </mc:Choice>
        <mc:Fallback xmlns="">
          <p:sp>
            <p:nvSpPr>
              <p:cNvPr id="3" name="Rectángulo 2">
                <a:extLst>
                  <a:ext uri="{FF2B5EF4-FFF2-40B4-BE49-F238E27FC236}">
                    <a16:creationId xmlns:a16="http://schemas.microsoft.com/office/drawing/2014/main" id="{97E7028B-ED91-49EB-99F2-B3E410D5D1FB}"/>
                  </a:ext>
                </a:extLst>
              </p:cNvPr>
              <p:cNvSpPr>
                <a:spLocks noRot="1" noChangeAspect="1" noMove="1" noResize="1" noEditPoints="1" noAdjustHandles="1" noChangeArrowheads="1" noChangeShapeType="1" noTextEdit="1"/>
              </p:cNvSpPr>
              <p:nvPr/>
            </p:nvSpPr>
            <p:spPr>
              <a:xfrm>
                <a:off x="556772" y="1527175"/>
                <a:ext cx="7975667" cy="461665"/>
              </a:xfrm>
              <a:prstGeom prst="rect">
                <a:avLst/>
              </a:prstGeom>
              <a:blipFill>
                <a:blip r:embed="rId3"/>
                <a:stretch>
                  <a:fillRect l="-153" t="-10667" b="-3066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26D1EA29-72F6-41E8-B68D-C34C8BF0F835}"/>
                  </a:ext>
                </a:extLst>
              </p:cNvPr>
              <p:cNvSpPr/>
              <p:nvPr/>
            </p:nvSpPr>
            <p:spPr>
              <a:xfrm>
                <a:off x="448761" y="2420888"/>
                <a:ext cx="7704856" cy="461665"/>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s-MX" b="1" i="1" smtClean="0">
                          <a:solidFill>
                            <a:srgbClr val="002060"/>
                          </a:solidFill>
                          <a:latin typeface="Cambria Math" panose="02040503050406030204" pitchFamily="18" charset="0"/>
                        </a:rPr>
                        <m:t>𝑯</m:t>
                      </m:r>
                      <m:r>
                        <a:rPr lang="es-MX" b="1" i="1" smtClean="0">
                          <a:solidFill>
                            <a:srgbClr val="002060"/>
                          </a:solidFill>
                          <a:latin typeface="Cambria Math" panose="02040503050406030204" pitchFamily="18" charset="0"/>
                        </a:rPr>
                        <m:t>=</m:t>
                      </m:r>
                      <m:r>
                        <a:rPr lang="es-MX" b="1" i="1" smtClean="0">
                          <a:solidFill>
                            <a:srgbClr val="002060"/>
                          </a:solidFill>
                          <a:latin typeface="Cambria Math" panose="02040503050406030204" pitchFamily="18" charset="0"/>
                        </a:rPr>
                        <m:t>𝟏𝟎𝟐</m:t>
                      </m:r>
                      <m:r>
                        <a:rPr lang="es-MX" b="1" i="1" smtClean="0">
                          <a:solidFill>
                            <a:srgbClr val="002060"/>
                          </a:solidFill>
                          <a:latin typeface="Cambria Math" panose="02040503050406030204" pitchFamily="18" charset="0"/>
                        </a:rPr>
                        <m:t>.</m:t>
                      </m:r>
                      <m:r>
                        <a:rPr lang="es-MX" b="1" i="1" smtClean="0">
                          <a:solidFill>
                            <a:srgbClr val="002060"/>
                          </a:solidFill>
                          <a:latin typeface="Cambria Math" panose="02040503050406030204" pitchFamily="18" charset="0"/>
                        </a:rPr>
                        <m:t>𝟖𝟎</m:t>
                      </m:r>
                      <m:r>
                        <a:rPr lang="es-MX" b="1" i="1" dirty="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𝟗𝟑</m:t>
                      </m:r>
                      <m:r>
                        <a:rPr lang="es-MX" b="1" i="1" dirty="0" smtClean="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𝟗</m:t>
                      </m:r>
                      <m:r>
                        <a:rPr lang="es-MX" b="1" i="1" dirty="0" smtClean="0">
                          <a:solidFill>
                            <a:srgbClr val="002060"/>
                          </a:solidFill>
                          <a:latin typeface="Cambria Math" panose="02040503050406030204" pitchFamily="18" charset="0"/>
                        </a:rPr>
                        <m:t>.</m:t>
                      </m:r>
                      <m:r>
                        <a:rPr lang="es-MX" b="1" i="1" dirty="0" smtClean="0">
                          <a:solidFill>
                            <a:srgbClr val="002060"/>
                          </a:solidFill>
                          <a:latin typeface="Cambria Math" panose="02040503050406030204" pitchFamily="18" charset="0"/>
                        </a:rPr>
                        <m:t>𝟖</m:t>
                      </m:r>
                    </m:oMath>
                  </m:oMathPara>
                </a14:m>
                <a:endParaRPr lang="es-MX" b="1" dirty="0">
                  <a:solidFill>
                    <a:srgbClr val="002060"/>
                  </a:solidFill>
                </a:endParaRPr>
              </a:p>
            </p:txBody>
          </p:sp>
        </mc:Choice>
        <mc:Fallback xmlns="">
          <p:sp>
            <p:nvSpPr>
              <p:cNvPr id="4" name="Rectángulo 3">
                <a:extLst>
                  <a:ext uri="{FF2B5EF4-FFF2-40B4-BE49-F238E27FC236}">
                    <a16:creationId xmlns:a16="http://schemas.microsoft.com/office/drawing/2014/main" id="{26D1EA29-72F6-41E8-B68D-C34C8BF0F835}"/>
                  </a:ext>
                </a:extLst>
              </p:cNvPr>
              <p:cNvSpPr>
                <a:spLocks noRot="1" noChangeAspect="1" noMove="1" noResize="1" noEditPoints="1" noAdjustHandles="1" noChangeArrowheads="1" noChangeShapeType="1" noTextEdit="1"/>
              </p:cNvSpPr>
              <p:nvPr/>
            </p:nvSpPr>
            <p:spPr>
              <a:xfrm>
                <a:off x="448761" y="2420888"/>
                <a:ext cx="7704856" cy="461665"/>
              </a:xfrm>
              <a:prstGeom prst="rect">
                <a:avLst/>
              </a:prstGeom>
              <a:blipFill>
                <a:blip r:embed="rId4"/>
                <a:stretch>
                  <a:fillRect l="-23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B164206E-71E7-49C3-ADC1-104549854929}"/>
                  </a:ext>
                </a:extLst>
              </p:cNvPr>
              <p:cNvSpPr/>
              <p:nvPr/>
            </p:nvSpPr>
            <p:spPr>
              <a:xfrm>
                <a:off x="611560" y="3284984"/>
                <a:ext cx="5542351" cy="461665"/>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a:rPr lang="es-MX" b="1" i="1" smtClean="0">
                          <a:solidFill>
                            <a:srgbClr val="002060"/>
                          </a:solidFill>
                          <a:latin typeface="Cambria Math" panose="02040503050406030204" pitchFamily="18" charset="0"/>
                        </a:rPr>
                        <m:t>𝒗𝒂𝒍𝒐𝒓</m:t>
                      </m:r>
                      <m:r>
                        <a:rPr lang="es-MX" b="1" i="1" smtClean="0">
                          <a:solidFill>
                            <a:srgbClr val="002060"/>
                          </a:solidFill>
                          <a:latin typeface="Cambria Math" panose="02040503050406030204" pitchFamily="18" charset="0"/>
                        </a:rPr>
                        <m:t> </m:t>
                      </m:r>
                      <m:r>
                        <a:rPr lang="es-MX" b="1" i="1" smtClean="0">
                          <a:solidFill>
                            <a:srgbClr val="002060"/>
                          </a:solidFill>
                          <a:latin typeface="Cambria Math" panose="02040503050406030204" pitchFamily="18" charset="0"/>
                        </a:rPr>
                        <m:t>𝒅𝒆</m:t>
                      </m:r>
                      <m:r>
                        <a:rPr lang="es-MX" b="1" i="1" smtClean="0">
                          <a:solidFill>
                            <a:srgbClr val="002060"/>
                          </a:solidFill>
                          <a:latin typeface="Cambria Math" panose="02040503050406030204" pitchFamily="18" charset="0"/>
                        </a:rPr>
                        <m:t> </m:t>
                      </m:r>
                      <m:r>
                        <a:rPr lang="es-MX" b="1" i="1" smtClean="0">
                          <a:solidFill>
                            <a:srgbClr val="002060"/>
                          </a:solidFill>
                          <a:latin typeface="Cambria Math" panose="02040503050406030204" pitchFamily="18" charset="0"/>
                        </a:rPr>
                        <m:t>𝑷</m:t>
                      </m:r>
                      <m:r>
                        <a:rPr lang="es-MX" b="1" i="1" smtClean="0">
                          <a:solidFill>
                            <a:srgbClr val="002060"/>
                          </a:solidFill>
                          <a:latin typeface="Cambria Math" panose="02040503050406030204" pitchFamily="18" charset="0"/>
                        </a:rPr>
                        <m:t>=</m:t>
                      </m:r>
                      <m:r>
                        <a:rPr lang="es-MX" b="1" i="1" smtClean="0">
                          <a:solidFill>
                            <a:srgbClr val="002060"/>
                          </a:solidFill>
                          <a:latin typeface="Cambria Math" panose="02040503050406030204" pitchFamily="18" charset="0"/>
                        </a:rPr>
                        <m:t>𝑷𝒓𝒐𝒃</m:t>
                      </m:r>
                      <m:d>
                        <m:dPr>
                          <m:ctrlPr>
                            <a:rPr lang="es-MX" b="1" i="1" smtClean="0">
                              <a:solidFill>
                                <a:srgbClr val="002060"/>
                              </a:solidFill>
                              <a:latin typeface="Cambria Math" panose="02040503050406030204" pitchFamily="18" charset="0"/>
                            </a:rPr>
                          </m:ctrlPr>
                        </m:dPr>
                        <m:e>
                          <m:r>
                            <a:rPr lang="el-GR" b="1" i="1" smtClean="0">
                              <a:solidFill>
                                <a:srgbClr val="002060"/>
                              </a:solidFill>
                              <a:latin typeface="Cambria Math" panose="02040503050406030204" pitchFamily="18" charset="0"/>
                            </a:rPr>
                            <m:t>𝝌</m:t>
                          </m:r>
                          <m:r>
                            <a:rPr lang="es-MX" b="1" i="1" smtClean="0">
                              <a:solidFill>
                                <a:srgbClr val="002060"/>
                              </a:solidFill>
                              <a:latin typeface="Cambria Math" panose="02040503050406030204" pitchFamily="18" charset="0"/>
                            </a:rPr>
                            <m:t>&gt;</m:t>
                          </m:r>
                          <m:r>
                            <a:rPr lang="es-MX" b="1" i="1">
                              <a:solidFill>
                                <a:srgbClr val="002060"/>
                              </a:solidFill>
                              <a:latin typeface="Cambria Math" panose="02040503050406030204" pitchFamily="18" charset="0"/>
                            </a:rPr>
                            <m:t>𝟗</m:t>
                          </m:r>
                          <m:r>
                            <a:rPr lang="es-MX" b="1" i="1">
                              <a:solidFill>
                                <a:srgbClr val="002060"/>
                              </a:solidFill>
                              <a:latin typeface="Cambria Math" panose="02040503050406030204" pitchFamily="18" charset="0"/>
                            </a:rPr>
                            <m:t>.</m:t>
                          </m:r>
                          <m:r>
                            <a:rPr lang="es-MX" b="1" i="1">
                              <a:solidFill>
                                <a:srgbClr val="002060"/>
                              </a:solidFill>
                              <a:latin typeface="Cambria Math" panose="02040503050406030204" pitchFamily="18" charset="0"/>
                            </a:rPr>
                            <m:t>𝟖</m:t>
                          </m:r>
                        </m:e>
                      </m:d>
                      <m:r>
                        <a:rPr lang="es-MX" b="1" i="1" smtClean="0">
                          <a:solidFill>
                            <a:srgbClr val="002060"/>
                          </a:solidFill>
                          <a:latin typeface="Cambria Math" panose="02040503050406030204" pitchFamily="18" charset="0"/>
                        </a:rPr>
                        <m:t>=</m:t>
                      </m:r>
                      <m:r>
                        <a:rPr lang="es-MX" b="1" i="1" smtClean="0">
                          <a:solidFill>
                            <a:srgbClr val="002060"/>
                          </a:solidFill>
                          <a:latin typeface="Cambria Math" panose="02040503050406030204" pitchFamily="18" charset="0"/>
                        </a:rPr>
                        <m:t>𝟎</m:t>
                      </m:r>
                      <m:r>
                        <a:rPr lang="es-MX" b="1" i="1" smtClean="0">
                          <a:solidFill>
                            <a:srgbClr val="002060"/>
                          </a:solidFill>
                          <a:latin typeface="Cambria Math" panose="02040503050406030204" pitchFamily="18" charset="0"/>
                        </a:rPr>
                        <m:t>.</m:t>
                      </m:r>
                      <m:r>
                        <a:rPr lang="es-MX" b="1" i="1" smtClean="0">
                          <a:solidFill>
                            <a:srgbClr val="002060"/>
                          </a:solidFill>
                          <a:latin typeface="Cambria Math" panose="02040503050406030204" pitchFamily="18" charset="0"/>
                        </a:rPr>
                        <m:t>𝟎𝟎𝟕</m:t>
                      </m:r>
                    </m:oMath>
                  </m:oMathPara>
                </a14:m>
                <a:endParaRPr lang="es-MX" b="1" dirty="0">
                  <a:solidFill>
                    <a:srgbClr val="002060"/>
                  </a:solidFill>
                </a:endParaRPr>
              </a:p>
            </p:txBody>
          </p:sp>
        </mc:Choice>
        <mc:Fallback xmlns="">
          <p:sp>
            <p:nvSpPr>
              <p:cNvPr id="5" name="Rectángulo 4">
                <a:extLst>
                  <a:ext uri="{FF2B5EF4-FFF2-40B4-BE49-F238E27FC236}">
                    <a16:creationId xmlns:a16="http://schemas.microsoft.com/office/drawing/2014/main" id="{B164206E-71E7-49C3-ADC1-104549854929}"/>
                  </a:ext>
                </a:extLst>
              </p:cNvPr>
              <p:cNvSpPr>
                <a:spLocks noRot="1" noChangeAspect="1" noMove="1" noResize="1" noEditPoints="1" noAdjustHandles="1" noChangeArrowheads="1" noChangeShapeType="1" noTextEdit="1"/>
              </p:cNvSpPr>
              <p:nvPr/>
            </p:nvSpPr>
            <p:spPr>
              <a:xfrm>
                <a:off x="611560" y="3284984"/>
                <a:ext cx="5542351" cy="461665"/>
              </a:xfrm>
              <a:prstGeom prst="rect">
                <a:avLst/>
              </a:prstGeom>
              <a:blipFill>
                <a:blip r:embed="rId5"/>
                <a:stretch>
                  <a:fillRect l="-440" b="-7895"/>
                </a:stretch>
              </a:blipFill>
            </p:spPr>
            <p:txBody>
              <a:bodyPr/>
              <a:lstStyle/>
              <a:p>
                <a:r>
                  <a:rPr lang="es-MX">
                    <a:noFill/>
                  </a:rPr>
                  <a:t> </a:t>
                </a:r>
              </a:p>
            </p:txBody>
          </p:sp>
        </mc:Fallback>
      </mc:AlternateContent>
      <p:sp>
        <p:nvSpPr>
          <p:cNvPr id="6" name="CuadroTexto 5">
            <a:extLst>
              <a:ext uri="{FF2B5EF4-FFF2-40B4-BE49-F238E27FC236}">
                <a16:creationId xmlns:a16="http://schemas.microsoft.com/office/drawing/2014/main" id="{4DD48C84-512C-4A30-A06B-78F083EF5620}"/>
              </a:ext>
            </a:extLst>
          </p:cNvPr>
          <p:cNvSpPr txBox="1"/>
          <p:nvPr/>
        </p:nvSpPr>
        <p:spPr>
          <a:xfrm>
            <a:off x="755576" y="3918247"/>
            <a:ext cx="1656184" cy="461665"/>
          </a:xfrm>
          <a:prstGeom prst="rect">
            <a:avLst/>
          </a:prstGeom>
          <a:noFill/>
        </p:spPr>
        <p:txBody>
          <a:bodyPr wrap="square" rtlCol="0">
            <a:spAutoFit/>
          </a:bodyPr>
          <a:lstStyle/>
          <a:p>
            <a:r>
              <a:rPr lang="el-GR" dirty="0"/>
              <a:t>α</a:t>
            </a:r>
            <a:r>
              <a:rPr lang="es-MX" dirty="0"/>
              <a:t>=0.05</a:t>
            </a:r>
          </a:p>
        </p:txBody>
      </p:sp>
      <p:sp>
        <p:nvSpPr>
          <p:cNvPr id="7" name="CuadroTexto 6">
            <a:extLst>
              <a:ext uri="{FF2B5EF4-FFF2-40B4-BE49-F238E27FC236}">
                <a16:creationId xmlns:a16="http://schemas.microsoft.com/office/drawing/2014/main" id="{9832C9F7-00BC-45E8-B2ED-5AD419FCE373}"/>
              </a:ext>
            </a:extLst>
          </p:cNvPr>
          <p:cNvSpPr txBox="1"/>
          <p:nvPr/>
        </p:nvSpPr>
        <p:spPr>
          <a:xfrm>
            <a:off x="448761" y="4869160"/>
            <a:ext cx="8083678" cy="830997"/>
          </a:xfrm>
          <a:prstGeom prst="rect">
            <a:avLst/>
          </a:prstGeom>
          <a:noFill/>
        </p:spPr>
        <p:txBody>
          <a:bodyPr wrap="square" rtlCol="0">
            <a:spAutoFit/>
          </a:bodyPr>
          <a:lstStyle/>
          <a:p>
            <a:r>
              <a:rPr lang="es-MX" dirty="0"/>
              <a:t>Dado que </a:t>
            </a:r>
            <a:r>
              <a:rPr lang="el-GR" dirty="0"/>
              <a:t>α</a:t>
            </a:r>
            <a:r>
              <a:rPr lang="es-MX" dirty="0"/>
              <a:t>=0.05&gt;Valor de P=0.007, se concluye que si  influye el tipo de envase en los  de días de duración de un producto.</a:t>
            </a:r>
          </a:p>
        </p:txBody>
      </p:sp>
    </p:spTree>
    <p:extLst>
      <p:ext uri="{BB962C8B-B14F-4D97-AF65-F5344CB8AC3E}">
        <p14:creationId xmlns:p14="http://schemas.microsoft.com/office/powerpoint/2010/main" val="1666392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32" name="4 Rectángulo"/>
          <p:cNvSpPr>
            <a:spLocks noChangeArrowheads="1"/>
          </p:cNvSpPr>
          <p:nvPr/>
        </p:nvSpPr>
        <p:spPr bwMode="auto">
          <a:xfrm>
            <a:off x="539552" y="4869160"/>
            <a:ext cx="771088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s-MX" sz="2200" b="1" dirty="0"/>
              <a:t>Conclusión: Hay dos grupos homogéneos, un grupo esta formado por el envase A, y otro grupo esta formado por los envases B y C.  Para maximizar se recomienda el grupo homogéneo de B y C.</a:t>
            </a:r>
          </a:p>
        </p:txBody>
      </p:sp>
      <p:sp>
        <p:nvSpPr>
          <p:cNvPr id="24633" name="5 CuadroTexto"/>
          <p:cNvSpPr txBox="1">
            <a:spLocks noChangeArrowheads="1"/>
          </p:cNvSpPr>
          <p:nvPr/>
        </p:nvSpPr>
        <p:spPr bwMode="auto">
          <a:xfrm>
            <a:off x="317501" y="306388"/>
            <a:ext cx="77108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s-MX" b="1" dirty="0">
                <a:solidFill>
                  <a:srgbClr val="002060"/>
                </a:solidFill>
              </a:rPr>
              <a:t>PRUEBA DE LSD 95% CONFIANZA EN LA PRUEBA DE  KRUSKAL WALLIS</a:t>
            </a:r>
          </a:p>
        </p:txBody>
      </p:sp>
      <p:graphicFrame>
        <p:nvGraphicFramePr>
          <p:cNvPr id="4" name="Tabla 3">
            <a:extLst>
              <a:ext uri="{FF2B5EF4-FFF2-40B4-BE49-F238E27FC236}">
                <a16:creationId xmlns:a16="http://schemas.microsoft.com/office/drawing/2014/main" id="{C918F690-B03E-4DB7-B6D5-1348C8CD0ABB}"/>
              </a:ext>
            </a:extLst>
          </p:cNvPr>
          <p:cNvGraphicFramePr>
            <a:graphicFrameLocks noGrp="1"/>
          </p:cNvGraphicFramePr>
          <p:nvPr>
            <p:extLst>
              <p:ext uri="{D42A27DB-BD31-4B8C-83A1-F6EECF244321}">
                <p14:modId xmlns:p14="http://schemas.microsoft.com/office/powerpoint/2010/main" val="3600951111"/>
              </p:ext>
            </p:extLst>
          </p:nvPr>
        </p:nvGraphicFramePr>
        <p:xfrm>
          <a:off x="541561" y="1226529"/>
          <a:ext cx="5688632" cy="1956754"/>
        </p:xfrm>
        <a:graphic>
          <a:graphicData uri="http://schemas.openxmlformats.org/drawingml/2006/table">
            <a:tbl>
              <a:tblPr/>
              <a:tblGrid>
                <a:gridCol w="1297809">
                  <a:extLst>
                    <a:ext uri="{9D8B030D-6E8A-4147-A177-3AD203B41FA5}">
                      <a16:colId xmlns:a16="http://schemas.microsoft.com/office/drawing/2014/main" val="2347393819"/>
                    </a:ext>
                  </a:extLst>
                </a:gridCol>
                <a:gridCol w="920472">
                  <a:extLst>
                    <a:ext uri="{9D8B030D-6E8A-4147-A177-3AD203B41FA5}">
                      <a16:colId xmlns:a16="http://schemas.microsoft.com/office/drawing/2014/main" val="1121668819"/>
                    </a:ext>
                  </a:extLst>
                </a:gridCol>
                <a:gridCol w="971927">
                  <a:extLst>
                    <a:ext uri="{9D8B030D-6E8A-4147-A177-3AD203B41FA5}">
                      <a16:colId xmlns:a16="http://schemas.microsoft.com/office/drawing/2014/main" val="1410060107"/>
                    </a:ext>
                  </a:extLst>
                </a:gridCol>
                <a:gridCol w="2498424">
                  <a:extLst>
                    <a:ext uri="{9D8B030D-6E8A-4147-A177-3AD203B41FA5}">
                      <a16:colId xmlns:a16="http://schemas.microsoft.com/office/drawing/2014/main" val="2423694979"/>
                    </a:ext>
                  </a:extLst>
                </a:gridCol>
              </a:tblGrid>
              <a:tr h="0">
                <a:tc>
                  <a:txBody>
                    <a:bodyPr/>
                    <a:lstStyle/>
                    <a:p>
                      <a:pPr>
                        <a:lnSpc>
                          <a:spcPct val="107000"/>
                        </a:lnSpc>
                        <a:spcAft>
                          <a:spcPts val="0"/>
                        </a:spcAft>
                      </a:pPr>
                      <a:r>
                        <a:rPr lang="es-MX" sz="2400" i="1">
                          <a:effectLst/>
                          <a:latin typeface="Times New Roman" panose="02020603050405020304" pitchFamily="18" charset="0"/>
                          <a:ea typeface="Times New Roman" panose="02020603050405020304" pitchFamily="18" charset="0"/>
                          <a:cs typeface="Times New Roman" panose="02020603050405020304" pitchFamily="18" charset="0"/>
                        </a:rPr>
                        <a:t>ENVASE</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i="1">
                          <a:effectLst/>
                          <a:latin typeface="Times New Roman" panose="02020603050405020304" pitchFamily="18" charset="0"/>
                          <a:ea typeface="Times New Roman" panose="02020603050405020304" pitchFamily="18" charset="0"/>
                          <a:cs typeface="Times New Roman" panose="02020603050405020304" pitchFamily="18" charset="0"/>
                        </a:rPr>
                        <a:t>Casos</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i="1">
                          <a:effectLst/>
                          <a:latin typeface="Times New Roman" panose="02020603050405020304" pitchFamily="18" charset="0"/>
                          <a:ea typeface="Times New Roman" panose="02020603050405020304" pitchFamily="18" charset="0"/>
                          <a:cs typeface="Times New Roman" panose="02020603050405020304" pitchFamily="18" charset="0"/>
                        </a:rPr>
                        <a:t>Media</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i="1">
                          <a:effectLst/>
                          <a:latin typeface="Times New Roman" panose="02020603050405020304" pitchFamily="18" charset="0"/>
                          <a:ea typeface="Times New Roman" panose="02020603050405020304" pitchFamily="18" charset="0"/>
                          <a:cs typeface="Times New Roman" panose="02020603050405020304" pitchFamily="18" charset="0"/>
                        </a:rPr>
                        <a:t>Grupos Homogéneos</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1804394"/>
                  </a:ext>
                </a:extLst>
              </a:tr>
              <a:tr h="0">
                <a:tc>
                  <a:txBody>
                    <a:bodyPr/>
                    <a:lstStyle/>
                    <a:p>
                      <a:pPr>
                        <a:lnSpc>
                          <a:spcPct val="107000"/>
                        </a:lnSpc>
                        <a:spcAft>
                          <a:spcPts val="0"/>
                        </a:spcAft>
                      </a:pPr>
                      <a:r>
                        <a:rPr lang="es-MX" sz="2400">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a:effectLst/>
                          <a:latin typeface="Times New Roman" panose="02020603050405020304" pitchFamily="18" charset="0"/>
                          <a:ea typeface="Times New Roman" panose="02020603050405020304" pitchFamily="18" charset="0"/>
                          <a:cs typeface="Times New Roman" panose="02020603050405020304" pitchFamily="18" charset="0"/>
                        </a:rPr>
                        <a:t>8.5</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a:effectLst/>
                          <a:latin typeface="Courier New" panose="02070309020205020404" pitchFamily="49" charset="0"/>
                          <a:ea typeface="Times New Roman" panose="02020603050405020304" pitchFamily="18" charset="0"/>
                          <a:cs typeface="Times New Roman" panose="02020603050405020304" pitchFamily="18" charset="0"/>
                        </a:rPr>
                        <a:t>X</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8623605"/>
                  </a:ext>
                </a:extLst>
              </a:tr>
              <a:tr h="0">
                <a:tc>
                  <a:txBody>
                    <a:bodyPr/>
                    <a:lstStyle/>
                    <a:p>
                      <a:pPr>
                        <a:lnSpc>
                          <a:spcPct val="107000"/>
                        </a:lnSpc>
                        <a:spcAft>
                          <a:spcPts val="0"/>
                        </a:spcAft>
                      </a:pPr>
                      <a:r>
                        <a:rPr lang="es-MX" sz="2400">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a:effectLst/>
                          <a:latin typeface="Times New Roman" panose="02020603050405020304" pitchFamily="18" charset="0"/>
                          <a:ea typeface="Times New Roman" panose="02020603050405020304" pitchFamily="18" charset="0"/>
                          <a:cs typeface="Times New Roman" panose="02020603050405020304" pitchFamily="18" charset="0"/>
                        </a:rPr>
                        <a:t>17.85</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a:effectLst/>
                          <a:latin typeface="Courier New" panose="02070309020205020404" pitchFamily="49" charset="0"/>
                          <a:ea typeface="Times New Roman" panose="02020603050405020304" pitchFamily="18" charset="0"/>
                          <a:cs typeface="Times New Roman" panose="02020603050405020304" pitchFamily="18" charset="0"/>
                        </a:rPr>
                        <a:t> X</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3603839"/>
                  </a:ext>
                </a:extLst>
              </a:tr>
              <a:tr h="0">
                <a:tc>
                  <a:txBody>
                    <a:bodyPr/>
                    <a:lstStyle/>
                    <a:p>
                      <a:pPr>
                        <a:lnSpc>
                          <a:spcPct val="107000"/>
                        </a:lnSpc>
                        <a:spcAft>
                          <a:spcPts val="0"/>
                        </a:spcAft>
                      </a:pPr>
                      <a:r>
                        <a:rPr lang="es-MX" sz="2400">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a:effectLst/>
                          <a:latin typeface="Times New Roman" panose="02020603050405020304" pitchFamily="18" charset="0"/>
                          <a:ea typeface="Times New Roman" panose="02020603050405020304" pitchFamily="18" charset="0"/>
                          <a:cs typeface="Times New Roman" panose="02020603050405020304" pitchFamily="18" charset="0"/>
                        </a:rPr>
                        <a:t>20.15</a:t>
                      </a:r>
                      <a:endParaRPr lang="es-MX"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dirty="0">
                          <a:effectLst/>
                          <a:latin typeface="Courier New" panose="02070309020205020404" pitchFamily="49" charset="0"/>
                          <a:ea typeface="Times New Roman" panose="02020603050405020304" pitchFamily="18" charset="0"/>
                          <a:cs typeface="Times New Roman" panose="02020603050405020304" pitchFamily="18" charset="0"/>
                        </a:rPr>
                        <a:t> X</a:t>
                      </a:r>
                      <a:endParaRPr lang="es-MX"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10702"/>
                  </a:ext>
                </a:extLst>
              </a:tr>
            </a:tbl>
          </a:graphicData>
        </a:graphic>
      </p:graphicFrame>
      <p:graphicFrame>
        <p:nvGraphicFramePr>
          <p:cNvPr id="5" name="Tabla 4">
            <a:extLst>
              <a:ext uri="{FF2B5EF4-FFF2-40B4-BE49-F238E27FC236}">
                <a16:creationId xmlns:a16="http://schemas.microsoft.com/office/drawing/2014/main" id="{B91DF2A4-E995-411D-BFDA-87F190C3E670}"/>
              </a:ext>
            </a:extLst>
          </p:cNvPr>
          <p:cNvGraphicFramePr>
            <a:graphicFrameLocks noGrp="1"/>
          </p:cNvGraphicFramePr>
          <p:nvPr>
            <p:extLst>
              <p:ext uri="{D42A27DB-BD31-4B8C-83A1-F6EECF244321}">
                <p14:modId xmlns:p14="http://schemas.microsoft.com/office/powerpoint/2010/main" val="532486722"/>
              </p:ext>
            </p:extLst>
          </p:nvPr>
        </p:nvGraphicFramePr>
        <p:xfrm>
          <a:off x="543001" y="3302103"/>
          <a:ext cx="4032447" cy="1304544"/>
        </p:xfrm>
        <a:graphic>
          <a:graphicData uri="http://schemas.openxmlformats.org/drawingml/2006/table">
            <a:tbl>
              <a:tblPr/>
              <a:tblGrid>
                <a:gridCol w="1090222">
                  <a:extLst>
                    <a:ext uri="{9D8B030D-6E8A-4147-A177-3AD203B41FA5}">
                      <a16:colId xmlns:a16="http://schemas.microsoft.com/office/drawing/2014/main" val="380505554"/>
                    </a:ext>
                  </a:extLst>
                </a:gridCol>
                <a:gridCol w="597568">
                  <a:extLst>
                    <a:ext uri="{9D8B030D-6E8A-4147-A177-3AD203B41FA5}">
                      <a16:colId xmlns:a16="http://schemas.microsoft.com/office/drawing/2014/main" val="3594236598"/>
                    </a:ext>
                  </a:extLst>
                </a:gridCol>
                <a:gridCol w="1144959">
                  <a:extLst>
                    <a:ext uri="{9D8B030D-6E8A-4147-A177-3AD203B41FA5}">
                      <a16:colId xmlns:a16="http://schemas.microsoft.com/office/drawing/2014/main" val="3208297541"/>
                    </a:ext>
                  </a:extLst>
                </a:gridCol>
                <a:gridCol w="1199698">
                  <a:extLst>
                    <a:ext uri="{9D8B030D-6E8A-4147-A177-3AD203B41FA5}">
                      <a16:colId xmlns:a16="http://schemas.microsoft.com/office/drawing/2014/main" val="3729567189"/>
                    </a:ext>
                  </a:extLst>
                </a:gridCol>
              </a:tblGrid>
              <a:tr h="0">
                <a:tc>
                  <a:txBody>
                    <a:bodyPr/>
                    <a:lstStyle/>
                    <a:p>
                      <a:pPr>
                        <a:lnSpc>
                          <a:spcPct val="107000"/>
                        </a:lnSpc>
                        <a:spcAft>
                          <a:spcPts val="0"/>
                        </a:spcAft>
                      </a:pPr>
                      <a:r>
                        <a:rPr lang="es-MX" sz="2000" i="1">
                          <a:effectLst/>
                          <a:latin typeface="Times New Roman" panose="02020603050405020304" pitchFamily="18" charset="0"/>
                          <a:ea typeface="Times New Roman" panose="02020603050405020304" pitchFamily="18" charset="0"/>
                          <a:cs typeface="Times New Roman" panose="02020603050405020304" pitchFamily="18" charset="0"/>
                        </a:rPr>
                        <a:t>Contraste</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i="1">
                          <a:effectLst/>
                          <a:latin typeface="Times New Roman" panose="02020603050405020304" pitchFamily="18" charset="0"/>
                          <a:ea typeface="Times New Roman" panose="02020603050405020304" pitchFamily="18" charset="0"/>
                          <a:cs typeface="Times New Roman" panose="02020603050405020304" pitchFamily="18" charset="0"/>
                        </a:rPr>
                        <a:t>Sig.</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i="1">
                          <a:effectLst/>
                          <a:latin typeface="Times New Roman" panose="02020603050405020304" pitchFamily="18" charset="0"/>
                          <a:ea typeface="Times New Roman" panose="02020603050405020304" pitchFamily="18" charset="0"/>
                          <a:cs typeface="Times New Roman" panose="02020603050405020304" pitchFamily="18" charset="0"/>
                        </a:rPr>
                        <a:t>Diferencia</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i="1">
                          <a:effectLst/>
                          <a:latin typeface="Times New Roman" panose="02020603050405020304" pitchFamily="18" charset="0"/>
                          <a:ea typeface="Times New Roman" panose="02020603050405020304" pitchFamily="18" charset="0"/>
                          <a:cs typeface="Times New Roman" panose="02020603050405020304" pitchFamily="18" charset="0"/>
                        </a:rPr>
                        <a:t>+/- Límites</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652866"/>
                  </a:ext>
                </a:extLst>
              </a:tr>
              <a:tr h="0">
                <a:tc>
                  <a:txBody>
                    <a:bodyPr/>
                    <a:lstStyle/>
                    <a:p>
                      <a:pPr>
                        <a:lnSpc>
                          <a:spcPct val="107000"/>
                        </a:lnSpc>
                        <a:spcAft>
                          <a:spcPts val="0"/>
                        </a:spcAft>
                      </a:pPr>
                      <a:r>
                        <a:rPr lang="es-MX" sz="2000">
                          <a:effectLst/>
                          <a:latin typeface="Times New Roman" panose="02020603050405020304" pitchFamily="18" charset="0"/>
                          <a:ea typeface="Times New Roman" panose="02020603050405020304" pitchFamily="18" charset="0"/>
                          <a:cs typeface="Times New Roman" panose="02020603050405020304" pitchFamily="18" charset="0"/>
                        </a:rPr>
                        <a:t>A - B</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-9.35</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a:effectLst/>
                          <a:latin typeface="Times New Roman" panose="02020603050405020304" pitchFamily="18" charset="0"/>
                          <a:ea typeface="Times New Roman" panose="02020603050405020304" pitchFamily="18" charset="0"/>
                          <a:cs typeface="Times New Roman" panose="02020603050405020304" pitchFamily="18" charset="0"/>
                        </a:rPr>
                        <a:t>6.78922</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894054"/>
                  </a:ext>
                </a:extLst>
              </a:tr>
              <a:tr h="0">
                <a:tc>
                  <a:txBody>
                    <a:bodyPr/>
                    <a:lstStyle/>
                    <a:p>
                      <a:pPr>
                        <a:lnSpc>
                          <a:spcPct val="107000"/>
                        </a:lnSpc>
                        <a:spcAft>
                          <a:spcPts val="0"/>
                        </a:spcAft>
                      </a:pPr>
                      <a:r>
                        <a:rPr lang="es-MX" sz="2000">
                          <a:effectLst/>
                          <a:latin typeface="Times New Roman" panose="02020603050405020304" pitchFamily="18" charset="0"/>
                          <a:ea typeface="Times New Roman" panose="02020603050405020304" pitchFamily="18" charset="0"/>
                          <a:cs typeface="Times New Roman" panose="02020603050405020304" pitchFamily="18" charset="0"/>
                        </a:rPr>
                        <a:t>A - C</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-11.65</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a:effectLst/>
                          <a:latin typeface="Times New Roman" panose="02020603050405020304" pitchFamily="18" charset="0"/>
                          <a:ea typeface="Times New Roman" panose="02020603050405020304" pitchFamily="18" charset="0"/>
                          <a:cs typeface="Times New Roman" panose="02020603050405020304" pitchFamily="18" charset="0"/>
                        </a:rPr>
                        <a:t>6.78922</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1263321"/>
                  </a:ext>
                </a:extLst>
              </a:tr>
              <a:tr h="0">
                <a:tc>
                  <a:txBody>
                    <a:bodyPr/>
                    <a:lstStyle/>
                    <a:p>
                      <a:pPr>
                        <a:lnSpc>
                          <a:spcPct val="107000"/>
                        </a:lnSpc>
                        <a:spcAft>
                          <a:spcPts val="0"/>
                        </a:spcAft>
                      </a:pPr>
                      <a:r>
                        <a:rPr lang="es-MX" sz="2000">
                          <a:effectLst/>
                          <a:latin typeface="Times New Roman" panose="02020603050405020304" pitchFamily="18" charset="0"/>
                          <a:ea typeface="Times New Roman" panose="02020603050405020304" pitchFamily="18" charset="0"/>
                          <a:cs typeface="Times New Roman" panose="02020603050405020304" pitchFamily="18" charset="0"/>
                        </a:rPr>
                        <a:t>B - C</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es-MX"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000" dirty="0">
                          <a:effectLst/>
                          <a:latin typeface="Times New Roman" panose="02020603050405020304" pitchFamily="18" charset="0"/>
                          <a:ea typeface="Times New Roman" panose="02020603050405020304" pitchFamily="18" charset="0"/>
                          <a:cs typeface="Times New Roman" panose="02020603050405020304" pitchFamily="18" charset="0"/>
                        </a:rPr>
                        <a:t>6.78922</a:t>
                      </a:r>
                      <a:endParaRPr lang="es-MX"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0034509"/>
                  </a:ext>
                </a:extLst>
              </a:tr>
            </a:tbl>
          </a:graphicData>
        </a:graphic>
      </p:graphicFrame>
      <p:sp>
        <p:nvSpPr>
          <p:cNvPr id="6" name="Rectangle 1">
            <a:extLst>
              <a:ext uri="{FF2B5EF4-FFF2-40B4-BE49-F238E27FC236}">
                <a16:creationId xmlns:a16="http://schemas.microsoft.com/office/drawing/2014/main" id="{1FE8780A-6B66-40E3-AE34-8813633ABB58}"/>
              </a:ext>
            </a:extLst>
          </p:cNvPr>
          <p:cNvSpPr>
            <a:spLocks noChangeArrowheads="1"/>
          </p:cNvSpPr>
          <p:nvPr/>
        </p:nvSpPr>
        <p:spPr bwMode="auto">
          <a:xfrm>
            <a:off x="1263650" y="4329100"/>
            <a:ext cx="424445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spTree>
    <p:extLst>
      <p:ext uri="{BB962C8B-B14F-4D97-AF65-F5344CB8AC3E}">
        <p14:creationId xmlns:p14="http://schemas.microsoft.com/office/powerpoint/2010/main" val="136047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CD5D149-0AE3-40AD-8BF7-9EFAE646BF24}"/>
              </a:ext>
            </a:extLst>
          </p:cNvPr>
          <p:cNvSpPr/>
          <p:nvPr/>
        </p:nvSpPr>
        <p:spPr>
          <a:xfrm>
            <a:off x="31307" y="260648"/>
            <a:ext cx="9097107" cy="461665"/>
          </a:xfrm>
          <a:prstGeom prst="rect">
            <a:avLst/>
          </a:prstGeom>
        </p:spPr>
        <p:txBody>
          <a:bodyPr wrap="none">
            <a:spAutoFit/>
          </a:bodyPr>
          <a:lstStyle/>
          <a:p>
            <a:pPr algn="ctr">
              <a:spcBef>
                <a:spcPct val="50000"/>
              </a:spcBef>
            </a:pPr>
            <a:r>
              <a:rPr lang="es-MX" b="1" dirty="0"/>
              <a:t>GRAFICA DE MEDIAS EN LA PRUEBA DE KRUSKAL WALLIS</a:t>
            </a:r>
            <a:endParaRPr lang="es-ES" b="1" dirty="0"/>
          </a:p>
        </p:txBody>
      </p:sp>
      <p:pic>
        <p:nvPicPr>
          <p:cNvPr id="3" name="Imagen 2">
            <a:extLst>
              <a:ext uri="{FF2B5EF4-FFF2-40B4-BE49-F238E27FC236}">
                <a16:creationId xmlns:a16="http://schemas.microsoft.com/office/drawing/2014/main" id="{3860201B-738E-465F-B0C9-6A81793FAA59}"/>
              </a:ext>
            </a:extLst>
          </p:cNvPr>
          <p:cNvPicPr>
            <a:picLocks noChangeAspect="1"/>
          </p:cNvPicPr>
          <p:nvPr/>
        </p:nvPicPr>
        <p:blipFill>
          <a:blip r:embed="rId2"/>
          <a:stretch>
            <a:fillRect/>
          </a:stretch>
        </p:blipFill>
        <p:spPr>
          <a:xfrm>
            <a:off x="125907" y="908720"/>
            <a:ext cx="8766573" cy="4271712"/>
          </a:xfrm>
          <a:prstGeom prst="rect">
            <a:avLst/>
          </a:prstGeom>
        </p:spPr>
      </p:pic>
    </p:spTree>
    <p:extLst>
      <p:ext uri="{BB962C8B-B14F-4D97-AF65-F5344CB8AC3E}">
        <p14:creationId xmlns:p14="http://schemas.microsoft.com/office/powerpoint/2010/main" val="1062228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50825" y="692150"/>
            <a:ext cx="8424863" cy="5632311"/>
          </a:xfrm>
          <a:prstGeom prst="rect">
            <a:avLst/>
          </a:prstGeom>
          <a:noFill/>
          <a:ln>
            <a:noFill/>
          </a:ln>
          <a:extLst/>
        </p:spPr>
        <p:txBody>
          <a:bodyPr>
            <a:spAutoFit/>
          </a:bodyPr>
          <a:lstStyle/>
          <a:p>
            <a:r>
              <a:rPr lang="es-MX" sz="2000" b="1" dirty="0">
                <a:solidFill>
                  <a:srgbClr val="0070C0"/>
                </a:solidFill>
              </a:rPr>
              <a:t>VARIABLE DE RESPUESTA: Días de duración del producto alimenticio.</a:t>
            </a:r>
          </a:p>
          <a:p>
            <a:endParaRPr lang="es-MX" sz="2000" b="1" dirty="0">
              <a:solidFill>
                <a:srgbClr val="0070C0"/>
              </a:solidFill>
            </a:endParaRPr>
          </a:p>
          <a:p>
            <a:r>
              <a:rPr lang="es-MX" sz="2000" b="1" dirty="0">
                <a:solidFill>
                  <a:srgbClr val="0070C0"/>
                </a:solidFill>
              </a:rPr>
              <a:t>FACTOR CONTROLADO: Tipo de envase (se tienen tres variantes).</a:t>
            </a:r>
          </a:p>
          <a:p>
            <a:endParaRPr lang="es-MX" sz="2000" b="1" dirty="0">
              <a:solidFill>
                <a:srgbClr val="0070C0"/>
              </a:solidFill>
            </a:endParaRPr>
          </a:p>
          <a:p>
            <a:r>
              <a:rPr lang="es-MX" sz="2000" b="1" dirty="0">
                <a:solidFill>
                  <a:srgbClr val="0070C0"/>
                </a:solidFill>
              </a:rPr>
              <a:t> NIVELES DEL FACTOR: 3 Tipos de envase</a:t>
            </a:r>
          </a:p>
          <a:p>
            <a:endParaRPr lang="es-MX" sz="2000" b="1" dirty="0">
              <a:solidFill>
                <a:srgbClr val="0070C0"/>
              </a:solidFill>
            </a:endParaRPr>
          </a:p>
          <a:p>
            <a:r>
              <a:rPr lang="es-MX" sz="2000" b="1" dirty="0">
                <a:solidFill>
                  <a:srgbClr val="0070C0"/>
                </a:solidFill>
              </a:rPr>
              <a:t>¿QUÉ QUEREMOS PROBAR?</a:t>
            </a:r>
          </a:p>
          <a:p>
            <a:endParaRPr lang="es-MX" sz="2000" b="1" dirty="0">
              <a:solidFill>
                <a:srgbClr val="0070C0"/>
              </a:solidFill>
            </a:endParaRPr>
          </a:p>
          <a:p>
            <a:r>
              <a:rPr lang="es-MX" sz="2000" b="1" dirty="0">
                <a:solidFill>
                  <a:srgbClr val="0070C0"/>
                </a:solidFill>
              </a:rPr>
              <a:t> Para contestar esto tendremos dos hipótesis:</a:t>
            </a:r>
          </a:p>
          <a:p>
            <a:r>
              <a:rPr lang="es-MX" sz="2000" b="1" dirty="0">
                <a:solidFill>
                  <a:srgbClr val="0070C0"/>
                </a:solidFill>
              </a:rPr>
              <a:t> </a:t>
            </a:r>
          </a:p>
          <a:p>
            <a:endParaRPr lang="es-MX" sz="2000" b="1" dirty="0">
              <a:solidFill>
                <a:srgbClr val="0070C0"/>
              </a:solidFill>
            </a:endParaRPr>
          </a:p>
          <a:p>
            <a:r>
              <a:rPr lang="es-MX" sz="2000" b="1" dirty="0">
                <a:solidFill>
                  <a:srgbClr val="0070C0"/>
                </a:solidFill>
              </a:rPr>
              <a:t>Hipótesis Nula: No influye el tipo de envase en los días de duración de un producto alimenticio.</a:t>
            </a:r>
          </a:p>
          <a:p>
            <a:endParaRPr lang="es-MX" sz="2000" b="1" dirty="0">
              <a:solidFill>
                <a:srgbClr val="0070C0"/>
              </a:solidFill>
            </a:endParaRPr>
          </a:p>
          <a:p>
            <a:r>
              <a:rPr lang="es-MX" sz="2000" b="1" dirty="0">
                <a:solidFill>
                  <a:srgbClr val="0070C0"/>
                </a:solidFill>
              </a:rPr>
              <a:t>Hipótesis Alternativa: Si influye el tipo de envase en los días de duración de un producto alimenticio.</a:t>
            </a:r>
          </a:p>
          <a:p>
            <a:endParaRPr lang="es-MX" sz="2000" b="1" dirty="0">
              <a:solidFill>
                <a:srgbClr val="0070C0"/>
              </a:solidFill>
            </a:endParaRPr>
          </a:p>
          <a:p>
            <a:r>
              <a:rPr lang="es-MX" sz="2000" b="1" dirty="0">
                <a:solidFill>
                  <a:srgbClr val="0070C0"/>
                </a:solidFill>
              </a:rPr>
              <a:t>¿Con cuál hipótesis nos quedamos?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3568" y="116632"/>
            <a:ext cx="7270750" cy="792088"/>
          </a:xfrm>
          <a:prstGeom prst="rect">
            <a:avLst/>
          </a:prstGeom>
          <a:noFill/>
          <a:ln>
            <a:noFill/>
          </a:ln>
          <a:extLst/>
        </p:spPr>
        <p:txBody>
          <a:bodyPr anchor="ctr"/>
          <a:lstStyle/>
          <a:p>
            <a:pPr algn="ctr"/>
            <a:r>
              <a:rPr lang="es-MX" sz="2000" b="1" dirty="0">
                <a:solidFill>
                  <a:srgbClr val="0070C0"/>
                </a:solidFill>
              </a:rPr>
              <a:t>DESCOMPOSICION DE LA VARIABILIDAD</a:t>
            </a:r>
            <a:endParaRPr lang="es-MX" sz="2000" dirty="0">
              <a:solidFill>
                <a:srgbClr val="0070C0"/>
              </a:solidFill>
            </a:endParaRPr>
          </a:p>
        </p:txBody>
      </p:sp>
      <p:sp>
        <p:nvSpPr>
          <p:cNvPr id="15363" name="Text Box 3"/>
          <p:cNvSpPr txBox="1">
            <a:spLocks noChangeArrowheads="1"/>
          </p:cNvSpPr>
          <p:nvPr/>
        </p:nvSpPr>
        <p:spPr bwMode="auto">
          <a:xfrm>
            <a:off x="179512" y="908720"/>
            <a:ext cx="8712968" cy="5170646"/>
          </a:xfrm>
          <a:prstGeom prst="rect">
            <a:avLst/>
          </a:prstGeom>
          <a:noFill/>
          <a:ln>
            <a:noFill/>
          </a:ln>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a:buFont typeface="Wingdings" panose="05000000000000000000" pitchFamily="2" charset="2"/>
              <a:buChar char="q"/>
            </a:pPr>
            <a:r>
              <a:rPr lang="es-MX" sz="2200" b="1" dirty="0">
                <a:solidFill>
                  <a:srgbClr val="0070C0"/>
                </a:solidFill>
                <a:latin typeface="Arial" panose="020B0604020202020204" pitchFamily="34" charset="0"/>
                <a:cs typeface="Arial" panose="020B0604020202020204" pitchFamily="34" charset="0"/>
              </a:rPr>
              <a:t>SUMA DE CUADRADOS TOTAL. Mide la variabilidad total en los datos.</a:t>
            </a:r>
          </a:p>
          <a:p>
            <a:r>
              <a:rPr lang="es-MX" sz="2200" b="1" dirty="0">
                <a:solidFill>
                  <a:srgbClr val="0070C0"/>
                </a:solidFill>
                <a:latin typeface="Arial" panose="020B0604020202020204" pitchFamily="34" charset="0"/>
                <a:cs typeface="Arial" panose="020B0604020202020204" pitchFamily="34" charset="0"/>
              </a:rPr>
              <a:t>    (23 - 38.53)</a:t>
            </a:r>
            <a:r>
              <a:rPr lang="es-MX" sz="2200" b="1" baseline="30000" dirty="0">
                <a:solidFill>
                  <a:srgbClr val="0070C0"/>
                </a:solidFill>
                <a:latin typeface="Arial" panose="020B0604020202020204" pitchFamily="34" charset="0"/>
                <a:cs typeface="Arial" panose="020B0604020202020204" pitchFamily="34" charset="0"/>
              </a:rPr>
              <a:t>2</a:t>
            </a:r>
            <a:r>
              <a:rPr lang="es-MX" sz="2200" b="1" dirty="0">
                <a:solidFill>
                  <a:srgbClr val="0070C0"/>
                </a:solidFill>
                <a:latin typeface="Arial" panose="020B0604020202020204" pitchFamily="34" charset="0"/>
                <a:cs typeface="Arial" panose="020B0604020202020204" pitchFamily="34" charset="0"/>
              </a:rPr>
              <a:t> + (28 - 38.53)</a:t>
            </a:r>
            <a:r>
              <a:rPr lang="es-MX" sz="2200" b="1" baseline="30000" dirty="0">
                <a:solidFill>
                  <a:srgbClr val="0070C0"/>
                </a:solidFill>
                <a:latin typeface="Arial" panose="020B0604020202020204" pitchFamily="34" charset="0"/>
                <a:cs typeface="Arial" panose="020B0604020202020204" pitchFamily="34" charset="0"/>
              </a:rPr>
              <a:t>2</a:t>
            </a:r>
            <a:r>
              <a:rPr lang="es-MX" sz="2200" b="1" dirty="0">
                <a:solidFill>
                  <a:srgbClr val="0070C0"/>
                </a:solidFill>
                <a:latin typeface="Arial" panose="020B0604020202020204" pitchFamily="34" charset="0"/>
                <a:cs typeface="Arial" panose="020B0604020202020204" pitchFamily="34" charset="0"/>
              </a:rPr>
              <a:t> + . . . + (34 - 38.53)</a:t>
            </a:r>
            <a:r>
              <a:rPr lang="es-MX" sz="2200" b="1" baseline="30000" dirty="0">
                <a:solidFill>
                  <a:srgbClr val="0070C0"/>
                </a:solidFill>
                <a:latin typeface="Arial" panose="020B0604020202020204" pitchFamily="34" charset="0"/>
                <a:cs typeface="Arial" panose="020B0604020202020204" pitchFamily="34" charset="0"/>
              </a:rPr>
              <a:t>2  </a:t>
            </a:r>
            <a:r>
              <a:rPr lang="es-MX" sz="2200" b="1" dirty="0">
                <a:solidFill>
                  <a:srgbClr val="0070C0"/>
                </a:solidFill>
                <a:latin typeface="Arial" panose="020B0604020202020204" pitchFamily="34" charset="0"/>
                <a:cs typeface="Arial" panose="020B0604020202020204" pitchFamily="34" charset="0"/>
              </a:rPr>
              <a:t>= 2409.5</a:t>
            </a:r>
          </a:p>
          <a:p>
            <a:endParaRPr lang="es-MX" sz="2200" b="1" dirty="0">
              <a:solidFill>
                <a:srgbClr val="0070C0"/>
              </a:solidFill>
              <a:latin typeface="Arial" panose="020B0604020202020204" pitchFamily="34" charset="0"/>
              <a:cs typeface="Arial" panose="020B0604020202020204" pitchFamily="34" charset="0"/>
            </a:endParaRPr>
          </a:p>
          <a:p>
            <a:r>
              <a:rPr lang="es-MX" sz="2200" b="1" dirty="0">
                <a:solidFill>
                  <a:srgbClr val="0070C0"/>
                </a:solidFill>
                <a:latin typeface="Arial" panose="020B0604020202020204" pitchFamily="34" charset="0"/>
                <a:cs typeface="Arial" panose="020B0604020202020204" pitchFamily="34" charset="0"/>
              </a:rPr>
              <a:t>     GRADOS DE LIBERTAD. Número de datos menos uno.</a:t>
            </a:r>
          </a:p>
          <a:p>
            <a:r>
              <a:rPr lang="es-MX" sz="2200" b="1" dirty="0">
                <a:solidFill>
                  <a:srgbClr val="0070C0"/>
                </a:solidFill>
                <a:latin typeface="Arial" panose="020B0604020202020204" pitchFamily="34" charset="0"/>
                <a:cs typeface="Arial" panose="020B0604020202020204" pitchFamily="34" charset="0"/>
              </a:rPr>
              <a:t>                                                        (30 - 1) = 29 </a:t>
            </a:r>
          </a:p>
          <a:p>
            <a:endParaRPr lang="es-MX" sz="2200" b="1"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q"/>
            </a:pPr>
            <a:r>
              <a:rPr lang="es-MX" sz="2200" b="1" dirty="0">
                <a:solidFill>
                  <a:srgbClr val="0070C0"/>
                </a:solidFill>
                <a:latin typeface="Arial" panose="020B0604020202020204" pitchFamily="34" charset="0"/>
                <a:cs typeface="Arial" panose="020B0604020202020204" pitchFamily="34" charset="0"/>
              </a:rPr>
              <a:t>SUMA DE CUADRADOS DE TRATAMIENTOS. Mide la variabilidad asociada a cada tipo de envase (tratamiento). (Diferencia entre envases).</a:t>
            </a:r>
          </a:p>
          <a:p>
            <a:endParaRPr lang="es-MX" sz="2200" b="1" dirty="0">
              <a:solidFill>
                <a:srgbClr val="0070C0"/>
              </a:solidFill>
              <a:latin typeface="Arial" panose="020B0604020202020204" pitchFamily="34" charset="0"/>
              <a:cs typeface="Arial" panose="020B0604020202020204" pitchFamily="34" charset="0"/>
            </a:endParaRPr>
          </a:p>
          <a:p>
            <a:r>
              <a:rPr lang="es-MX" sz="2200" b="1" dirty="0">
                <a:solidFill>
                  <a:srgbClr val="0070C0"/>
                </a:solidFill>
                <a:latin typeface="Arial" panose="020B0604020202020204" pitchFamily="34" charset="0"/>
                <a:cs typeface="Arial" panose="020B0604020202020204" pitchFamily="34" charset="0"/>
              </a:rPr>
              <a:t>   10 (31 - 38.53)</a:t>
            </a:r>
            <a:r>
              <a:rPr lang="es-MX" sz="2200" b="1" baseline="30000" dirty="0">
                <a:solidFill>
                  <a:srgbClr val="0070C0"/>
                </a:solidFill>
                <a:latin typeface="Arial" panose="020B0604020202020204" pitchFamily="34" charset="0"/>
                <a:cs typeface="Arial" panose="020B0604020202020204" pitchFamily="34" charset="0"/>
              </a:rPr>
              <a:t>2 </a:t>
            </a:r>
            <a:r>
              <a:rPr lang="es-MX" sz="2200" b="1" dirty="0">
                <a:solidFill>
                  <a:srgbClr val="0070C0"/>
                </a:solidFill>
                <a:latin typeface="Arial" panose="020B0604020202020204" pitchFamily="34" charset="0"/>
                <a:cs typeface="Arial" panose="020B0604020202020204" pitchFamily="34" charset="0"/>
              </a:rPr>
              <a:t>+ 10 (41.3 - 38.53)</a:t>
            </a:r>
            <a:r>
              <a:rPr lang="es-MX" sz="2200" b="1" baseline="30000" dirty="0">
                <a:solidFill>
                  <a:srgbClr val="0070C0"/>
                </a:solidFill>
                <a:latin typeface="Arial" panose="020B0604020202020204" pitchFamily="34" charset="0"/>
                <a:cs typeface="Arial" panose="020B0604020202020204" pitchFamily="34" charset="0"/>
              </a:rPr>
              <a:t>2 </a:t>
            </a:r>
            <a:r>
              <a:rPr lang="es-MX" sz="2200" b="1" dirty="0">
                <a:solidFill>
                  <a:srgbClr val="0070C0"/>
                </a:solidFill>
                <a:latin typeface="Arial" panose="020B0604020202020204" pitchFamily="34" charset="0"/>
                <a:cs typeface="Arial" panose="020B0604020202020204" pitchFamily="34" charset="0"/>
              </a:rPr>
              <a:t>+ 10 (43.3 - 38.53)</a:t>
            </a:r>
            <a:r>
              <a:rPr lang="es-MX" sz="2200" b="1" baseline="30000" dirty="0">
                <a:solidFill>
                  <a:srgbClr val="0070C0"/>
                </a:solidFill>
                <a:latin typeface="Arial" panose="020B0604020202020204" pitchFamily="34" charset="0"/>
                <a:cs typeface="Arial" panose="020B0604020202020204" pitchFamily="34" charset="0"/>
              </a:rPr>
              <a:t>2 </a:t>
            </a:r>
            <a:r>
              <a:rPr lang="es-MX" sz="2200" b="1" dirty="0">
                <a:solidFill>
                  <a:srgbClr val="0070C0"/>
                </a:solidFill>
                <a:latin typeface="Arial" panose="020B0604020202020204" pitchFamily="34" charset="0"/>
                <a:cs typeface="Arial" panose="020B0604020202020204" pitchFamily="34" charset="0"/>
              </a:rPr>
              <a:t> =  871.3 </a:t>
            </a:r>
          </a:p>
          <a:p>
            <a:endParaRPr lang="es-MX" sz="2200" b="1" dirty="0">
              <a:solidFill>
                <a:srgbClr val="0070C0"/>
              </a:solidFill>
              <a:latin typeface="Arial" panose="020B0604020202020204" pitchFamily="34" charset="0"/>
              <a:cs typeface="Arial" panose="020B0604020202020204" pitchFamily="34" charset="0"/>
            </a:endParaRPr>
          </a:p>
          <a:p>
            <a:r>
              <a:rPr lang="es-MX" sz="2200" b="1" dirty="0">
                <a:solidFill>
                  <a:srgbClr val="0070C0"/>
                </a:solidFill>
                <a:latin typeface="Arial" panose="020B0604020202020204" pitchFamily="34" charset="0"/>
                <a:cs typeface="Arial" panose="020B0604020202020204" pitchFamily="34" charset="0"/>
              </a:rPr>
              <a:t>GRADOS DE LIBERTAD. Número de tratamientos menos uno.          </a:t>
            </a:r>
          </a:p>
          <a:p>
            <a:r>
              <a:rPr lang="es-MX" sz="2200" b="1" dirty="0">
                <a:solidFill>
                  <a:srgbClr val="0070C0"/>
                </a:solidFill>
                <a:latin typeface="Arial" panose="020B0604020202020204" pitchFamily="34" charset="0"/>
                <a:cs typeface="Arial" panose="020B0604020202020204" pitchFamily="34" charset="0"/>
              </a:rPr>
              <a:t>                                                     (3 - 1) =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07504" y="908720"/>
            <a:ext cx="8820472" cy="4585871"/>
          </a:xfrm>
          <a:prstGeom prst="rect">
            <a:avLst/>
          </a:prstGeom>
          <a:noFill/>
          <a:ln>
            <a:noFill/>
          </a:ln>
          <a:extLst/>
        </p:spPr>
        <p:txBody>
          <a:bodyPr wrap="square">
            <a:spAutoFit/>
          </a:bodyPr>
          <a:lstStyle/>
          <a:p>
            <a:pPr marL="342900" indent="-342900" algn="just">
              <a:buFont typeface="Wingdings" panose="05000000000000000000" pitchFamily="2" charset="2"/>
              <a:buChar char="q"/>
            </a:pPr>
            <a:r>
              <a:rPr lang="es-MX" sz="2200" b="1" dirty="0">
                <a:solidFill>
                  <a:srgbClr val="0070C0"/>
                </a:solidFill>
              </a:rPr>
              <a:t>SUMA DE CUADRADOS RESIDUAL (ERROR). Variabilidad que no es debida a las diferencias entre tipo de envase (variabilidad interna en cada tipo de envase y errores de medida, ...)</a:t>
            </a:r>
          </a:p>
          <a:p>
            <a:pPr algn="just"/>
            <a:endParaRPr lang="es-MX" sz="2200" b="1" dirty="0">
              <a:solidFill>
                <a:srgbClr val="0070C0"/>
              </a:solidFill>
            </a:endParaRPr>
          </a:p>
          <a:p>
            <a:r>
              <a:rPr lang="es-MX" b="1" dirty="0">
                <a:solidFill>
                  <a:srgbClr val="0070C0"/>
                </a:solidFill>
              </a:rPr>
              <a:t>(23 - 31.0)</a:t>
            </a:r>
            <a:r>
              <a:rPr lang="es-MX" b="1" baseline="30000" dirty="0">
                <a:solidFill>
                  <a:srgbClr val="0070C0"/>
                </a:solidFill>
              </a:rPr>
              <a:t>2</a:t>
            </a:r>
            <a:r>
              <a:rPr lang="es-MX" b="1" dirty="0">
                <a:solidFill>
                  <a:srgbClr val="0070C0"/>
                </a:solidFill>
              </a:rPr>
              <a:t> +. . .+ (36 - 31.0)</a:t>
            </a:r>
            <a:r>
              <a:rPr lang="es-MX" b="1" baseline="30000" dirty="0">
                <a:solidFill>
                  <a:srgbClr val="0070C0"/>
                </a:solidFill>
              </a:rPr>
              <a:t>2</a:t>
            </a:r>
            <a:r>
              <a:rPr lang="es-MX" b="1" dirty="0">
                <a:solidFill>
                  <a:srgbClr val="0070C0"/>
                </a:solidFill>
              </a:rPr>
              <a:t> + (35 - 41.3)</a:t>
            </a:r>
            <a:r>
              <a:rPr lang="es-MX" b="1" baseline="30000" dirty="0">
                <a:solidFill>
                  <a:srgbClr val="0070C0"/>
                </a:solidFill>
              </a:rPr>
              <a:t>2</a:t>
            </a:r>
            <a:r>
              <a:rPr lang="es-MX" b="1" dirty="0">
                <a:solidFill>
                  <a:srgbClr val="0070C0"/>
                </a:solidFill>
              </a:rPr>
              <a:t> +. . .+ (52 - 41.3)</a:t>
            </a:r>
            <a:r>
              <a:rPr lang="es-MX" b="1" baseline="30000" dirty="0">
                <a:solidFill>
                  <a:srgbClr val="0070C0"/>
                </a:solidFill>
              </a:rPr>
              <a:t>2</a:t>
            </a:r>
            <a:r>
              <a:rPr lang="es-MX" b="1" dirty="0">
                <a:solidFill>
                  <a:srgbClr val="0070C0"/>
                </a:solidFill>
              </a:rPr>
              <a:t> +</a:t>
            </a:r>
          </a:p>
          <a:p>
            <a:r>
              <a:rPr lang="es-MX" b="1" dirty="0">
                <a:solidFill>
                  <a:srgbClr val="0070C0"/>
                </a:solidFill>
              </a:rPr>
              <a:t> (50 - 43.3)</a:t>
            </a:r>
            <a:r>
              <a:rPr lang="es-MX" b="1" baseline="30000" dirty="0">
                <a:solidFill>
                  <a:srgbClr val="0070C0"/>
                </a:solidFill>
              </a:rPr>
              <a:t>2</a:t>
            </a:r>
            <a:r>
              <a:rPr lang="es-MX" b="1" dirty="0">
                <a:solidFill>
                  <a:srgbClr val="0070C0"/>
                </a:solidFill>
              </a:rPr>
              <a:t> +. . .+ (34 - 43.3)</a:t>
            </a:r>
            <a:r>
              <a:rPr lang="es-MX" b="1" baseline="30000" dirty="0">
                <a:solidFill>
                  <a:srgbClr val="0070C0"/>
                </a:solidFill>
              </a:rPr>
              <a:t>2</a:t>
            </a:r>
            <a:r>
              <a:rPr lang="es-MX" b="1" dirty="0">
                <a:solidFill>
                  <a:srgbClr val="0070C0"/>
                </a:solidFill>
              </a:rPr>
              <a:t> = 1538.2                      </a:t>
            </a:r>
          </a:p>
          <a:p>
            <a:endParaRPr lang="es-MX" b="1" dirty="0">
              <a:solidFill>
                <a:srgbClr val="0070C0"/>
              </a:solidFill>
            </a:endParaRPr>
          </a:p>
          <a:p>
            <a:r>
              <a:rPr lang="es-MX" sz="1800" b="1" dirty="0">
                <a:solidFill>
                  <a:srgbClr val="0070C0"/>
                </a:solidFill>
              </a:rPr>
              <a:t>GRADOS DE LIBERTAD=TOTAL DE DATOS – NUMERO DE TRATAMIENTOS</a:t>
            </a:r>
          </a:p>
          <a:p>
            <a:endParaRPr lang="es-MX" sz="1800" b="1" dirty="0">
              <a:solidFill>
                <a:srgbClr val="0070C0"/>
              </a:solidFill>
            </a:endParaRPr>
          </a:p>
          <a:p>
            <a:pPr algn="ctr"/>
            <a:r>
              <a:rPr lang="es-MX" b="1" dirty="0">
                <a:solidFill>
                  <a:srgbClr val="0070C0"/>
                </a:solidFill>
              </a:rPr>
              <a:t>30-3=27</a:t>
            </a:r>
          </a:p>
          <a:p>
            <a:pPr algn="ctr"/>
            <a:r>
              <a:rPr lang="es-MX" b="1" dirty="0" err="1">
                <a:solidFill>
                  <a:srgbClr val="0070C0"/>
                </a:solidFill>
              </a:rPr>
              <a:t>SCtotal</a:t>
            </a:r>
            <a:r>
              <a:rPr lang="es-MX" b="1" dirty="0">
                <a:solidFill>
                  <a:srgbClr val="0070C0"/>
                </a:solidFill>
              </a:rPr>
              <a:t> = </a:t>
            </a:r>
            <a:r>
              <a:rPr lang="es-MX" b="1" dirty="0" err="1">
                <a:solidFill>
                  <a:srgbClr val="0070C0"/>
                </a:solidFill>
              </a:rPr>
              <a:t>SCtratamiento</a:t>
            </a:r>
            <a:r>
              <a:rPr lang="es-MX" b="1" dirty="0">
                <a:solidFill>
                  <a:srgbClr val="0070C0"/>
                </a:solidFill>
              </a:rPr>
              <a:t> + </a:t>
            </a:r>
            <a:r>
              <a:rPr lang="es-MX" b="1" dirty="0" err="1">
                <a:solidFill>
                  <a:srgbClr val="0070C0"/>
                </a:solidFill>
              </a:rPr>
              <a:t>SCresidual</a:t>
            </a:r>
            <a:r>
              <a:rPr lang="es-MX" b="1" dirty="0">
                <a:solidFill>
                  <a:srgbClr val="0070C0"/>
                </a:solidFill>
              </a:rPr>
              <a:t> </a:t>
            </a:r>
          </a:p>
          <a:p>
            <a:endParaRPr lang="es-MX" b="1" dirty="0">
              <a:solidFill>
                <a:srgbClr val="0070C0"/>
              </a:solidFill>
            </a:endParaRPr>
          </a:p>
          <a:p>
            <a:pPr algn="ctr"/>
            <a:r>
              <a:rPr lang="es-MX" b="1" dirty="0">
                <a:solidFill>
                  <a:srgbClr val="0070C0"/>
                </a:solidFill>
              </a:rPr>
              <a:t>     (2409.5=871.3+1538.2)</a:t>
            </a:r>
            <a:r>
              <a:rPr lang="es-MX" dirty="0">
                <a:solidFill>
                  <a:srgbClr val="0070C0"/>
                </a:solidFil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55650" y="692150"/>
            <a:ext cx="7488238" cy="5816977"/>
          </a:xfrm>
          <a:prstGeom prst="rect">
            <a:avLst/>
          </a:prstGeom>
          <a:noFill/>
          <a:ln>
            <a:noFill/>
          </a:ln>
          <a:extLst/>
        </p:spPr>
        <p:txBody>
          <a:bodyPr>
            <a:spAutoFit/>
          </a:bodyPr>
          <a:lstStyle/>
          <a:p>
            <a:pPr marL="342900" indent="-342900">
              <a:buFont typeface="Wingdings" panose="05000000000000000000" pitchFamily="2" charset="2"/>
              <a:buChar char="q"/>
            </a:pPr>
            <a:r>
              <a:rPr lang="es-MX" b="1" dirty="0">
                <a:solidFill>
                  <a:srgbClr val="0070C0"/>
                </a:solidFill>
              </a:rPr>
              <a:t>Cuadrados Medios de los tratamientos</a:t>
            </a:r>
          </a:p>
          <a:p>
            <a:r>
              <a:rPr lang="es-MX" b="1" dirty="0" err="1">
                <a:solidFill>
                  <a:srgbClr val="0070C0"/>
                </a:solidFill>
              </a:rPr>
              <a:t>CM</a:t>
            </a:r>
            <a:r>
              <a:rPr lang="es-MX" dirty="0" err="1">
                <a:solidFill>
                  <a:srgbClr val="0070C0"/>
                </a:solidFill>
              </a:rPr>
              <a:t>tratamientos</a:t>
            </a:r>
            <a:r>
              <a:rPr lang="es-MX" dirty="0">
                <a:solidFill>
                  <a:srgbClr val="0070C0"/>
                </a:solidFill>
              </a:rPr>
              <a:t> = </a:t>
            </a:r>
            <a:r>
              <a:rPr lang="es-MX" dirty="0" err="1">
                <a:solidFill>
                  <a:srgbClr val="0070C0"/>
                </a:solidFill>
              </a:rPr>
              <a:t>SCtratamientos</a:t>
            </a:r>
            <a:r>
              <a:rPr lang="es-MX" dirty="0">
                <a:solidFill>
                  <a:srgbClr val="0070C0"/>
                </a:solidFill>
              </a:rPr>
              <a:t>/ Grados de Libertad</a:t>
            </a:r>
            <a:endParaRPr lang="es-MX" b="1" dirty="0">
              <a:solidFill>
                <a:srgbClr val="0070C0"/>
              </a:solidFill>
            </a:endParaRPr>
          </a:p>
          <a:p>
            <a:r>
              <a:rPr lang="es-MX" b="1" dirty="0" err="1">
                <a:solidFill>
                  <a:srgbClr val="0070C0"/>
                </a:solidFill>
              </a:rPr>
              <a:t>CM</a:t>
            </a:r>
            <a:r>
              <a:rPr lang="es-MX" dirty="0" err="1">
                <a:solidFill>
                  <a:srgbClr val="0070C0"/>
                </a:solidFill>
              </a:rPr>
              <a:t>tratamiento</a:t>
            </a:r>
            <a:r>
              <a:rPr lang="es-MX" dirty="0">
                <a:solidFill>
                  <a:srgbClr val="0070C0"/>
                </a:solidFill>
              </a:rPr>
              <a:t> = 871.3 /2= 435.65</a:t>
            </a:r>
          </a:p>
          <a:p>
            <a:endParaRPr lang="es-MX" dirty="0">
              <a:solidFill>
                <a:srgbClr val="0070C0"/>
              </a:solidFill>
            </a:endParaRPr>
          </a:p>
          <a:p>
            <a:pPr marL="342900" indent="-342900">
              <a:buFont typeface="Wingdings" panose="05000000000000000000" pitchFamily="2" charset="2"/>
              <a:buChar char="q"/>
            </a:pPr>
            <a:r>
              <a:rPr lang="es-MX" b="1" dirty="0">
                <a:solidFill>
                  <a:srgbClr val="0070C0"/>
                </a:solidFill>
              </a:rPr>
              <a:t>Cuadrados Medios del Error</a:t>
            </a:r>
          </a:p>
          <a:p>
            <a:r>
              <a:rPr lang="es-MX" b="1" dirty="0" err="1">
                <a:solidFill>
                  <a:srgbClr val="0070C0"/>
                </a:solidFill>
              </a:rPr>
              <a:t>CM</a:t>
            </a:r>
            <a:r>
              <a:rPr lang="es-MX" dirty="0" err="1">
                <a:solidFill>
                  <a:srgbClr val="0070C0"/>
                </a:solidFill>
              </a:rPr>
              <a:t>error</a:t>
            </a:r>
            <a:r>
              <a:rPr lang="es-MX" b="1" dirty="0">
                <a:solidFill>
                  <a:srgbClr val="0070C0"/>
                </a:solidFill>
              </a:rPr>
              <a:t>= </a:t>
            </a:r>
            <a:r>
              <a:rPr lang="es-MX" dirty="0" err="1">
                <a:solidFill>
                  <a:srgbClr val="0070C0"/>
                </a:solidFill>
              </a:rPr>
              <a:t>SCerror</a:t>
            </a:r>
            <a:r>
              <a:rPr lang="es-MX" dirty="0">
                <a:solidFill>
                  <a:srgbClr val="0070C0"/>
                </a:solidFill>
              </a:rPr>
              <a:t>/ Grados de Libertad</a:t>
            </a:r>
          </a:p>
          <a:p>
            <a:r>
              <a:rPr lang="es-MX" b="1" dirty="0" err="1">
                <a:solidFill>
                  <a:srgbClr val="0070C0"/>
                </a:solidFill>
              </a:rPr>
              <a:t>CMerror</a:t>
            </a:r>
            <a:r>
              <a:rPr lang="es-MX" b="1" dirty="0">
                <a:solidFill>
                  <a:srgbClr val="0070C0"/>
                </a:solidFill>
              </a:rPr>
              <a:t>= </a:t>
            </a:r>
            <a:r>
              <a:rPr lang="es-MX" dirty="0">
                <a:solidFill>
                  <a:srgbClr val="0070C0"/>
                </a:solidFill>
              </a:rPr>
              <a:t>1538.2 /27= 56.97</a:t>
            </a:r>
          </a:p>
          <a:p>
            <a:endParaRPr lang="es-MX" dirty="0">
              <a:solidFill>
                <a:srgbClr val="0070C0"/>
              </a:solidFill>
            </a:endParaRPr>
          </a:p>
          <a:p>
            <a:r>
              <a:rPr lang="es-MX" dirty="0">
                <a:solidFill>
                  <a:srgbClr val="0070C0"/>
                </a:solidFill>
              </a:rPr>
              <a:t>	Al comparar </a:t>
            </a:r>
            <a:r>
              <a:rPr lang="es-MX" b="1" dirty="0" err="1">
                <a:solidFill>
                  <a:srgbClr val="0070C0"/>
                </a:solidFill>
              </a:rPr>
              <a:t>CM</a:t>
            </a:r>
            <a:r>
              <a:rPr lang="es-MX" dirty="0" err="1">
                <a:solidFill>
                  <a:srgbClr val="0070C0"/>
                </a:solidFill>
              </a:rPr>
              <a:t>tratamiento</a:t>
            </a:r>
            <a:r>
              <a:rPr lang="es-MX" b="1" dirty="0">
                <a:solidFill>
                  <a:srgbClr val="0070C0"/>
                </a:solidFill>
              </a:rPr>
              <a:t> </a:t>
            </a:r>
            <a:r>
              <a:rPr lang="es-MX" dirty="0">
                <a:solidFill>
                  <a:srgbClr val="0070C0"/>
                </a:solidFill>
              </a:rPr>
              <a:t>con el </a:t>
            </a:r>
            <a:r>
              <a:rPr lang="es-MX" b="1" dirty="0" err="1">
                <a:solidFill>
                  <a:srgbClr val="0070C0"/>
                </a:solidFill>
              </a:rPr>
              <a:t>CM</a:t>
            </a:r>
            <a:r>
              <a:rPr lang="es-MX" dirty="0" err="1">
                <a:solidFill>
                  <a:srgbClr val="0070C0"/>
                </a:solidFill>
              </a:rPr>
              <a:t>error</a:t>
            </a:r>
            <a:r>
              <a:rPr lang="es-MX" dirty="0">
                <a:solidFill>
                  <a:srgbClr val="0070C0"/>
                </a:solidFill>
              </a:rPr>
              <a:t> se puede ver si existe un efecto significativo o no.</a:t>
            </a:r>
          </a:p>
          <a:p>
            <a:endParaRPr lang="es-MX" dirty="0">
              <a:solidFill>
                <a:srgbClr val="0070C0"/>
              </a:solidFill>
            </a:endParaRPr>
          </a:p>
          <a:p>
            <a:pPr marL="342900" indent="-342900">
              <a:buFont typeface="Wingdings" panose="05000000000000000000" pitchFamily="2" charset="2"/>
              <a:buChar char="q"/>
            </a:pPr>
            <a:r>
              <a:rPr lang="es-MX" b="1" dirty="0" err="1">
                <a:solidFill>
                  <a:srgbClr val="0070C0"/>
                </a:solidFill>
              </a:rPr>
              <a:t>Fcalculada</a:t>
            </a:r>
            <a:r>
              <a:rPr lang="es-MX" b="1" dirty="0">
                <a:solidFill>
                  <a:srgbClr val="0070C0"/>
                </a:solidFill>
              </a:rPr>
              <a:t>= </a:t>
            </a:r>
            <a:r>
              <a:rPr lang="es-MX" b="1" dirty="0" err="1">
                <a:solidFill>
                  <a:srgbClr val="0070C0"/>
                </a:solidFill>
              </a:rPr>
              <a:t>CMtratamiento</a:t>
            </a:r>
            <a:r>
              <a:rPr lang="es-MX" b="1" dirty="0">
                <a:solidFill>
                  <a:srgbClr val="0070C0"/>
                </a:solidFill>
              </a:rPr>
              <a:t> /  </a:t>
            </a:r>
            <a:r>
              <a:rPr lang="es-MX" b="1" dirty="0" err="1">
                <a:solidFill>
                  <a:srgbClr val="0070C0"/>
                </a:solidFill>
              </a:rPr>
              <a:t>CMerror</a:t>
            </a:r>
            <a:endParaRPr lang="es-MX" b="1" dirty="0">
              <a:solidFill>
                <a:srgbClr val="0070C0"/>
              </a:solidFill>
            </a:endParaRPr>
          </a:p>
          <a:p>
            <a:endParaRPr lang="es-MX" b="1" dirty="0">
              <a:solidFill>
                <a:srgbClr val="0070C0"/>
              </a:solidFill>
            </a:endParaRPr>
          </a:p>
          <a:p>
            <a:r>
              <a:rPr lang="es-MX" b="1" dirty="0" err="1">
                <a:solidFill>
                  <a:srgbClr val="0070C0"/>
                </a:solidFill>
              </a:rPr>
              <a:t>Fcalculada</a:t>
            </a:r>
            <a:r>
              <a:rPr lang="es-MX" b="1" dirty="0">
                <a:solidFill>
                  <a:srgbClr val="0070C0"/>
                </a:solidFill>
              </a:rPr>
              <a:t> = 435.65 / 56.97 = 7.6</a:t>
            </a:r>
          </a:p>
          <a:p>
            <a:pPr>
              <a:spcBef>
                <a:spcPct val="50000"/>
              </a:spcBef>
            </a:pPr>
            <a:endParaRPr lang="es-MX"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397093396"/>
              </p:ext>
            </p:extLst>
          </p:nvPr>
        </p:nvGraphicFramePr>
        <p:xfrm>
          <a:off x="225425" y="1125538"/>
          <a:ext cx="8496300" cy="3500743"/>
        </p:xfrm>
        <a:graphic>
          <a:graphicData uri="http://schemas.openxmlformats.org/drawingml/2006/table">
            <a:tbl>
              <a:tblPr firstRow="1" firstCol="1" bandRow="1"/>
              <a:tblGrid>
                <a:gridCol w="1867360">
                  <a:extLst>
                    <a:ext uri="{9D8B030D-6E8A-4147-A177-3AD203B41FA5}">
                      <a16:colId xmlns:a16="http://schemas.microsoft.com/office/drawing/2014/main" val="20000"/>
                    </a:ext>
                  </a:extLst>
                </a:gridCol>
                <a:gridCol w="1399393">
                  <a:extLst>
                    <a:ext uri="{9D8B030D-6E8A-4147-A177-3AD203B41FA5}">
                      <a16:colId xmlns:a16="http://schemas.microsoft.com/office/drawing/2014/main" val="20001"/>
                    </a:ext>
                  </a:extLst>
                </a:gridCol>
                <a:gridCol w="828706">
                  <a:extLst>
                    <a:ext uri="{9D8B030D-6E8A-4147-A177-3AD203B41FA5}">
                      <a16:colId xmlns:a16="http://schemas.microsoft.com/office/drawing/2014/main" val="20002"/>
                    </a:ext>
                  </a:extLst>
                </a:gridCol>
                <a:gridCol w="1331370">
                  <a:extLst>
                    <a:ext uri="{9D8B030D-6E8A-4147-A177-3AD203B41FA5}">
                      <a16:colId xmlns:a16="http://schemas.microsoft.com/office/drawing/2014/main" val="20003"/>
                    </a:ext>
                  </a:extLst>
                </a:gridCol>
                <a:gridCol w="1152041">
                  <a:extLst>
                    <a:ext uri="{9D8B030D-6E8A-4147-A177-3AD203B41FA5}">
                      <a16:colId xmlns:a16="http://schemas.microsoft.com/office/drawing/2014/main" val="20004"/>
                    </a:ext>
                  </a:extLst>
                </a:gridCol>
                <a:gridCol w="1917430">
                  <a:extLst>
                    <a:ext uri="{9D8B030D-6E8A-4147-A177-3AD203B41FA5}">
                      <a16:colId xmlns:a16="http://schemas.microsoft.com/office/drawing/2014/main" val="20005"/>
                    </a:ext>
                  </a:extLst>
                </a:gridCol>
              </a:tblGrid>
              <a:tr h="822654">
                <a:tc>
                  <a:txBody>
                    <a:bodyPr/>
                    <a:lstStyle/>
                    <a:p>
                      <a:pPr>
                        <a:spcAft>
                          <a:spcPts val="0"/>
                        </a:spcAft>
                      </a:pPr>
                      <a:r>
                        <a:rPr lang="es-MX" sz="2000" b="1" dirty="0">
                          <a:solidFill>
                            <a:srgbClr val="0070C0"/>
                          </a:solidFill>
                          <a:effectLst/>
                          <a:latin typeface="Times New Roman"/>
                          <a:ea typeface="Times New Roman"/>
                        </a:rPr>
                        <a:t>Fuente</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dirty="0">
                          <a:solidFill>
                            <a:srgbClr val="0070C0"/>
                          </a:solidFill>
                          <a:effectLst/>
                          <a:latin typeface="Times New Roman"/>
                          <a:ea typeface="Times New Roman"/>
                        </a:rPr>
                        <a:t>Suma de Cuadrados</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0070C0"/>
                          </a:solidFill>
                          <a:effectLst/>
                          <a:latin typeface="Times New Roman"/>
                          <a:ea typeface="Times New Roman"/>
                        </a:rPr>
                        <a:t>Gl</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0070C0"/>
                          </a:solidFill>
                          <a:effectLst/>
                          <a:latin typeface="Times New Roman"/>
                          <a:ea typeface="Times New Roman"/>
                        </a:rPr>
                        <a:t>Cuadrado Medio</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0070C0"/>
                          </a:solidFill>
                          <a:effectLst/>
                          <a:latin typeface="Times New Roman"/>
                          <a:ea typeface="Times New Roman"/>
                        </a:rPr>
                        <a:t>Razón-F</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solidFill>
                            <a:srgbClr val="0070C0"/>
                          </a:solidFill>
                          <a:effectLst/>
                          <a:latin typeface="Times New Roman"/>
                          <a:ea typeface="Times New Roman"/>
                        </a:rPr>
                        <a:t>Valor</a:t>
                      </a:r>
                      <a:r>
                        <a:rPr lang="es-MX" sz="1800" b="1" baseline="0" dirty="0">
                          <a:solidFill>
                            <a:srgbClr val="0070C0"/>
                          </a:solidFill>
                          <a:effectLst/>
                          <a:latin typeface="Times New Roman"/>
                          <a:ea typeface="Times New Roman"/>
                        </a:rPr>
                        <a:t> de </a:t>
                      </a:r>
                      <a:r>
                        <a:rPr lang="es-MX" sz="1800" b="1" dirty="0">
                          <a:solidFill>
                            <a:srgbClr val="0070C0"/>
                          </a:solidFill>
                          <a:effectLst/>
                          <a:latin typeface="Times New Roman"/>
                          <a:ea typeface="Times New Roman"/>
                        </a:rPr>
                        <a:t>P=</a:t>
                      </a:r>
                      <a:r>
                        <a:rPr lang="es-MX" sz="1800" b="1" dirty="0">
                          <a:solidFill>
                            <a:srgbClr val="0070C0"/>
                          </a:solidFill>
                          <a:effectLst/>
                          <a:latin typeface="+mn-lt"/>
                          <a:ea typeface="Times New Roman"/>
                        </a:rPr>
                        <a:t>P(F=7.65)</a:t>
                      </a:r>
                    </a:p>
                    <a:p>
                      <a:pPr>
                        <a:spcAft>
                          <a:spcPts val="0"/>
                        </a:spcAft>
                      </a:pPr>
                      <a:endParaRPr lang="es-MX" sz="1800" b="1" dirty="0">
                        <a:solidFill>
                          <a:srgbClr val="0070C0"/>
                        </a:solidFill>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5405">
                <a:tc>
                  <a:txBody>
                    <a:bodyPr/>
                    <a:lstStyle/>
                    <a:p>
                      <a:pPr>
                        <a:spcAft>
                          <a:spcPts val="0"/>
                        </a:spcAft>
                      </a:pPr>
                      <a:r>
                        <a:rPr lang="es-MX" sz="2000" b="1">
                          <a:solidFill>
                            <a:srgbClr val="0070C0"/>
                          </a:solidFill>
                          <a:effectLst/>
                          <a:latin typeface="Times New Roman"/>
                          <a:ea typeface="Times New Roman"/>
                        </a:rPr>
                        <a:t>EFECTOS PRINCIPALES</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0070C0"/>
                          </a:solidFill>
                          <a:effectLst/>
                          <a:latin typeface="Times New Roman"/>
                          <a:ea typeface="Times New Roman"/>
                        </a:rPr>
                        <a:t> </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0070C0"/>
                          </a:solidFill>
                          <a:effectLst/>
                          <a:latin typeface="Times New Roman"/>
                          <a:ea typeface="Times New Roman"/>
                        </a:rPr>
                        <a:t> </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0070C0"/>
                          </a:solidFill>
                          <a:effectLst/>
                          <a:latin typeface="Times New Roman"/>
                          <a:ea typeface="Times New Roman"/>
                        </a:rPr>
                        <a:t> </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0070C0"/>
                          </a:solidFill>
                          <a:effectLst/>
                          <a:latin typeface="Times New Roman"/>
                          <a:ea typeface="Times New Roman"/>
                        </a:rPr>
                        <a:t> </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2000" b="1" dirty="0">
                        <a:solidFill>
                          <a:srgbClr val="0070C0"/>
                        </a:solidFill>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2703">
                <a:tc>
                  <a:txBody>
                    <a:bodyPr/>
                    <a:lstStyle/>
                    <a:p>
                      <a:pPr>
                        <a:spcAft>
                          <a:spcPts val="0"/>
                        </a:spcAft>
                      </a:pPr>
                      <a:r>
                        <a:rPr lang="es-MX" sz="2000" b="1">
                          <a:solidFill>
                            <a:srgbClr val="0070C0"/>
                          </a:solidFill>
                          <a:effectLst/>
                          <a:latin typeface="Times New Roman"/>
                          <a:ea typeface="Times New Roman"/>
                        </a:rPr>
                        <a:t> A:ENVASE</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MX" sz="2000" b="1">
                          <a:solidFill>
                            <a:srgbClr val="0070C0"/>
                          </a:solidFill>
                          <a:effectLst/>
                          <a:latin typeface="Times New Roman"/>
                          <a:ea typeface="Times New Roman"/>
                        </a:rPr>
                        <a:t>871.267</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MX" sz="2000" b="1">
                          <a:solidFill>
                            <a:srgbClr val="0070C0"/>
                          </a:solidFill>
                          <a:effectLst/>
                          <a:latin typeface="Times New Roman"/>
                          <a:ea typeface="Times New Roman"/>
                        </a:rPr>
                        <a:t>2</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MX" sz="2000" b="1">
                          <a:solidFill>
                            <a:srgbClr val="0070C0"/>
                          </a:solidFill>
                          <a:effectLst/>
                          <a:latin typeface="Times New Roman"/>
                          <a:ea typeface="Times New Roman"/>
                        </a:rPr>
                        <a:t>435.633</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MX" sz="2000" b="1">
                          <a:solidFill>
                            <a:srgbClr val="0070C0"/>
                          </a:solidFill>
                          <a:effectLst/>
                          <a:latin typeface="Times New Roman"/>
                          <a:ea typeface="Times New Roman"/>
                        </a:rPr>
                        <a:t>7.65</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MX" sz="2000" b="1">
                          <a:solidFill>
                            <a:srgbClr val="0070C0"/>
                          </a:solidFill>
                          <a:effectLst/>
                          <a:latin typeface="Times New Roman"/>
                          <a:ea typeface="Times New Roman"/>
                        </a:rPr>
                        <a:t>0.0023</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2703">
                <a:tc>
                  <a:txBody>
                    <a:bodyPr/>
                    <a:lstStyle/>
                    <a:p>
                      <a:pPr>
                        <a:spcAft>
                          <a:spcPts val="0"/>
                        </a:spcAft>
                      </a:pPr>
                      <a:r>
                        <a:rPr lang="es-MX" sz="2000" b="1">
                          <a:solidFill>
                            <a:srgbClr val="0070C0"/>
                          </a:solidFill>
                          <a:effectLst/>
                          <a:latin typeface="Times New Roman"/>
                          <a:ea typeface="Times New Roman"/>
                        </a:rPr>
                        <a:t>RESIDUOS</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MX" sz="2000" b="1">
                          <a:solidFill>
                            <a:srgbClr val="0070C0"/>
                          </a:solidFill>
                          <a:effectLst/>
                          <a:latin typeface="Times New Roman"/>
                          <a:ea typeface="Times New Roman"/>
                        </a:rPr>
                        <a:t>1538.2</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MX" sz="2000" b="1">
                          <a:solidFill>
                            <a:srgbClr val="0070C0"/>
                          </a:solidFill>
                          <a:effectLst/>
                          <a:latin typeface="Times New Roman"/>
                          <a:ea typeface="Times New Roman"/>
                        </a:rPr>
                        <a:t>27</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MX" sz="2000" b="1">
                          <a:solidFill>
                            <a:srgbClr val="0070C0"/>
                          </a:solidFill>
                          <a:effectLst/>
                          <a:latin typeface="Times New Roman"/>
                          <a:ea typeface="Times New Roman"/>
                        </a:rPr>
                        <a:t>56.9704</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0070C0"/>
                          </a:solidFill>
                          <a:effectLst/>
                          <a:latin typeface="Times New Roman"/>
                          <a:ea typeface="Times New Roman"/>
                        </a:rPr>
                        <a:t> </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0070C0"/>
                          </a:solidFill>
                          <a:effectLst/>
                          <a:latin typeface="Times New Roman"/>
                          <a:ea typeface="Times New Roman"/>
                        </a:rPr>
                        <a:t> </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46972">
                <a:tc>
                  <a:txBody>
                    <a:bodyPr/>
                    <a:lstStyle/>
                    <a:p>
                      <a:pPr>
                        <a:spcAft>
                          <a:spcPts val="0"/>
                        </a:spcAft>
                      </a:pPr>
                      <a:r>
                        <a:rPr lang="es-MX" sz="2000" b="1">
                          <a:solidFill>
                            <a:srgbClr val="0070C0"/>
                          </a:solidFill>
                          <a:effectLst/>
                          <a:latin typeface="Times New Roman"/>
                          <a:ea typeface="Times New Roman"/>
                        </a:rPr>
                        <a:t>TOTAL (CORREGIDO)</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MX" sz="2000" b="1">
                          <a:solidFill>
                            <a:srgbClr val="0070C0"/>
                          </a:solidFill>
                          <a:effectLst/>
                          <a:latin typeface="Times New Roman"/>
                          <a:ea typeface="Times New Roman"/>
                        </a:rPr>
                        <a:t>2409.47</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MX" sz="2000" b="1">
                          <a:solidFill>
                            <a:srgbClr val="0070C0"/>
                          </a:solidFill>
                          <a:effectLst/>
                          <a:latin typeface="Times New Roman"/>
                          <a:ea typeface="Times New Roman"/>
                        </a:rPr>
                        <a:t>29</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0070C0"/>
                          </a:solidFill>
                          <a:effectLst/>
                          <a:latin typeface="Times New Roman"/>
                          <a:ea typeface="Times New Roman"/>
                        </a:rPr>
                        <a:t> </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a:solidFill>
                            <a:srgbClr val="0070C0"/>
                          </a:solidFill>
                          <a:effectLst/>
                          <a:latin typeface="Times New Roman"/>
                          <a:ea typeface="Times New Roman"/>
                        </a:rPr>
                        <a:t> </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2000" b="1" dirty="0">
                          <a:solidFill>
                            <a:srgbClr val="0070C0"/>
                          </a:solidFill>
                          <a:effectLst/>
                          <a:latin typeface="Times New Roman"/>
                          <a:ea typeface="Times New Roman"/>
                        </a:rPr>
                        <a:t> </a:t>
                      </a: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9502" name="2 Rectángulo"/>
          <p:cNvSpPr>
            <a:spLocks noChangeArrowheads="1"/>
          </p:cNvSpPr>
          <p:nvPr/>
        </p:nvSpPr>
        <p:spPr bwMode="auto">
          <a:xfrm>
            <a:off x="684213" y="404813"/>
            <a:ext cx="8064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MX" b="1" dirty="0">
                <a:solidFill>
                  <a:srgbClr val="0070C0"/>
                </a:solidFill>
              </a:rPr>
              <a:t>TABLA DE ANOVA PARA TIPO DE ENVASES</a:t>
            </a:r>
          </a:p>
        </p:txBody>
      </p:sp>
      <p:sp>
        <p:nvSpPr>
          <p:cNvPr id="19503" name="Rectangle 2"/>
          <p:cNvSpPr>
            <a:spLocks noChangeArrowheads="1"/>
          </p:cNvSpPr>
          <p:nvPr/>
        </p:nvSpPr>
        <p:spPr bwMode="auto">
          <a:xfrm>
            <a:off x="323850" y="4846033"/>
            <a:ext cx="8280400" cy="1569660"/>
          </a:xfrm>
          <a:prstGeom prst="rect">
            <a:avLst/>
          </a:prstGeom>
          <a:noFill/>
          <a:ln>
            <a:noFill/>
          </a:ln>
          <a:extLst/>
        </p:spPr>
        <p:txBody>
          <a:bodyPr anchor="ctr">
            <a:spAutoFit/>
          </a:bodyPr>
          <a:lstStyle/>
          <a:p>
            <a:pPr marL="342900" indent="-342900" algn="just">
              <a:buFont typeface="Wingdings" panose="05000000000000000000" pitchFamily="2" charset="2"/>
              <a:buChar char="ü"/>
            </a:pPr>
            <a:r>
              <a:rPr lang="es-MX" b="1" dirty="0">
                <a:solidFill>
                  <a:srgbClr val="0070C0"/>
                </a:solidFill>
              </a:rPr>
              <a:t>Dado que el valor de P=0.0023 es menor que el nivel de confianza dado 0.05, se puede concluir que el tipo de envase si influye en los días de duración de un producto alimenticio, con una confianza estadística del 95%.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671637" y="278796"/>
            <a:ext cx="5584825" cy="457200"/>
          </a:xfrm>
          <a:prstGeom prst="rect">
            <a:avLst/>
          </a:prstGeom>
          <a:noFill/>
          <a:ln>
            <a:noFill/>
          </a:ln>
          <a:extLst/>
        </p:spPr>
        <p:txBody>
          <a:bodyPr wrap="none" anchor="ctr">
            <a:spAutoFit/>
          </a:bodyPr>
          <a:lstStyle/>
          <a:p>
            <a:pPr algn="just"/>
            <a:r>
              <a:rPr lang="es-ES_tradnl" b="1" dirty="0">
                <a:solidFill>
                  <a:srgbClr val="0070C0"/>
                </a:solidFill>
              </a:rPr>
              <a:t>Comparación de Medias de Tratamientos</a:t>
            </a:r>
          </a:p>
        </p:txBody>
      </p:sp>
      <p:sp>
        <p:nvSpPr>
          <p:cNvPr id="20483" name="Rectangle 3"/>
          <p:cNvSpPr>
            <a:spLocks noChangeArrowheads="1"/>
          </p:cNvSpPr>
          <p:nvPr/>
        </p:nvSpPr>
        <p:spPr bwMode="auto">
          <a:xfrm>
            <a:off x="323849" y="869971"/>
            <a:ext cx="8280400" cy="1446550"/>
          </a:xfrm>
          <a:prstGeom prst="rect">
            <a:avLst/>
          </a:prstGeom>
          <a:noFill/>
          <a:ln>
            <a:noFill/>
          </a:ln>
          <a:extLst/>
        </p:spPr>
        <p:txBody>
          <a:bodyPr anchor="ctr">
            <a:spAutoFit/>
          </a:bodyPr>
          <a:lstStyle/>
          <a:p>
            <a:pPr algn="just"/>
            <a:r>
              <a:rPr lang="es-ES_tradnl" sz="2200" b="1" dirty="0">
                <a:solidFill>
                  <a:srgbClr val="0070C0"/>
                </a:solidFill>
                <a:latin typeface="Arial" panose="020B0604020202020204" pitchFamily="34" charset="0"/>
                <a:cs typeface="Arial" panose="020B0604020202020204" pitchFamily="34" charset="0"/>
              </a:rPr>
              <a:t>Después de haber rechazado la hipótesis nula Ho, en el análisis de varianza, se procede hacer las comparaciones de todas las medias de los tratamientos, usando la siguiente formula:  </a:t>
            </a:r>
          </a:p>
        </p:txBody>
      </p:sp>
      <p:graphicFrame>
        <p:nvGraphicFramePr>
          <p:cNvPr id="20484" name="Object 4"/>
          <p:cNvGraphicFramePr>
            <a:graphicFrameLocks noChangeAspect="1"/>
          </p:cNvGraphicFramePr>
          <p:nvPr>
            <p:extLst>
              <p:ext uri="{D42A27DB-BD31-4B8C-83A1-F6EECF244321}">
                <p14:modId xmlns:p14="http://schemas.microsoft.com/office/powerpoint/2010/main" val="3798157675"/>
              </p:ext>
            </p:extLst>
          </p:nvPr>
        </p:nvGraphicFramePr>
        <p:xfrm>
          <a:off x="357496" y="2421509"/>
          <a:ext cx="2628282" cy="720154"/>
        </p:xfrm>
        <a:graphic>
          <a:graphicData uri="http://schemas.openxmlformats.org/presentationml/2006/ole">
            <mc:AlternateContent xmlns:mc="http://schemas.openxmlformats.org/markup-compatibility/2006">
              <mc:Choice xmlns:v="urn:schemas-microsoft-com:vml" Requires="v">
                <p:oleObj spid="_x0000_s20589" name="Ecuación" r:id="rId3" imgW="3486302" imgH="819302" progId="Equation.3">
                  <p:embed/>
                </p:oleObj>
              </mc:Choice>
              <mc:Fallback>
                <p:oleObj name="Ecuación" r:id="rId3" imgW="3486302" imgH="819302"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496" y="2421509"/>
                        <a:ext cx="2628282" cy="720154"/>
                      </a:xfrm>
                      <a:prstGeom prst="rect">
                        <a:avLst/>
                      </a:prstGeom>
                      <a:noFill/>
                      <a:ln>
                        <a:noFill/>
                      </a:ln>
                      <a:effectLst/>
                      <a:extLst/>
                    </p:spPr>
                  </p:pic>
                </p:oleObj>
              </mc:Fallback>
            </mc:AlternateContent>
          </a:graphicData>
        </a:graphic>
      </p:graphicFrame>
      <p:graphicFrame>
        <p:nvGraphicFramePr>
          <p:cNvPr id="20485" name="Object 5"/>
          <p:cNvGraphicFramePr>
            <a:graphicFrameLocks noChangeAspect="1"/>
          </p:cNvGraphicFramePr>
          <p:nvPr>
            <p:extLst>
              <p:ext uri="{D42A27DB-BD31-4B8C-83A1-F6EECF244321}">
                <p14:modId xmlns:p14="http://schemas.microsoft.com/office/powerpoint/2010/main" val="2793945698"/>
              </p:ext>
            </p:extLst>
          </p:nvPr>
        </p:nvGraphicFramePr>
        <p:xfrm>
          <a:off x="5474232" y="2316521"/>
          <a:ext cx="2341472" cy="681326"/>
        </p:xfrm>
        <a:graphic>
          <a:graphicData uri="http://schemas.openxmlformats.org/presentationml/2006/ole">
            <mc:AlternateContent xmlns:mc="http://schemas.openxmlformats.org/markup-compatibility/2006">
              <mc:Choice xmlns:v="urn:schemas-microsoft-com:vml" Requires="v">
                <p:oleObj spid="_x0000_s20590" name="Ecuación" r:id="rId5" imgW="2467051" imgH="781202" progId="Equation.3">
                  <p:embed/>
                </p:oleObj>
              </mc:Choice>
              <mc:Fallback>
                <p:oleObj name="Ecuación" r:id="rId5" imgW="2467051" imgH="781202"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74232" y="2316521"/>
                        <a:ext cx="2341472" cy="681326"/>
                      </a:xfrm>
                      <a:prstGeom prst="rect">
                        <a:avLst/>
                      </a:prstGeom>
                      <a:noFill/>
                      <a:ln>
                        <a:noFill/>
                      </a:ln>
                      <a:effectLst/>
                      <a:extLst/>
                    </p:spPr>
                  </p:pic>
                </p:oleObj>
              </mc:Fallback>
            </mc:AlternateContent>
          </a:graphicData>
        </a:graphic>
      </p:graphicFrame>
      <p:sp>
        <p:nvSpPr>
          <p:cNvPr id="20486" name="Text Box 6"/>
          <p:cNvSpPr txBox="1">
            <a:spLocks noChangeArrowheads="1"/>
          </p:cNvSpPr>
          <p:nvPr/>
        </p:nvSpPr>
        <p:spPr bwMode="auto">
          <a:xfrm>
            <a:off x="4394731" y="2544187"/>
            <a:ext cx="10795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MX" b="1" dirty="0">
                <a:solidFill>
                  <a:srgbClr val="003399"/>
                </a:solidFill>
              </a:rPr>
              <a:t>LSD=</a:t>
            </a:r>
          </a:p>
        </p:txBody>
      </p:sp>
      <p:sp>
        <p:nvSpPr>
          <p:cNvPr id="20487" name="Text Box 7"/>
          <p:cNvSpPr txBox="1">
            <a:spLocks noChangeArrowheads="1"/>
          </p:cNvSpPr>
          <p:nvPr/>
        </p:nvSpPr>
        <p:spPr bwMode="auto">
          <a:xfrm>
            <a:off x="3420268" y="2546420"/>
            <a:ext cx="107972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MX" b="1" dirty="0">
                <a:solidFill>
                  <a:srgbClr val="0070C0"/>
                </a:solidFill>
              </a:rPr>
              <a:t>Donde</a:t>
            </a:r>
          </a:p>
        </p:txBody>
      </p:sp>
      <p:sp>
        <p:nvSpPr>
          <p:cNvPr id="20488" name="Text Box 8"/>
          <p:cNvSpPr txBox="1">
            <a:spLocks noChangeArrowheads="1"/>
          </p:cNvSpPr>
          <p:nvPr/>
        </p:nvSpPr>
        <p:spPr bwMode="auto">
          <a:xfrm>
            <a:off x="611560" y="4908494"/>
            <a:ext cx="7488238" cy="830997"/>
          </a:xfrm>
          <a:prstGeom prst="rect">
            <a:avLst/>
          </a:prstGeom>
          <a:noFill/>
          <a:ln>
            <a:noFill/>
          </a:ln>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MX" b="1" dirty="0">
                <a:solidFill>
                  <a:srgbClr val="0070C0"/>
                </a:solidFill>
              </a:rPr>
              <a:t>Dos medias se consideran diferentes, si su diferencia es mayor que el valor del LSD.</a:t>
            </a:r>
          </a:p>
        </p:txBody>
      </p:sp>
      <p:sp>
        <p:nvSpPr>
          <p:cNvPr id="2" name="Rectángulo 1"/>
          <p:cNvSpPr/>
          <p:nvPr/>
        </p:nvSpPr>
        <p:spPr>
          <a:xfrm>
            <a:off x="179512" y="3183558"/>
            <a:ext cx="3629520" cy="461665"/>
          </a:xfrm>
          <a:prstGeom prst="rect">
            <a:avLst/>
          </a:prstGeom>
        </p:spPr>
        <p:txBody>
          <a:bodyPr wrap="none">
            <a:spAutoFit/>
          </a:bodyPr>
          <a:lstStyle/>
          <a:p>
            <a:r>
              <a:rPr lang="es-ES_tradnl" b="1" dirty="0">
                <a:solidFill>
                  <a:srgbClr val="0070C0"/>
                </a:solidFill>
              </a:rPr>
              <a:t>Si el diseño es balanceado</a:t>
            </a:r>
            <a:r>
              <a:rPr lang="es-MX" dirty="0">
                <a:solidFill>
                  <a:srgbClr val="0070C0"/>
                </a:solidFill>
              </a:rPr>
              <a:t> </a:t>
            </a:r>
          </a:p>
        </p:txBody>
      </p:sp>
      <p:graphicFrame>
        <p:nvGraphicFramePr>
          <p:cNvPr id="10" name="Object 3"/>
          <p:cNvGraphicFramePr>
            <a:graphicFrameLocks noChangeAspect="1"/>
          </p:cNvGraphicFramePr>
          <p:nvPr>
            <p:extLst>
              <p:ext uri="{D42A27DB-BD31-4B8C-83A1-F6EECF244321}">
                <p14:modId xmlns:p14="http://schemas.microsoft.com/office/powerpoint/2010/main" val="2385096679"/>
              </p:ext>
            </p:extLst>
          </p:nvPr>
        </p:nvGraphicFramePr>
        <p:xfrm>
          <a:off x="380269" y="3684739"/>
          <a:ext cx="2953071" cy="497956"/>
        </p:xfrm>
        <a:graphic>
          <a:graphicData uri="http://schemas.openxmlformats.org/presentationml/2006/ole">
            <mc:AlternateContent xmlns:mc="http://schemas.openxmlformats.org/markup-compatibility/2006">
              <mc:Choice xmlns:v="urn:schemas-microsoft-com:vml" Requires="v">
                <p:oleObj spid="_x0000_s20591" name="Ecuación" r:id="rId7" imgW="2114702" imgH="324002" progId="Equation.3">
                  <p:embed/>
                </p:oleObj>
              </mc:Choice>
              <mc:Fallback>
                <p:oleObj name="Ecuación" r:id="rId7" imgW="2114702" imgH="32400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0269" y="3684739"/>
                        <a:ext cx="2953071" cy="497956"/>
                      </a:xfrm>
                      <a:prstGeom prst="rect">
                        <a:avLst/>
                      </a:prstGeom>
                      <a:noFill/>
                      <a:ln>
                        <a:noFill/>
                      </a:ln>
                      <a:effectLst/>
                      <a:extLst/>
                    </p:spPr>
                  </p:pic>
                </p:oleObj>
              </mc:Fallback>
            </mc:AlternateContent>
          </a:graphicData>
        </a:graphic>
      </p:graphicFrame>
      <p:graphicFrame>
        <p:nvGraphicFramePr>
          <p:cNvPr id="11" name="Object 5"/>
          <p:cNvGraphicFramePr>
            <a:graphicFrameLocks noChangeAspect="1"/>
          </p:cNvGraphicFramePr>
          <p:nvPr>
            <p:extLst>
              <p:ext uri="{D42A27DB-BD31-4B8C-83A1-F6EECF244321}">
                <p14:modId xmlns:p14="http://schemas.microsoft.com/office/powerpoint/2010/main" val="2240502352"/>
              </p:ext>
            </p:extLst>
          </p:nvPr>
        </p:nvGraphicFramePr>
        <p:xfrm>
          <a:off x="5004048" y="3412145"/>
          <a:ext cx="2303785" cy="858565"/>
        </p:xfrm>
        <a:graphic>
          <a:graphicData uri="http://schemas.openxmlformats.org/presentationml/2006/ole">
            <mc:AlternateContent xmlns:mc="http://schemas.openxmlformats.org/markup-compatibility/2006">
              <mc:Choice xmlns:v="urn:schemas-microsoft-com:vml" Requires="v">
                <p:oleObj spid="_x0000_s20592" name="Ecuación" r:id="rId9" imgW="1705051" imgH="695249" progId="Equation.3">
                  <p:embed/>
                </p:oleObj>
              </mc:Choice>
              <mc:Fallback>
                <p:oleObj name="Ecuación" r:id="rId9" imgW="1705051" imgH="69524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04048" y="3412145"/>
                        <a:ext cx="2303785" cy="858565"/>
                      </a:xfrm>
                      <a:prstGeom prst="rect">
                        <a:avLst/>
                      </a:prstGeom>
                      <a:noFill/>
                      <a:ln>
                        <a:noFill/>
                      </a:ln>
                      <a:effectLst/>
                      <a:extLst/>
                    </p:spPr>
                  </p:pic>
                </p:oleObj>
              </mc:Fallback>
            </mc:AlternateContent>
          </a:graphicData>
        </a:graphic>
      </p:graphicFrame>
      <p:sp>
        <p:nvSpPr>
          <p:cNvPr id="12" name="Rectangle 4"/>
          <p:cNvSpPr>
            <a:spLocks noChangeArrowheads="1"/>
          </p:cNvSpPr>
          <p:nvPr/>
        </p:nvSpPr>
        <p:spPr bwMode="auto">
          <a:xfrm>
            <a:off x="4109467" y="3643636"/>
            <a:ext cx="1027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s-ES_tradnl" b="1" dirty="0">
                <a:solidFill>
                  <a:srgbClr val="003399"/>
                </a:solidFill>
              </a:rPr>
              <a:t>LSD=</a:t>
            </a:r>
            <a:r>
              <a:rPr lang="es-MX" b="1" dirty="0">
                <a:solidFill>
                  <a:srgbClr val="003399"/>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88298" y="406731"/>
            <a:ext cx="4140221" cy="1631216"/>
          </a:xfrm>
          <a:prstGeom prst="rect">
            <a:avLst/>
          </a:prstGeom>
          <a:solidFill>
            <a:schemeClr val="bg1"/>
          </a:solidFill>
          <a:ln w="9525">
            <a:noFill/>
            <a:miter lim="800000"/>
            <a:headEnd/>
            <a:tailEnd/>
          </a:ln>
          <a:effectLst/>
        </p:spPr>
        <p:txBody>
          <a:bodyPr wrap="square" anchor="ctr">
            <a:spAutoFit/>
          </a:bodyPr>
          <a:lstStyle/>
          <a:p>
            <a:pPr>
              <a:defRPr/>
            </a:pPr>
            <a:r>
              <a:rPr lang="es-ES_tradnl" sz="2000" b="1" dirty="0">
                <a:solidFill>
                  <a:srgbClr val="0070C0"/>
                </a:solidFill>
              </a:rPr>
              <a:t>EJEMPLO</a:t>
            </a:r>
            <a:endParaRPr lang="es-MX" sz="2000" b="1" dirty="0">
              <a:solidFill>
                <a:srgbClr val="0070C0"/>
              </a:solidFill>
            </a:endParaRPr>
          </a:p>
          <a:p>
            <a:pPr>
              <a:defRPr/>
            </a:pPr>
            <a:r>
              <a:rPr lang="es-ES_tradnl" sz="2000" b="1" dirty="0">
                <a:solidFill>
                  <a:srgbClr val="0070C0"/>
                </a:solidFill>
              </a:rPr>
              <a:t>Tipo de Envase                         Media</a:t>
            </a:r>
            <a:endParaRPr lang="es-MX" sz="2000" b="1" dirty="0">
              <a:solidFill>
                <a:srgbClr val="0070C0"/>
              </a:solidFill>
            </a:endParaRPr>
          </a:p>
          <a:p>
            <a:pPr>
              <a:defRPr/>
            </a:pPr>
            <a:r>
              <a:rPr lang="es-ES_tradnl" sz="2000" b="1" dirty="0">
                <a:solidFill>
                  <a:srgbClr val="0070C0"/>
                </a:solidFill>
              </a:rPr>
              <a:t>                        A                          31</a:t>
            </a:r>
            <a:endParaRPr lang="es-MX" sz="2000" b="1" dirty="0">
              <a:solidFill>
                <a:srgbClr val="0070C0"/>
              </a:solidFill>
            </a:endParaRPr>
          </a:p>
          <a:p>
            <a:pPr>
              <a:defRPr/>
            </a:pPr>
            <a:r>
              <a:rPr lang="es-ES_tradnl" sz="2000" b="1" dirty="0">
                <a:solidFill>
                  <a:srgbClr val="0070C0"/>
                </a:solidFill>
              </a:rPr>
              <a:t>                        B                          41.3</a:t>
            </a:r>
            <a:endParaRPr lang="es-MX" sz="2000" b="1" dirty="0">
              <a:solidFill>
                <a:srgbClr val="0070C0"/>
              </a:solidFill>
            </a:endParaRPr>
          </a:p>
          <a:p>
            <a:pPr>
              <a:defRPr/>
            </a:pPr>
            <a:r>
              <a:rPr lang="es-ES_tradnl" sz="2000" b="1" dirty="0">
                <a:solidFill>
                  <a:srgbClr val="0070C0"/>
                </a:solidFill>
              </a:rPr>
              <a:t>                        C                          43.3</a:t>
            </a:r>
          </a:p>
        </p:txBody>
      </p:sp>
      <p:graphicFrame>
        <p:nvGraphicFramePr>
          <p:cNvPr id="22531" name="Object 3"/>
          <p:cNvGraphicFramePr>
            <a:graphicFrameLocks noChangeAspect="1"/>
          </p:cNvGraphicFramePr>
          <p:nvPr>
            <p:extLst>
              <p:ext uri="{D42A27DB-BD31-4B8C-83A1-F6EECF244321}">
                <p14:modId xmlns:p14="http://schemas.microsoft.com/office/powerpoint/2010/main" val="2844595853"/>
              </p:ext>
            </p:extLst>
          </p:nvPr>
        </p:nvGraphicFramePr>
        <p:xfrm>
          <a:off x="323850" y="2368346"/>
          <a:ext cx="2398737" cy="495497"/>
        </p:xfrm>
        <a:graphic>
          <a:graphicData uri="http://schemas.openxmlformats.org/presentationml/2006/ole">
            <mc:AlternateContent xmlns:mc="http://schemas.openxmlformats.org/markup-compatibility/2006">
              <mc:Choice xmlns:v="urn:schemas-microsoft-com:vml" Requires="v">
                <p:oleObj spid="_x0000_s22622" name="Ecuación" r:id="rId3" imgW="1695602" imgH="324002" progId="Equation.3">
                  <p:embed/>
                </p:oleObj>
              </mc:Choice>
              <mc:Fallback>
                <p:oleObj name="Ecuación" r:id="rId3" imgW="1695602" imgH="324002"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2368346"/>
                        <a:ext cx="2398737" cy="495497"/>
                      </a:xfrm>
                      <a:prstGeom prst="rect">
                        <a:avLst/>
                      </a:prstGeom>
                      <a:noFill/>
                      <a:ln>
                        <a:noFill/>
                      </a:ln>
                      <a:effectLst/>
                      <a:extLst/>
                    </p:spPr>
                  </p:pic>
                </p:oleObj>
              </mc:Fallback>
            </mc:AlternateContent>
          </a:graphicData>
        </a:graphic>
      </p:graphicFrame>
      <p:graphicFrame>
        <p:nvGraphicFramePr>
          <p:cNvPr id="22532" name="Object 4"/>
          <p:cNvGraphicFramePr>
            <a:graphicFrameLocks noChangeAspect="1"/>
          </p:cNvGraphicFramePr>
          <p:nvPr>
            <p:extLst>
              <p:ext uri="{D42A27DB-BD31-4B8C-83A1-F6EECF244321}">
                <p14:modId xmlns:p14="http://schemas.microsoft.com/office/powerpoint/2010/main" val="1614482728"/>
              </p:ext>
            </p:extLst>
          </p:nvPr>
        </p:nvGraphicFramePr>
        <p:xfrm>
          <a:off x="231542" y="3347317"/>
          <a:ext cx="3996977" cy="504111"/>
        </p:xfrm>
        <a:graphic>
          <a:graphicData uri="http://schemas.openxmlformats.org/presentationml/2006/ole">
            <mc:AlternateContent xmlns:mc="http://schemas.openxmlformats.org/markup-compatibility/2006">
              <mc:Choice xmlns:v="urn:schemas-microsoft-com:vml" Requires="v">
                <p:oleObj spid="_x0000_s22623" name="Ecuación" r:id="rId5" imgW="3800551" imgH="352349" progId="Equation.3">
                  <p:embed/>
                </p:oleObj>
              </mc:Choice>
              <mc:Fallback>
                <p:oleObj name="Ecuación" r:id="rId5" imgW="3800551" imgH="352349"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542" y="3347317"/>
                        <a:ext cx="3996977" cy="504111"/>
                      </a:xfrm>
                      <a:prstGeom prst="rect">
                        <a:avLst/>
                      </a:prstGeom>
                      <a:noFill/>
                      <a:ln>
                        <a:noFill/>
                      </a:ln>
                      <a:effectLst/>
                      <a:extLst/>
                    </p:spPr>
                  </p:pic>
                </p:oleObj>
              </mc:Fallback>
            </mc:AlternateContent>
          </a:graphicData>
        </a:graphic>
      </p:graphicFrame>
      <p:sp>
        <p:nvSpPr>
          <p:cNvPr id="22533" name="Rectangle 5"/>
          <p:cNvSpPr>
            <a:spLocks noChangeArrowheads="1"/>
          </p:cNvSpPr>
          <p:nvPr/>
        </p:nvSpPr>
        <p:spPr bwMode="auto">
          <a:xfrm>
            <a:off x="3429647" y="2345909"/>
            <a:ext cx="1150937" cy="457200"/>
          </a:xfrm>
          <a:prstGeom prst="rect">
            <a:avLst/>
          </a:prstGeom>
          <a:noFill/>
          <a:ln>
            <a:noFill/>
          </a:ln>
          <a:extLst/>
        </p:spPr>
        <p:txBody>
          <a:bodyPr anchor="ctr">
            <a:spAutoFit/>
          </a:bodyPr>
          <a:lstStyle/>
          <a:p>
            <a:r>
              <a:rPr lang="es-ES_tradnl" b="1" dirty="0">
                <a:solidFill>
                  <a:srgbClr val="0070C0"/>
                </a:solidFill>
              </a:rPr>
              <a:t>n=10</a:t>
            </a:r>
          </a:p>
        </p:txBody>
      </p:sp>
      <p:graphicFrame>
        <p:nvGraphicFramePr>
          <p:cNvPr id="22534" name="Object 6"/>
          <p:cNvGraphicFramePr>
            <a:graphicFrameLocks noChangeAspect="1"/>
          </p:cNvGraphicFramePr>
          <p:nvPr>
            <p:extLst>
              <p:ext uri="{D42A27DB-BD31-4B8C-83A1-F6EECF244321}">
                <p14:modId xmlns:p14="http://schemas.microsoft.com/office/powerpoint/2010/main" val="3429423547"/>
              </p:ext>
            </p:extLst>
          </p:nvPr>
        </p:nvGraphicFramePr>
        <p:xfrm>
          <a:off x="214983" y="4395637"/>
          <a:ext cx="3852962" cy="650909"/>
        </p:xfrm>
        <a:graphic>
          <a:graphicData uri="http://schemas.openxmlformats.org/presentationml/2006/ole">
            <mc:AlternateContent xmlns:mc="http://schemas.openxmlformats.org/markup-compatibility/2006">
              <mc:Choice xmlns:v="urn:schemas-microsoft-com:vml" Requires="v">
                <p:oleObj spid="_x0000_s22624" name="Ecuación" r:id="rId7" imgW="3667049" imgH="695249" progId="Equation.3">
                  <p:embed/>
                </p:oleObj>
              </mc:Choice>
              <mc:Fallback>
                <p:oleObj name="Ecuación" r:id="rId7" imgW="3667049" imgH="695249"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4983" y="4395637"/>
                        <a:ext cx="3852962" cy="650909"/>
                      </a:xfrm>
                      <a:prstGeom prst="rect">
                        <a:avLst/>
                      </a:prstGeom>
                      <a:noFill/>
                      <a:ln>
                        <a:noFill/>
                      </a:ln>
                      <a:effectLst/>
                      <a:extLst/>
                    </p:spPr>
                  </p:pic>
                </p:oleObj>
              </mc:Fallback>
            </mc:AlternateContent>
          </a:graphicData>
        </a:graphic>
      </p:graphicFrame>
      <p:sp>
        <p:nvSpPr>
          <p:cNvPr id="2" name="Rectángulo 1"/>
          <p:cNvSpPr/>
          <p:nvPr/>
        </p:nvSpPr>
        <p:spPr>
          <a:xfrm>
            <a:off x="4427984" y="531161"/>
            <a:ext cx="4572000" cy="5632311"/>
          </a:xfrm>
          <a:prstGeom prst="rect">
            <a:avLst/>
          </a:prstGeom>
          <a:solidFill>
            <a:srgbClr val="002060"/>
          </a:solidFill>
        </p:spPr>
        <p:txBody>
          <a:bodyPr>
            <a:spAutoFit/>
          </a:bodyPr>
          <a:lstStyle/>
          <a:p>
            <a:pPr algn="just"/>
            <a:r>
              <a:rPr lang="es-ES_tradnl" b="1" dirty="0">
                <a:solidFill>
                  <a:srgbClr val="0070C0"/>
                </a:solidFill>
              </a:rPr>
              <a:t>|</a:t>
            </a:r>
            <a:r>
              <a:rPr lang="es-ES_tradnl" b="1" dirty="0">
                <a:solidFill>
                  <a:schemeClr val="bg1"/>
                </a:solidFill>
              </a:rPr>
              <a:t>31-41.3|=10.3</a:t>
            </a:r>
          </a:p>
          <a:p>
            <a:pPr algn="just"/>
            <a:r>
              <a:rPr lang="es-ES_tradnl" b="1" dirty="0">
                <a:solidFill>
                  <a:schemeClr val="bg1"/>
                </a:solidFill>
              </a:rPr>
              <a:t>Como 10.3&gt;6.9265 por lo tanto el tipo de envase A  es diferente al tipo de envase B.</a:t>
            </a:r>
          </a:p>
          <a:p>
            <a:pPr algn="just"/>
            <a:endParaRPr lang="es-ES_tradnl" b="1" dirty="0">
              <a:solidFill>
                <a:schemeClr val="bg1"/>
              </a:solidFill>
            </a:endParaRPr>
          </a:p>
          <a:p>
            <a:pPr algn="just"/>
            <a:r>
              <a:rPr lang="es-ES_tradnl" b="1" dirty="0">
                <a:solidFill>
                  <a:schemeClr val="bg1"/>
                </a:solidFill>
              </a:rPr>
              <a:t>|31-43.3|=12.3</a:t>
            </a:r>
          </a:p>
          <a:p>
            <a:pPr algn="just"/>
            <a:r>
              <a:rPr lang="es-ES_tradnl" b="1" dirty="0">
                <a:solidFill>
                  <a:schemeClr val="bg1"/>
                </a:solidFill>
              </a:rPr>
              <a:t>Como 12.3&gt;6.9265 por lo tanto el tipo de envase A es  diferente al tipo de envase C.</a:t>
            </a:r>
          </a:p>
          <a:p>
            <a:pPr algn="just"/>
            <a:endParaRPr lang="es-ES_tradnl" b="1" dirty="0">
              <a:solidFill>
                <a:schemeClr val="bg1"/>
              </a:solidFill>
            </a:endParaRPr>
          </a:p>
          <a:p>
            <a:pPr algn="just"/>
            <a:r>
              <a:rPr lang="es-ES_tradnl" b="1" dirty="0">
                <a:solidFill>
                  <a:schemeClr val="bg1"/>
                </a:solidFill>
              </a:rPr>
              <a:t>|41.3-43.3|=2</a:t>
            </a:r>
          </a:p>
          <a:p>
            <a:pPr algn="just"/>
            <a:endParaRPr lang="es-ES_tradnl" b="1" dirty="0">
              <a:solidFill>
                <a:schemeClr val="bg1"/>
              </a:solidFill>
            </a:endParaRPr>
          </a:p>
          <a:p>
            <a:pPr algn="just"/>
            <a:r>
              <a:rPr lang="es-ES_tradnl" b="1" dirty="0">
                <a:solidFill>
                  <a:schemeClr val="bg1"/>
                </a:solidFill>
              </a:rPr>
              <a:t>Como 2&lt;6.9265 por lo tanto el tipo de envase B no  es diferente al tipo de envase C.</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07&quot;/&gt;&lt;/object&gt;&lt;object type=&quot;3&quot; unique_id=&quot;10005&quot;&gt;&lt;property id=&quot;20148&quot; value=&quot;5&quot;/&gt;&lt;property id=&quot;20300&quot; value=&quot;Slide 2&quot;/&gt;&lt;property id=&quot;20307&quot; value=&quot;314&quot;/&gt;&lt;/object&gt;&lt;object type=&quot;3&quot; unique_id=&quot;10006&quot;&gt;&lt;property id=&quot;20148&quot; value=&quot;5&quot;/&gt;&lt;property id=&quot;20300&quot; value=&quot;Slide 3&quot;/&gt;&lt;property id=&quot;20307&quot; value=&quot;315&quot;/&gt;&lt;/object&gt;&lt;object type=&quot;3&quot; unique_id=&quot;10007&quot;&gt;&lt;property id=&quot;20148&quot; value=&quot;5&quot;/&gt;&lt;property id=&quot;20300&quot; value=&quot;Slide 4&quot;/&gt;&lt;property id=&quot;20307&quot; value=&quot;316&quot;/&gt;&lt;/object&gt;&lt;object type=&quot;3&quot; unique_id=&quot;10008&quot;&gt;&lt;property id=&quot;20148&quot; value=&quot;5&quot;/&gt;&lt;property id=&quot;20300&quot; value=&quot;Slide 5&quot;/&gt;&lt;property id=&quot;20307&quot; value=&quot;317&quot;/&gt;&lt;/object&gt;&lt;object type=&quot;3&quot; unique_id=&quot;10012&quot;&gt;&lt;property id=&quot;20148&quot; value=&quot;5&quot;/&gt;&lt;property id=&quot;20300&quot; value=&quot;Slide 6 - &amp;quot;DISEÑO DE EXPERIMENTOS&amp;quot;&quot;/&gt;&lt;property id=&quot;20307&quot; value=&quot;310&quot;/&gt;&lt;/object&gt;&lt;object type=&quot;3&quot; unique_id=&quot;10014&quot;&gt;&lt;property id=&quot;20148&quot; value=&quot;5&quot;/&gt;&lt;property id=&quot;20300&quot; value=&quot;Slide 7&quot;/&gt;&lt;property id=&quot;20307&quot; value=&quot;312&quot;/&gt;&lt;/object&gt;&lt;object type=&quot;3&quot; unique_id=&quot;10015&quot;&gt;&lt;property id=&quot;20148&quot; value=&quot;5&quot;/&gt;&lt;property id=&quot;20300&quot; value=&quot;Slide 8&quot;/&gt;&lt;property id=&quot;20307&quot; value=&quot;265&quot;/&gt;&lt;/object&gt;&lt;object type=&quot;3&quot; unique_id=&quot;10016&quot;&gt;&lt;property id=&quot;20148&quot; value=&quot;5&quot;/&gt;&lt;property id=&quot;20300&quot; value=&quot;Slide 9&quot;/&gt;&lt;property id=&quot;20307&quot; value=&quot;289&quot;/&gt;&lt;/object&gt;&lt;object type=&quot;3&quot; unique_id=&quot;10017&quot;&gt;&lt;property id=&quot;20148&quot; value=&quot;5&quot;/&gt;&lt;property id=&quot;20300&quot; value=&quot;Slide 10&quot;/&gt;&lt;property id=&quot;20307&quot; value=&quot;290&quot;/&gt;&lt;/object&gt;&lt;object type=&quot;3&quot; unique_id=&quot;10018&quot;&gt;&lt;property id=&quot;20148&quot; value=&quot;5&quot;/&gt;&lt;property id=&quot;20300&quot; value=&quot;Slide 11&quot;/&gt;&lt;property id=&quot;20307&quot; value=&quot;298&quot;/&gt;&lt;/object&gt;&lt;object type=&quot;3&quot; unique_id=&quot;10019&quot;&gt;&lt;property id=&quot;20148&quot; value=&quot;5&quot;/&gt;&lt;property id=&quot;20300&quot; value=&quot;Slide 12&quot;/&gt;&lt;property id=&quot;20307&quot; value=&quot;291&quot;/&gt;&lt;/object&gt;&lt;object type=&quot;3&quot; unique_id=&quot;10021&quot;&gt;&lt;property id=&quot;20148&quot; value=&quot;5&quot;/&gt;&lt;property id=&quot;20300&quot; value=&quot;Slide 13&quot;/&gt;&lt;property id=&quot;20307&quot; value=&quot;319&quot;/&gt;&lt;/object&gt;&lt;object type=&quot;3&quot; unique_id=&quot;10022&quot;&gt;&lt;property id=&quot;20148&quot; value=&quot;5&quot;/&gt;&lt;property id=&quot;20300&quot; value=&quot;Slide 14&quot;/&gt;&lt;property id=&quot;20307&quot; value=&quot;271&quot;/&gt;&lt;/object&gt;&lt;object type=&quot;3&quot; unique_id=&quot;10024&quot;&gt;&lt;property id=&quot;20148&quot; value=&quot;5&quot;/&gt;&lt;property id=&quot;20300&quot; value=&quot;Slide 15&quot;/&gt;&lt;property id=&quot;20307&quot; value=&quot;273&quot;/&gt;&lt;/object&gt;&lt;object type=&quot;3&quot; unique_id=&quot;10026&quot;&gt;&lt;property id=&quot;20148&quot; value=&quot;5&quot;/&gt;&lt;property id=&quot;20300&quot; value=&quot;Slide 16&quot;/&gt;&lt;property id=&quot;20307&quot; value=&quot;320&quot;/&gt;&lt;/object&gt;&lt;object type=&quot;3&quot; unique_id=&quot;10027&quot;&gt;&lt;property id=&quot;20148&quot; value=&quot;5&quot;/&gt;&lt;property id=&quot;20300&quot; value=&quot;Slide 17&quot;/&gt;&lt;property id=&quot;20307&quot; value=&quot;275&quot;/&gt;&lt;/object&gt;&lt;object type=&quot;3&quot; unique_id=&quot;10028&quot;&gt;&lt;property id=&quot;20148&quot; value=&quot;5&quot;/&gt;&lt;property id=&quot;20300&quot; value=&quot;Slide 18&quot;/&gt;&lt;property id=&quot;20307&quot; value=&quot;267&quot;/&gt;&lt;/object&gt;&lt;object type=&quot;3&quot; unique_id=&quot;10029&quot;&gt;&lt;property id=&quot;20148&quot; value=&quot;5&quot;/&gt;&lt;property id=&quot;20300&quot; value=&quot;Slide 19&quot;/&gt;&lt;property id=&quot;20307&quot; value=&quot;292&quot;/&gt;&lt;/object&gt;&lt;object type=&quot;3&quot; unique_id=&quot;10030&quot;&gt;&lt;property id=&quot;20148&quot; value=&quot;5&quot;/&gt;&lt;property id=&quot;20300&quot; value=&quot;Slide 20&quot;/&gt;&lt;property id=&quot;20307&quot; value=&quot;293&quot;/&gt;&lt;/object&gt;&lt;object type=&quot;3&quot; unique_id=&quot;10031&quot;&gt;&lt;property id=&quot;20148&quot; value=&quot;5&quot;/&gt;&lt;property id=&quot;20300&quot; value=&quot;Slide 21&quot;/&gt;&lt;property id=&quot;20307&quot; value=&quot;294&quot;/&gt;&lt;/object&gt;&lt;object type=&quot;3&quot; unique_id=&quot;10032&quot;&gt;&lt;property id=&quot;20148&quot; value=&quot;5&quot;/&gt;&lt;property id=&quot;20300&quot; value=&quot;Slide 22&quot;/&gt;&lt;property id=&quot;20307&quot; value=&quot;295&quot;/&gt;&lt;/object&gt;&lt;object type=&quot;3&quot; unique_id=&quot;10033&quot;&gt;&lt;property id=&quot;20148&quot; value=&quot;5&quot;/&gt;&lt;property id=&quot;20300&quot; value=&quot;Slide 23&quot;/&gt;&lt;property id=&quot;20307&quot; value=&quot;299&quot;/&gt;&lt;/object&gt;&lt;object type=&quot;3&quot; unique_id=&quot;10034&quot;&gt;&lt;property id=&quot;20148&quot; value=&quot;5&quot;/&gt;&lt;property id=&quot;20300&quot; value=&quot;Slide 24&quot;/&gt;&lt;property id=&quot;20307&quot; value=&quot;296&quot;/&gt;&lt;/object&gt;&lt;object type=&quot;3&quot; unique_id=&quot;10036&quot;&gt;&lt;property id=&quot;20148&quot; value=&quot;5&quot;/&gt;&lt;property id=&quot;20300&quot; value=&quot;Slide 25&quot;/&gt;&lt;property id=&quot;20307&quot; value=&quot;302&quot;/&gt;&lt;/object&gt;&lt;object type=&quot;3&quot; unique_id=&quot;10037&quot;&gt;&lt;property id=&quot;20148&quot; value=&quot;5&quot;/&gt;&lt;property id=&quot;20300&quot; value=&quot;Slide 26&quot;/&gt;&lt;property id=&quot;20307&quot; value=&quot;300&quot;/&gt;&lt;/object&gt;&lt;object type=&quot;3&quot; unique_id=&quot;10038&quot;&gt;&lt;property id=&quot;20148&quot; value=&quot;5&quot;/&gt;&lt;property id=&quot;20300&quot; value=&quot;Slide 27&quot;/&gt;&lt;property id=&quot;20307&quot; value=&quot;262&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500</TotalTime>
  <Words>1956</Words>
  <Application>Microsoft Office PowerPoint</Application>
  <PresentationFormat>Presentación en pantalla (4:3)</PresentationFormat>
  <Paragraphs>696</Paragraphs>
  <Slides>25</Slides>
  <Notes>0</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25</vt:i4>
      </vt:variant>
    </vt:vector>
  </HeadingPairs>
  <TitlesOfParts>
    <vt:vector size="35" baseType="lpstr">
      <vt:lpstr>Arial</vt:lpstr>
      <vt:lpstr>Arial Narrow</vt:lpstr>
      <vt:lpstr>Calibri</vt:lpstr>
      <vt:lpstr>Calibri Light</vt:lpstr>
      <vt:lpstr>Cambria Math</vt:lpstr>
      <vt:lpstr>Courier New</vt:lpstr>
      <vt:lpstr>Times New Roman</vt:lpstr>
      <vt:lpstr>Wingdings</vt:lpstr>
      <vt:lpstr>Tema de Office</vt:lpstr>
      <vt:lpstr>Ecuación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UDG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EXPERIMENTOS</dc:title>
  <dc:creator>hgp</dc:creator>
  <cp:lastModifiedBy>IRMA</cp:lastModifiedBy>
  <cp:revision>137</cp:revision>
  <dcterms:created xsi:type="dcterms:W3CDTF">2005-02-18T00:58:42Z</dcterms:created>
  <dcterms:modified xsi:type="dcterms:W3CDTF">2018-01-15T17:10:30Z</dcterms:modified>
</cp:coreProperties>
</file>